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Lst>
  <p:notesMasterIdLst>
    <p:notesMasterId r:id="rId23"/>
  </p:notesMasterIdLst>
  <p:handoutMasterIdLst>
    <p:handoutMasterId r:id="rId24"/>
  </p:handoutMasterIdLst>
  <p:sldIdLst>
    <p:sldId id="256" r:id="rId6"/>
    <p:sldId id="257" r:id="rId7"/>
    <p:sldId id="359" r:id="rId8"/>
    <p:sldId id="260" r:id="rId9"/>
    <p:sldId id="360" r:id="rId10"/>
    <p:sldId id="330" r:id="rId11"/>
    <p:sldId id="262" r:id="rId12"/>
    <p:sldId id="331" r:id="rId13"/>
    <p:sldId id="357" r:id="rId14"/>
    <p:sldId id="361" r:id="rId15"/>
    <p:sldId id="349" r:id="rId16"/>
    <p:sldId id="326" r:id="rId17"/>
    <p:sldId id="364" r:id="rId18"/>
    <p:sldId id="363" r:id="rId19"/>
    <p:sldId id="362" r:id="rId20"/>
    <p:sldId id="355"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Black" initials="AB" lastIdx="3" clrIdx="0">
    <p:extLst>
      <p:ext uri="{19B8F6BF-5375-455C-9EA6-DF929625EA0E}">
        <p15:presenceInfo xmlns:p15="http://schemas.microsoft.com/office/powerpoint/2012/main" userId="S::andrea.black@csinz.org::811beec5-ff96-45af-b98d-511b7249ea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39C"/>
    <a:srgbClr val="5596B2"/>
    <a:srgbClr val="87B9A1"/>
    <a:srgbClr val="D2DC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385"/>
  </p:normalViewPr>
  <p:slideViewPr>
    <p:cSldViewPr snapToGrid="0" snapToObjects="1">
      <p:cViewPr varScale="1">
        <p:scale>
          <a:sx n="69" d="100"/>
          <a:sy n="69" d="100"/>
        </p:scale>
        <p:origin x="245" y="58"/>
      </p:cViewPr>
      <p:guideLst/>
    </p:cSldViewPr>
  </p:slideViewPr>
  <p:outlineViewPr>
    <p:cViewPr>
      <p:scale>
        <a:sx n="33" d="100"/>
        <a:sy n="33" d="100"/>
      </p:scale>
      <p:origin x="0" y="-1488"/>
    </p:cViewPr>
  </p:outlineViewPr>
  <p:notesTextViewPr>
    <p:cViewPr>
      <p:scale>
        <a:sx n="1" d="1"/>
        <a:sy n="1" d="1"/>
      </p:scale>
      <p:origin x="0" y="0"/>
    </p:cViewPr>
  </p:notesTextViewPr>
  <p:sorterViewPr>
    <p:cViewPr>
      <p:scale>
        <a:sx n="1" d="1"/>
        <a:sy n="1" d="1"/>
      </p:scale>
      <p:origin x="0" y="-23362"/>
    </p:cViewPr>
  </p:sorterViewPr>
  <p:notesViewPr>
    <p:cSldViewPr snapToGrid="0" snapToObjects="1">
      <p:cViewPr varScale="1">
        <p:scale>
          <a:sx n="83" d="100"/>
          <a:sy n="83" d="100"/>
        </p:scale>
        <p:origin x="399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B569D-6A5C-411F-B027-C0355D66F7D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9E2A793-0B8F-411F-800B-6E13E5C428D6}">
      <dgm:prSet/>
      <dgm:spPr/>
      <dgm:t>
        <a:bodyPr/>
        <a:lstStyle/>
        <a:p>
          <a:pPr>
            <a:defRPr cap="all"/>
          </a:pPr>
          <a:r>
            <a:rPr lang="en-US" dirty="0"/>
            <a:t>Buy yourself an hour</a:t>
          </a:r>
        </a:p>
        <a:p>
          <a:pPr>
            <a:defRPr cap="all"/>
          </a:pPr>
          <a:endParaRPr lang="en-US" dirty="0"/>
        </a:p>
      </dgm:t>
    </dgm:pt>
    <dgm:pt modelId="{ED9D29C1-AA53-4E63-9848-199C9C585240}" type="parTrans" cxnId="{51AC2424-DE19-45AE-BFE5-2ED7061BC4A0}">
      <dgm:prSet/>
      <dgm:spPr/>
      <dgm:t>
        <a:bodyPr/>
        <a:lstStyle/>
        <a:p>
          <a:endParaRPr lang="en-US"/>
        </a:p>
      </dgm:t>
    </dgm:pt>
    <dgm:pt modelId="{13F27042-D8A1-43B4-BC56-1FF4E475D421}" type="sibTrans" cxnId="{51AC2424-DE19-45AE-BFE5-2ED7061BC4A0}">
      <dgm:prSet/>
      <dgm:spPr/>
      <dgm:t>
        <a:bodyPr/>
        <a:lstStyle/>
        <a:p>
          <a:endParaRPr lang="en-US"/>
        </a:p>
      </dgm:t>
    </dgm:pt>
    <dgm:pt modelId="{83E65EC5-4B06-44B1-A19A-CBC335D31B72}">
      <dgm:prSet/>
      <dgm:spPr/>
      <dgm:t>
        <a:bodyPr/>
        <a:lstStyle/>
        <a:p>
          <a:pPr>
            <a:defRPr cap="all"/>
          </a:pPr>
          <a:r>
            <a:rPr lang="en-US" dirty="0"/>
            <a:t>Know the media protocols for your </a:t>
          </a:r>
          <a:r>
            <a:rPr lang="en-US" dirty="0" err="1"/>
            <a:t>organisation</a:t>
          </a:r>
          <a:endParaRPr lang="en-US" dirty="0"/>
        </a:p>
      </dgm:t>
    </dgm:pt>
    <dgm:pt modelId="{DED605BF-98E7-45BD-B831-7F5C473E9B71}" type="parTrans" cxnId="{48863043-E10F-4BEC-B5CD-C1E461726643}">
      <dgm:prSet/>
      <dgm:spPr/>
      <dgm:t>
        <a:bodyPr/>
        <a:lstStyle/>
        <a:p>
          <a:endParaRPr lang="en-US"/>
        </a:p>
      </dgm:t>
    </dgm:pt>
    <dgm:pt modelId="{24131EBF-D4F4-4FF2-9C66-7849F0968C52}" type="sibTrans" cxnId="{48863043-E10F-4BEC-B5CD-C1E461726643}">
      <dgm:prSet/>
      <dgm:spPr/>
      <dgm:t>
        <a:bodyPr/>
        <a:lstStyle/>
        <a:p>
          <a:endParaRPr lang="en-US"/>
        </a:p>
      </dgm:t>
    </dgm:pt>
    <dgm:pt modelId="{5D16D958-7C64-4429-8CE6-C46E7DF0332F}" type="pres">
      <dgm:prSet presAssocID="{DBCB569D-6A5C-411F-B027-C0355D66F7D4}" presName="root" presStyleCnt="0">
        <dgm:presLayoutVars>
          <dgm:dir/>
          <dgm:resizeHandles val="exact"/>
        </dgm:presLayoutVars>
      </dgm:prSet>
      <dgm:spPr/>
    </dgm:pt>
    <dgm:pt modelId="{4FFC5FEE-7328-4A4A-97D5-72256959464B}" type="pres">
      <dgm:prSet presAssocID="{49E2A793-0B8F-411F-800B-6E13E5C428D6}" presName="compNode" presStyleCnt="0"/>
      <dgm:spPr/>
    </dgm:pt>
    <dgm:pt modelId="{84BE8196-6CC8-49CE-82E6-4AFC47278244}" type="pres">
      <dgm:prSet presAssocID="{49E2A793-0B8F-411F-800B-6E13E5C428D6}" presName="iconBgRect" presStyleLbl="bgShp" presStyleIdx="0" presStyleCnt="2"/>
      <dgm:spPr/>
    </dgm:pt>
    <dgm:pt modelId="{5B395A9B-D75B-46BA-BA81-71DD4C347286}" type="pres">
      <dgm:prSet presAssocID="{49E2A793-0B8F-411F-800B-6E13E5C428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F58195FE-474F-4D89-9864-2FB767791AC4}" type="pres">
      <dgm:prSet presAssocID="{49E2A793-0B8F-411F-800B-6E13E5C428D6}" presName="spaceRect" presStyleCnt="0"/>
      <dgm:spPr/>
    </dgm:pt>
    <dgm:pt modelId="{B97F7835-0CA5-4453-9E32-2BE12F1447CC}" type="pres">
      <dgm:prSet presAssocID="{49E2A793-0B8F-411F-800B-6E13E5C428D6}" presName="textRect" presStyleLbl="revTx" presStyleIdx="0" presStyleCnt="2">
        <dgm:presLayoutVars>
          <dgm:chMax val="1"/>
          <dgm:chPref val="1"/>
        </dgm:presLayoutVars>
      </dgm:prSet>
      <dgm:spPr/>
    </dgm:pt>
    <dgm:pt modelId="{B5EE3443-B05E-4FCD-95D1-0A98FE6B37F5}" type="pres">
      <dgm:prSet presAssocID="{13F27042-D8A1-43B4-BC56-1FF4E475D421}" presName="sibTrans" presStyleCnt="0"/>
      <dgm:spPr/>
    </dgm:pt>
    <dgm:pt modelId="{389FADA2-4FA9-4EC9-ACB0-FE1A9B1FD5B9}" type="pres">
      <dgm:prSet presAssocID="{83E65EC5-4B06-44B1-A19A-CBC335D31B72}" presName="compNode" presStyleCnt="0"/>
      <dgm:spPr/>
    </dgm:pt>
    <dgm:pt modelId="{2A5F5BBB-F99D-42BF-B0B2-CE26CA4FA762}" type="pres">
      <dgm:prSet presAssocID="{83E65EC5-4B06-44B1-A19A-CBC335D31B72}" presName="iconBgRect" presStyleLbl="bgShp" presStyleIdx="1" presStyleCnt="2"/>
      <dgm:spPr/>
    </dgm:pt>
    <dgm:pt modelId="{2A7AC68D-B56B-45A5-84B4-A9D4B8C46451}" type="pres">
      <dgm:prSet presAssocID="{83E65EC5-4B06-44B1-A19A-CBC335D31B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AA80DC53-15CE-4F78-B006-6BAAC5C3CCDC}" type="pres">
      <dgm:prSet presAssocID="{83E65EC5-4B06-44B1-A19A-CBC335D31B72}" presName="spaceRect" presStyleCnt="0"/>
      <dgm:spPr/>
    </dgm:pt>
    <dgm:pt modelId="{FF6189A9-1EC6-48DC-92FB-23894D23A4E7}" type="pres">
      <dgm:prSet presAssocID="{83E65EC5-4B06-44B1-A19A-CBC335D31B72}" presName="textRect" presStyleLbl="revTx" presStyleIdx="1" presStyleCnt="2">
        <dgm:presLayoutVars>
          <dgm:chMax val="1"/>
          <dgm:chPref val="1"/>
        </dgm:presLayoutVars>
      </dgm:prSet>
      <dgm:spPr/>
    </dgm:pt>
  </dgm:ptLst>
  <dgm:cxnLst>
    <dgm:cxn modelId="{708FDF20-0B8D-4991-9408-14326DCAFAE1}" type="presOf" srcId="{83E65EC5-4B06-44B1-A19A-CBC335D31B72}" destId="{FF6189A9-1EC6-48DC-92FB-23894D23A4E7}" srcOrd="0" destOrd="0" presId="urn:microsoft.com/office/officeart/2018/5/layout/IconCircleLabelList"/>
    <dgm:cxn modelId="{51AC2424-DE19-45AE-BFE5-2ED7061BC4A0}" srcId="{DBCB569D-6A5C-411F-B027-C0355D66F7D4}" destId="{49E2A793-0B8F-411F-800B-6E13E5C428D6}" srcOrd="0" destOrd="0" parTransId="{ED9D29C1-AA53-4E63-9848-199C9C585240}" sibTransId="{13F27042-D8A1-43B4-BC56-1FF4E475D421}"/>
    <dgm:cxn modelId="{BC4BAE29-0A9A-4D8C-A8B9-3BAD78DABBAC}" type="presOf" srcId="{DBCB569D-6A5C-411F-B027-C0355D66F7D4}" destId="{5D16D958-7C64-4429-8CE6-C46E7DF0332F}" srcOrd="0" destOrd="0" presId="urn:microsoft.com/office/officeart/2018/5/layout/IconCircleLabelList"/>
    <dgm:cxn modelId="{48863043-E10F-4BEC-B5CD-C1E461726643}" srcId="{DBCB569D-6A5C-411F-B027-C0355D66F7D4}" destId="{83E65EC5-4B06-44B1-A19A-CBC335D31B72}" srcOrd="1" destOrd="0" parTransId="{DED605BF-98E7-45BD-B831-7F5C473E9B71}" sibTransId="{24131EBF-D4F4-4FF2-9C66-7849F0968C52}"/>
    <dgm:cxn modelId="{3FCD0D9B-9198-4D98-AA7B-892284AF337F}" type="presOf" srcId="{49E2A793-0B8F-411F-800B-6E13E5C428D6}" destId="{B97F7835-0CA5-4453-9E32-2BE12F1447CC}" srcOrd="0" destOrd="0" presId="urn:microsoft.com/office/officeart/2018/5/layout/IconCircleLabelList"/>
    <dgm:cxn modelId="{3B661BF9-A825-4FBA-AFFD-25B5C996F5A7}" type="presParOf" srcId="{5D16D958-7C64-4429-8CE6-C46E7DF0332F}" destId="{4FFC5FEE-7328-4A4A-97D5-72256959464B}" srcOrd="0" destOrd="0" presId="urn:microsoft.com/office/officeart/2018/5/layout/IconCircleLabelList"/>
    <dgm:cxn modelId="{6E7EBB0E-98D7-4884-A1A3-CA31AE279291}" type="presParOf" srcId="{4FFC5FEE-7328-4A4A-97D5-72256959464B}" destId="{84BE8196-6CC8-49CE-82E6-4AFC47278244}" srcOrd="0" destOrd="0" presId="urn:microsoft.com/office/officeart/2018/5/layout/IconCircleLabelList"/>
    <dgm:cxn modelId="{25055165-AE80-4FE0-B9D8-5736D98055BB}" type="presParOf" srcId="{4FFC5FEE-7328-4A4A-97D5-72256959464B}" destId="{5B395A9B-D75B-46BA-BA81-71DD4C347286}" srcOrd="1" destOrd="0" presId="urn:microsoft.com/office/officeart/2018/5/layout/IconCircleLabelList"/>
    <dgm:cxn modelId="{63C6A6C9-A310-4772-821B-490CAB5A1D4F}" type="presParOf" srcId="{4FFC5FEE-7328-4A4A-97D5-72256959464B}" destId="{F58195FE-474F-4D89-9864-2FB767791AC4}" srcOrd="2" destOrd="0" presId="urn:microsoft.com/office/officeart/2018/5/layout/IconCircleLabelList"/>
    <dgm:cxn modelId="{63AB5323-A0C2-4EE3-B5DD-262076B0ED43}" type="presParOf" srcId="{4FFC5FEE-7328-4A4A-97D5-72256959464B}" destId="{B97F7835-0CA5-4453-9E32-2BE12F1447CC}" srcOrd="3" destOrd="0" presId="urn:microsoft.com/office/officeart/2018/5/layout/IconCircleLabelList"/>
    <dgm:cxn modelId="{5AB2FF8E-213F-48CA-81F0-6047B68BC147}" type="presParOf" srcId="{5D16D958-7C64-4429-8CE6-C46E7DF0332F}" destId="{B5EE3443-B05E-4FCD-95D1-0A98FE6B37F5}" srcOrd="1" destOrd="0" presId="urn:microsoft.com/office/officeart/2018/5/layout/IconCircleLabelList"/>
    <dgm:cxn modelId="{80CBBB9F-32F2-4E12-A9AB-B067C0FB4CA3}" type="presParOf" srcId="{5D16D958-7C64-4429-8CE6-C46E7DF0332F}" destId="{389FADA2-4FA9-4EC9-ACB0-FE1A9B1FD5B9}" srcOrd="2" destOrd="0" presId="urn:microsoft.com/office/officeart/2018/5/layout/IconCircleLabelList"/>
    <dgm:cxn modelId="{429CE593-8852-4964-9882-84FC7D21D831}" type="presParOf" srcId="{389FADA2-4FA9-4EC9-ACB0-FE1A9B1FD5B9}" destId="{2A5F5BBB-F99D-42BF-B0B2-CE26CA4FA762}" srcOrd="0" destOrd="0" presId="urn:microsoft.com/office/officeart/2018/5/layout/IconCircleLabelList"/>
    <dgm:cxn modelId="{446FF3FC-F6E6-4B20-A3A9-A4C87A6DD069}" type="presParOf" srcId="{389FADA2-4FA9-4EC9-ACB0-FE1A9B1FD5B9}" destId="{2A7AC68D-B56B-45A5-84B4-A9D4B8C46451}" srcOrd="1" destOrd="0" presId="urn:microsoft.com/office/officeart/2018/5/layout/IconCircleLabelList"/>
    <dgm:cxn modelId="{E230E8FC-3E32-4495-96C2-F00CCEF676E4}" type="presParOf" srcId="{389FADA2-4FA9-4EC9-ACB0-FE1A9B1FD5B9}" destId="{AA80DC53-15CE-4F78-B006-6BAAC5C3CCDC}" srcOrd="2" destOrd="0" presId="urn:microsoft.com/office/officeart/2018/5/layout/IconCircleLabelList"/>
    <dgm:cxn modelId="{9E8905E9-D254-48D9-B5BB-B9589B646BAE}" type="presParOf" srcId="{389FADA2-4FA9-4EC9-ACB0-FE1A9B1FD5B9}" destId="{FF6189A9-1EC6-48DC-92FB-23894D23A4E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7376B-EDAF-47DF-8D75-8F7BEEE4A0AE}" type="doc">
      <dgm:prSet loTypeId="urn:microsoft.com/office/officeart/2016/7/layout/VerticalHollowActionList" loCatId="List" qsTypeId="urn:microsoft.com/office/officeart/2005/8/quickstyle/simple4" qsCatId="simple" csTypeId="urn:microsoft.com/office/officeart/2005/8/colors/accent2_2" csCatId="accent2" phldr="1"/>
      <dgm:spPr/>
      <dgm:t>
        <a:bodyPr/>
        <a:lstStyle/>
        <a:p>
          <a:endParaRPr lang="en-US"/>
        </a:p>
      </dgm:t>
    </dgm:pt>
    <dgm:pt modelId="{66D0DC27-C31F-4DD4-B885-3FA37DA34A9E}">
      <dgm:prSet/>
      <dgm:spPr/>
      <dgm:t>
        <a:bodyPr/>
        <a:lstStyle/>
        <a:p>
          <a:r>
            <a:rPr lang="en-US"/>
            <a:t>Check</a:t>
          </a:r>
        </a:p>
      </dgm:t>
    </dgm:pt>
    <dgm:pt modelId="{489764E2-3436-46F3-BA28-73C996378D1E}" type="parTrans" cxnId="{D255CF79-F85A-480D-849E-E8DB97D1A4FF}">
      <dgm:prSet/>
      <dgm:spPr/>
      <dgm:t>
        <a:bodyPr/>
        <a:lstStyle/>
        <a:p>
          <a:endParaRPr lang="en-US"/>
        </a:p>
      </dgm:t>
    </dgm:pt>
    <dgm:pt modelId="{A7532B31-43F7-4177-8F18-4104EE599A2C}" type="sibTrans" cxnId="{D255CF79-F85A-480D-849E-E8DB97D1A4FF}">
      <dgm:prSet/>
      <dgm:spPr/>
      <dgm:t>
        <a:bodyPr/>
        <a:lstStyle/>
        <a:p>
          <a:endParaRPr lang="en-US"/>
        </a:p>
      </dgm:t>
    </dgm:pt>
    <dgm:pt modelId="{6CA7D962-36B8-47E5-947C-1DDEBEE94CCB}">
      <dgm:prSet/>
      <dgm:spPr/>
      <dgm:t>
        <a:bodyPr/>
        <a:lstStyle/>
        <a:p>
          <a:r>
            <a:rPr lang="en-US" dirty="0"/>
            <a:t>Check the facts!!</a:t>
          </a:r>
        </a:p>
      </dgm:t>
    </dgm:pt>
    <dgm:pt modelId="{A0DE1865-16BC-4723-B1DD-DB4032BC8AA2}" type="parTrans" cxnId="{F14D1A8D-3456-4F55-A84C-73F553AC9E96}">
      <dgm:prSet/>
      <dgm:spPr/>
      <dgm:t>
        <a:bodyPr/>
        <a:lstStyle/>
        <a:p>
          <a:endParaRPr lang="en-US"/>
        </a:p>
      </dgm:t>
    </dgm:pt>
    <dgm:pt modelId="{1385CA69-E1B6-4DCB-9A41-FC307D4597C9}" type="sibTrans" cxnId="{F14D1A8D-3456-4F55-A84C-73F553AC9E96}">
      <dgm:prSet/>
      <dgm:spPr/>
      <dgm:t>
        <a:bodyPr/>
        <a:lstStyle/>
        <a:p>
          <a:endParaRPr lang="en-US"/>
        </a:p>
      </dgm:t>
    </dgm:pt>
    <dgm:pt modelId="{768F7C7B-6B89-4848-A050-3CB37F8E710F}">
      <dgm:prSet/>
      <dgm:spPr/>
      <dgm:t>
        <a:bodyPr/>
        <a:lstStyle/>
        <a:p>
          <a:r>
            <a:rPr lang="en-US"/>
            <a:t>Apologise</a:t>
          </a:r>
        </a:p>
      </dgm:t>
    </dgm:pt>
    <dgm:pt modelId="{8E94B442-37F5-4FB4-8F02-39AE6A7FCE1F}" type="parTrans" cxnId="{0EF664AD-BEC1-49D3-8C32-9714FDA7FF79}">
      <dgm:prSet/>
      <dgm:spPr/>
      <dgm:t>
        <a:bodyPr/>
        <a:lstStyle/>
        <a:p>
          <a:endParaRPr lang="en-US"/>
        </a:p>
      </dgm:t>
    </dgm:pt>
    <dgm:pt modelId="{C1456D26-A22B-48FD-BB33-0A30A66F13F6}" type="sibTrans" cxnId="{0EF664AD-BEC1-49D3-8C32-9714FDA7FF79}">
      <dgm:prSet/>
      <dgm:spPr/>
      <dgm:t>
        <a:bodyPr/>
        <a:lstStyle/>
        <a:p>
          <a:endParaRPr lang="en-US"/>
        </a:p>
      </dgm:t>
    </dgm:pt>
    <dgm:pt modelId="{E814BC67-4BAC-4ABA-BB01-7E4927B5125E}">
      <dgm:prSet/>
      <dgm:spPr/>
      <dgm:t>
        <a:bodyPr/>
        <a:lstStyle/>
        <a:p>
          <a:r>
            <a:rPr lang="en-US"/>
            <a:t>If you’re in the wrong, then apologise quickly and sincerely</a:t>
          </a:r>
        </a:p>
      </dgm:t>
    </dgm:pt>
    <dgm:pt modelId="{C9A6666A-B1ED-4B46-8578-86D2D5712008}" type="parTrans" cxnId="{B08A78A2-27B7-4EFD-9D77-3A6447BFC3AD}">
      <dgm:prSet/>
      <dgm:spPr/>
      <dgm:t>
        <a:bodyPr/>
        <a:lstStyle/>
        <a:p>
          <a:endParaRPr lang="en-US"/>
        </a:p>
      </dgm:t>
    </dgm:pt>
    <dgm:pt modelId="{082E80FE-2027-4E3C-9C11-00CF6C7352EB}" type="sibTrans" cxnId="{B08A78A2-27B7-4EFD-9D77-3A6447BFC3AD}">
      <dgm:prSet/>
      <dgm:spPr/>
      <dgm:t>
        <a:bodyPr/>
        <a:lstStyle/>
        <a:p>
          <a:endParaRPr lang="en-US"/>
        </a:p>
      </dgm:t>
    </dgm:pt>
    <dgm:pt modelId="{B4C74F3A-86B0-4046-B5C8-837424BEB004}">
      <dgm:prSet/>
      <dgm:spPr/>
      <dgm:t>
        <a:bodyPr/>
        <a:lstStyle/>
        <a:p>
          <a:r>
            <a:rPr lang="en-US" dirty="0"/>
            <a:t>Update</a:t>
          </a:r>
        </a:p>
      </dgm:t>
    </dgm:pt>
    <dgm:pt modelId="{B0063F3F-736C-42E2-8D41-238B2044DE36}" type="parTrans" cxnId="{A227D9D0-7FDC-403B-9207-77782090627C}">
      <dgm:prSet/>
      <dgm:spPr/>
      <dgm:t>
        <a:bodyPr/>
        <a:lstStyle/>
        <a:p>
          <a:endParaRPr lang="en-US"/>
        </a:p>
      </dgm:t>
    </dgm:pt>
    <dgm:pt modelId="{C9E77E34-1632-4232-BC0F-1F5051619BE1}" type="sibTrans" cxnId="{A227D9D0-7FDC-403B-9207-77782090627C}">
      <dgm:prSet/>
      <dgm:spPr/>
      <dgm:t>
        <a:bodyPr/>
        <a:lstStyle/>
        <a:p>
          <a:endParaRPr lang="en-US"/>
        </a:p>
      </dgm:t>
    </dgm:pt>
    <dgm:pt modelId="{B3C3623F-8685-4488-A91B-D9F7FB155FBC}">
      <dgm:prSet/>
      <dgm:spPr/>
      <dgm:t>
        <a:bodyPr/>
        <a:lstStyle/>
        <a:p>
          <a:r>
            <a:rPr lang="en-US"/>
            <a:t>Keep media updated (especially online)</a:t>
          </a:r>
        </a:p>
      </dgm:t>
    </dgm:pt>
    <dgm:pt modelId="{85AAA1F1-CDA2-4B28-B4EE-8309AF4CF88A}" type="parTrans" cxnId="{1F75E417-BDCC-46FB-AFFF-9F050EBAE289}">
      <dgm:prSet/>
      <dgm:spPr/>
      <dgm:t>
        <a:bodyPr/>
        <a:lstStyle/>
        <a:p>
          <a:endParaRPr lang="en-US"/>
        </a:p>
      </dgm:t>
    </dgm:pt>
    <dgm:pt modelId="{06C79B07-09F8-4C66-8552-F8ECFEADF4C0}" type="sibTrans" cxnId="{1F75E417-BDCC-46FB-AFFF-9F050EBAE289}">
      <dgm:prSet/>
      <dgm:spPr/>
      <dgm:t>
        <a:bodyPr/>
        <a:lstStyle/>
        <a:p>
          <a:endParaRPr lang="en-US"/>
        </a:p>
      </dgm:t>
    </dgm:pt>
    <dgm:pt modelId="{2F0E1478-D256-44A9-BBC2-2BB9D60AB520}">
      <dgm:prSet/>
      <dgm:spPr/>
      <dgm:t>
        <a:bodyPr/>
        <a:lstStyle/>
        <a:p>
          <a:r>
            <a:rPr lang="en-US"/>
            <a:t>Concern</a:t>
          </a:r>
        </a:p>
      </dgm:t>
    </dgm:pt>
    <dgm:pt modelId="{A1F4DD12-E07B-4341-BC0C-5FEDC18AC01D}" type="parTrans" cxnId="{4925E64E-1BE7-453F-9511-D6D1DC288D24}">
      <dgm:prSet/>
      <dgm:spPr/>
      <dgm:t>
        <a:bodyPr/>
        <a:lstStyle/>
        <a:p>
          <a:endParaRPr lang="en-US"/>
        </a:p>
      </dgm:t>
    </dgm:pt>
    <dgm:pt modelId="{19C54ED6-B178-4224-893A-F958D55F5F1D}" type="sibTrans" cxnId="{4925E64E-1BE7-453F-9511-D6D1DC288D24}">
      <dgm:prSet/>
      <dgm:spPr/>
      <dgm:t>
        <a:bodyPr/>
        <a:lstStyle/>
        <a:p>
          <a:endParaRPr lang="en-US"/>
        </a:p>
      </dgm:t>
    </dgm:pt>
    <dgm:pt modelId="{334BAF4D-089E-4148-858E-2745B8FDBB48}">
      <dgm:prSet/>
      <dgm:spPr/>
      <dgm:t>
        <a:bodyPr/>
        <a:lstStyle/>
        <a:p>
          <a:r>
            <a:rPr lang="en-US" dirty="0"/>
            <a:t>Concern.  Action. Perspective</a:t>
          </a:r>
        </a:p>
      </dgm:t>
    </dgm:pt>
    <dgm:pt modelId="{D812A5EA-00B7-4B15-B5FC-7E7D42F700D4}" type="parTrans" cxnId="{8165CAD6-34F9-4FE7-8B44-582FB904C0ED}">
      <dgm:prSet/>
      <dgm:spPr/>
      <dgm:t>
        <a:bodyPr/>
        <a:lstStyle/>
        <a:p>
          <a:endParaRPr lang="en-US"/>
        </a:p>
      </dgm:t>
    </dgm:pt>
    <dgm:pt modelId="{629F830D-DB59-4AF3-A09A-3764D6B9415C}" type="sibTrans" cxnId="{8165CAD6-34F9-4FE7-8B44-582FB904C0ED}">
      <dgm:prSet/>
      <dgm:spPr/>
      <dgm:t>
        <a:bodyPr/>
        <a:lstStyle/>
        <a:p>
          <a:endParaRPr lang="en-US"/>
        </a:p>
      </dgm:t>
    </dgm:pt>
    <dgm:pt modelId="{D193E2D2-50B6-495C-AA62-3B17E2CE569F}">
      <dgm:prSet/>
      <dgm:spPr/>
      <dgm:t>
        <a:bodyPr/>
        <a:lstStyle/>
        <a:p>
          <a:r>
            <a:rPr lang="en-US"/>
            <a:t>Demonstrate</a:t>
          </a:r>
        </a:p>
      </dgm:t>
    </dgm:pt>
    <dgm:pt modelId="{1D24BF14-C3A1-41B1-92F9-D0A694A68C6B}" type="parTrans" cxnId="{724E5566-B82A-41AC-9250-FEA295F41A64}">
      <dgm:prSet/>
      <dgm:spPr/>
      <dgm:t>
        <a:bodyPr/>
        <a:lstStyle/>
        <a:p>
          <a:endParaRPr lang="en-US"/>
        </a:p>
      </dgm:t>
    </dgm:pt>
    <dgm:pt modelId="{0A2B0CAE-8598-4497-A961-2400A2C816FC}" type="sibTrans" cxnId="{724E5566-B82A-41AC-9250-FEA295F41A64}">
      <dgm:prSet/>
      <dgm:spPr/>
      <dgm:t>
        <a:bodyPr/>
        <a:lstStyle/>
        <a:p>
          <a:endParaRPr lang="en-US"/>
        </a:p>
      </dgm:t>
    </dgm:pt>
    <dgm:pt modelId="{0756749B-1818-4C75-B09C-24550F1ED88B}">
      <dgm:prSet/>
      <dgm:spPr/>
      <dgm:t>
        <a:bodyPr/>
        <a:lstStyle/>
        <a:p>
          <a:r>
            <a:rPr lang="en-US"/>
            <a:t>Demonstrate why this situation can’t happen again</a:t>
          </a:r>
        </a:p>
      </dgm:t>
    </dgm:pt>
    <dgm:pt modelId="{6FAE0139-654C-4AB4-A4EB-472D321B7AA8}" type="parTrans" cxnId="{B53A3D45-E663-4D63-8866-42908BED3731}">
      <dgm:prSet/>
      <dgm:spPr/>
      <dgm:t>
        <a:bodyPr/>
        <a:lstStyle/>
        <a:p>
          <a:endParaRPr lang="en-US"/>
        </a:p>
      </dgm:t>
    </dgm:pt>
    <dgm:pt modelId="{C0A8AAFD-F4F7-49C1-A187-842320AE6800}" type="sibTrans" cxnId="{B53A3D45-E663-4D63-8866-42908BED3731}">
      <dgm:prSet/>
      <dgm:spPr/>
      <dgm:t>
        <a:bodyPr/>
        <a:lstStyle/>
        <a:p>
          <a:endParaRPr lang="en-US"/>
        </a:p>
      </dgm:t>
    </dgm:pt>
    <dgm:pt modelId="{1F6DAF09-7737-124E-95A7-A107469FCE24}" type="pres">
      <dgm:prSet presAssocID="{5F47376B-EDAF-47DF-8D75-8F7BEEE4A0AE}" presName="Name0" presStyleCnt="0">
        <dgm:presLayoutVars>
          <dgm:dir/>
          <dgm:animLvl val="lvl"/>
          <dgm:resizeHandles val="exact"/>
        </dgm:presLayoutVars>
      </dgm:prSet>
      <dgm:spPr/>
    </dgm:pt>
    <dgm:pt modelId="{63B9F565-82B1-284A-9B44-1B1AD8C64449}" type="pres">
      <dgm:prSet presAssocID="{66D0DC27-C31F-4DD4-B885-3FA37DA34A9E}" presName="linNode" presStyleCnt="0"/>
      <dgm:spPr/>
    </dgm:pt>
    <dgm:pt modelId="{E89A0A96-5110-A341-B7C1-0CA7489E804C}" type="pres">
      <dgm:prSet presAssocID="{66D0DC27-C31F-4DD4-B885-3FA37DA34A9E}" presName="parentText" presStyleLbl="solidFgAcc1" presStyleIdx="0" presStyleCnt="5">
        <dgm:presLayoutVars>
          <dgm:chMax val="1"/>
          <dgm:bulletEnabled/>
        </dgm:presLayoutVars>
      </dgm:prSet>
      <dgm:spPr/>
    </dgm:pt>
    <dgm:pt modelId="{13606D8B-3DF3-334A-87B0-3D4EA251DD1C}" type="pres">
      <dgm:prSet presAssocID="{66D0DC27-C31F-4DD4-B885-3FA37DA34A9E}" presName="descendantText" presStyleLbl="alignNode1" presStyleIdx="0" presStyleCnt="5">
        <dgm:presLayoutVars>
          <dgm:bulletEnabled/>
        </dgm:presLayoutVars>
      </dgm:prSet>
      <dgm:spPr/>
    </dgm:pt>
    <dgm:pt modelId="{1CAB69DD-92B2-7F4D-9AA3-6A719CE95DE1}" type="pres">
      <dgm:prSet presAssocID="{A7532B31-43F7-4177-8F18-4104EE599A2C}" presName="sp" presStyleCnt="0"/>
      <dgm:spPr/>
    </dgm:pt>
    <dgm:pt modelId="{BBB3F0D8-1790-8C45-AA5D-8C5EAB6F5DCD}" type="pres">
      <dgm:prSet presAssocID="{768F7C7B-6B89-4848-A050-3CB37F8E710F}" presName="linNode" presStyleCnt="0"/>
      <dgm:spPr/>
    </dgm:pt>
    <dgm:pt modelId="{3B7511AE-53EB-5D45-A37A-49AAD1F957F3}" type="pres">
      <dgm:prSet presAssocID="{768F7C7B-6B89-4848-A050-3CB37F8E710F}" presName="parentText" presStyleLbl="solidFgAcc1" presStyleIdx="1" presStyleCnt="5">
        <dgm:presLayoutVars>
          <dgm:chMax val="1"/>
          <dgm:bulletEnabled/>
        </dgm:presLayoutVars>
      </dgm:prSet>
      <dgm:spPr/>
    </dgm:pt>
    <dgm:pt modelId="{0D440331-5507-F747-8354-FEB1F8F36031}" type="pres">
      <dgm:prSet presAssocID="{768F7C7B-6B89-4848-A050-3CB37F8E710F}" presName="descendantText" presStyleLbl="alignNode1" presStyleIdx="1" presStyleCnt="5">
        <dgm:presLayoutVars>
          <dgm:bulletEnabled/>
        </dgm:presLayoutVars>
      </dgm:prSet>
      <dgm:spPr/>
    </dgm:pt>
    <dgm:pt modelId="{0B30AFB7-45FF-0243-8257-0D4CC18124FE}" type="pres">
      <dgm:prSet presAssocID="{C1456D26-A22B-48FD-BB33-0A30A66F13F6}" presName="sp" presStyleCnt="0"/>
      <dgm:spPr/>
    </dgm:pt>
    <dgm:pt modelId="{3BE8E4AD-872F-F544-9C8B-498412F1926E}" type="pres">
      <dgm:prSet presAssocID="{B4C74F3A-86B0-4046-B5C8-837424BEB004}" presName="linNode" presStyleCnt="0"/>
      <dgm:spPr/>
    </dgm:pt>
    <dgm:pt modelId="{CD045052-2978-F649-9D72-1D50F5537B81}" type="pres">
      <dgm:prSet presAssocID="{B4C74F3A-86B0-4046-B5C8-837424BEB004}" presName="parentText" presStyleLbl="solidFgAcc1" presStyleIdx="2" presStyleCnt="5">
        <dgm:presLayoutVars>
          <dgm:chMax val="1"/>
          <dgm:bulletEnabled/>
        </dgm:presLayoutVars>
      </dgm:prSet>
      <dgm:spPr/>
    </dgm:pt>
    <dgm:pt modelId="{0CA2FD8F-8BEB-2F43-8A45-9FEFC0BF94F6}" type="pres">
      <dgm:prSet presAssocID="{B4C74F3A-86B0-4046-B5C8-837424BEB004}" presName="descendantText" presStyleLbl="alignNode1" presStyleIdx="2" presStyleCnt="5">
        <dgm:presLayoutVars>
          <dgm:bulletEnabled/>
        </dgm:presLayoutVars>
      </dgm:prSet>
      <dgm:spPr/>
    </dgm:pt>
    <dgm:pt modelId="{BA78FDB6-2545-F143-B032-99B8A1F6BE3C}" type="pres">
      <dgm:prSet presAssocID="{C9E77E34-1632-4232-BC0F-1F5051619BE1}" presName="sp" presStyleCnt="0"/>
      <dgm:spPr/>
    </dgm:pt>
    <dgm:pt modelId="{73C9BB9A-A6BB-E54D-8D75-01A0C4FF9232}" type="pres">
      <dgm:prSet presAssocID="{2F0E1478-D256-44A9-BBC2-2BB9D60AB520}" presName="linNode" presStyleCnt="0"/>
      <dgm:spPr/>
    </dgm:pt>
    <dgm:pt modelId="{0140283C-35EC-DD4B-B663-12DDCBEB894D}" type="pres">
      <dgm:prSet presAssocID="{2F0E1478-D256-44A9-BBC2-2BB9D60AB520}" presName="parentText" presStyleLbl="solidFgAcc1" presStyleIdx="3" presStyleCnt="5">
        <dgm:presLayoutVars>
          <dgm:chMax val="1"/>
          <dgm:bulletEnabled/>
        </dgm:presLayoutVars>
      </dgm:prSet>
      <dgm:spPr/>
    </dgm:pt>
    <dgm:pt modelId="{C7E712FB-210D-C34C-8D2F-E51B7015D6E2}" type="pres">
      <dgm:prSet presAssocID="{2F0E1478-D256-44A9-BBC2-2BB9D60AB520}" presName="descendantText" presStyleLbl="alignNode1" presStyleIdx="3" presStyleCnt="5">
        <dgm:presLayoutVars>
          <dgm:bulletEnabled/>
        </dgm:presLayoutVars>
      </dgm:prSet>
      <dgm:spPr/>
    </dgm:pt>
    <dgm:pt modelId="{0B9B2B2A-7049-F049-B0AF-81323DBE8951}" type="pres">
      <dgm:prSet presAssocID="{19C54ED6-B178-4224-893A-F958D55F5F1D}" presName="sp" presStyleCnt="0"/>
      <dgm:spPr/>
    </dgm:pt>
    <dgm:pt modelId="{5F20D086-C0FA-1F41-A80A-451F079D13E3}" type="pres">
      <dgm:prSet presAssocID="{D193E2D2-50B6-495C-AA62-3B17E2CE569F}" presName="linNode" presStyleCnt="0"/>
      <dgm:spPr/>
    </dgm:pt>
    <dgm:pt modelId="{0189ECFC-840D-C64D-B274-656065D470A5}" type="pres">
      <dgm:prSet presAssocID="{D193E2D2-50B6-495C-AA62-3B17E2CE569F}" presName="parentText" presStyleLbl="solidFgAcc1" presStyleIdx="4" presStyleCnt="5">
        <dgm:presLayoutVars>
          <dgm:chMax val="1"/>
          <dgm:bulletEnabled/>
        </dgm:presLayoutVars>
      </dgm:prSet>
      <dgm:spPr/>
    </dgm:pt>
    <dgm:pt modelId="{C01342BF-0742-2C4D-B062-822DEA5D6CEC}" type="pres">
      <dgm:prSet presAssocID="{D193E2D2-50B6-495C-AA62-3B17E2CE569F}" presName="descendantText" presStyleLbl="alignNode1" presStyleIdx="4" presStyleCnt="5">
        <dgm:presLayoutVars>
          <dgm:bulletEnabled/>
        </dgm:presLayoutVars>
      </dgm:prSet>
      <dgm:spPr/>
    </dgm:pt>
  </dgm:ptLst>
  <dgm:cxnLst>
    <dgm:cxn modelId="{85632403-9782-244E-8F0A-6263E554B28A}" type="presOf" srcId="{E814BC67-4BAC-4ABA-BB01-7E4927B5125E}" destId="{0D440331-5507-F747-8354-FEB1F8F36031}" srcOrd="0" destOrd="0" presId="urn:microsoft.com/office/officeart/2016/7/layout/VerticalHollowActionList"/>
    <dgm:cxn modelId="{3629820E-36B3-A34D-B75C-2166802B1FF4}" type="presOf" srcId="{6CA7D962-36B8-47E5-947C-1DDEBEE94CCB}" destId="{13606D8B-3DF3-334A-87B0-3D4EA251DD1C}" srcOrd="0" destOrd="0" presId="urn:microsoft.com/office/officeart/2016/7/layout/VerticalHollowActionList"/>
    <dgm:cxn modelId="{1F75E417-BDCC-46FB-AFFF-9F050EBAE289}" srcId="{B4C74F3A-86B0-4046-B5C8-837424BEB004}" destId="{B3C3623F-8685-4488-A91B-D9F7FB155FBC}" srcOrd="0" destOrd="0" parTransId="{85AAA1F1-CDA2-4B28-B4EE-8309AF4CF88A}" sibTransId="{06C79B07-09F8-4C66-8552-F8ECFEADF4C0}"/>
    <dgm:cxn modelId="{B8A05018-D83D-D64C-BF51-39AFA2700066}" type="presOf" srcId="{D193E2D2-50B6-495C-AA62-3B17E2CE569F}" destId="{0189ECFC-840D-C64D-B274-656065D470A5}" srcOrd="0" destOrd="0" presId="urn:microsoft.com/office/officeart/2016/7/layout/VerticalHollowActionList"/>
    <dgm:cxn modelId="{410D4F3C-609B-FC46-BD28-386F195B870D}" type="presOf" srcId="{B4C74F3A-86B0-4046-B5C8-837424BEB004}" destId="{CD045052-2978-F649-9D72-1D50F5537B81}" srcOrd="0" destOrd="0" presId="urn:microsoft.com/office/officeart/2016/7/layout/VerticalHollowActionList"/>
    <dgm:cxn modelId="{B53A3D45-E663-4D63-8866-42908BED3731}" srcId="{D193E2D2-50B6-495C-AA62-3B17E2CE569F}" destId="{0756749B-1818-4C75-B09C-24550F1ED88B}" srcOrd="0" destOrd="0" parTransId="{6FAE0139-654C-4AB4-A4EB-472D321B7AA8}" sibTransId="{C0A8AAFD-F4F7-49C1-A187-842320AE6800}"/>
    <dgm:cxn modelId="{724E5566-B82A-41AC-9250-FEA295F41A64}" srcId="{5F47376B-EDAF-47DF-8D75-8F7BEEE4A0AE}" destId="{D193E2D2-50B6-495C-AA62-3B17E2CE569F}" srcOrd="4" destOrd="0" parTransId="{1D24BF14-C3A1-41B1-92F9-D0A694A68C6B}" sibTransId="{0A2B0CAE-8598-4497-A961-2400A2C816FC}"/>
    <dgm:cxn modelId="{4925E64E-1BE7-453F-9511-D6D1DC288D24}" srcId="{5F47376B-EDAF-47DF-8D75-8F7BEEE4A0AE}" destId="{2F0E1478-D256-44A9-BBC2-2BB9D60AB520}" srcOrd="3" destOrd="0" parTransId="{A1F4DD12-E07B-4341-BC0C-5FEDC18AC01D}" sibTransId="{19C54ED6-B178-4224-893A-F958D55F5F1D}"/>
    <dgm:cxn modelId="{6B0F3A54-437B-C44E-BCE7-7401B27F142D}" type="presOf" srcId="{B3C3623F-8685-4488-A91B-D9F7FB155FBC}" destId="{0CA2FD8F-8BEB-2F43-8A45-9FEFC0BF94F6}" srcOrd="0" destOrd="0" presId="urn:microsoft.com/office/officeart/2016/7/layout/VerticalHollowActionList"/>
    <dgm:cxn modelId="{D255CF79-F85A-480D-849E-E8DB97D1A4FF}" srcId="{5F47376B-EDAF-47DF-8D75-8F7BEEE4A0AE}" destId="{66D0DC27-C31F-4DD4-B885-3FA37DA34A9E}" srcOrd="0" destOrd="0" parTransId="{489764E2-3436-46F3-BA28-73C996378D1E}" sibTransId="{A7532B31-43F7-4177-8F18-4104EE599A2C}"/>
    <dgm:cxn modelId="{17797F5A-900A-6D47-9487-8B763C258A6E}" type="presOf" srcId="{66D0DC27-C31F-4DD4-B885-3FA37DA34A9E}" destId="{E89A0A96-5110-A341-B7C1-0CA7489E804C}" srcOrd="0" destOrd="0" presId="urn:microsoft.com/office/officeart/2016/7/layout/VerticalHollowActionList"/>
    <dgm:cxn modelId="{7F2F9088-B052-4D41-A4A2-27197E31B908}" type="presOf" srcId="{0756749B-1818-4C75-B09C-24550F1ED88B}" destId="{C01342BF-0742-2C4D-B062-822DEA5D6CEC}" srcOrd="0" destOrd="0" presId="urn:microsoft.com/office/officeart/2016/7/layout/VerticalHollowActionList"/>
    <dgm:cxn modelId="{F14D1A8D-3456-4F55-A84C-73F553AC9E96}" srcId="{66D0DC27-C31F-4DD4-B885-3FA37DA34A9E}" destId="{6CA7D962-36B8-47E5-947C-1DDEBEE94CCB}" srcOrd="0" destOrd="0" parTransId="{A0DE1865-16BC-4723-B1DD-DB4032BC8AA2}" sibTransId="{1385CA69-E1B6-4DCB-9A41-FC307D4597C9}"/>
    <dgm:cxn modelId="{B08A78A2-27B7-4EFD-9D77-3A6447BFC3AD}" srcId="{768F7C7B-6B89-4848-A050-3CB37F8E710F}" destId="{E814BC67-4BAC-4ABA-BB01-7E4927B5125E}" srcOrd="0" destOrd="0" parTransId="{C9A6666A-B1ED-4B46-8578-86D2D5712008}" sibTransId="{082E80FE-2027-4E3C-9C11-00CF6C7352EB}"/>
    <dgm:cxn modelId="{B7BC66A3-6F9C-7A40-92E7-CD609CE47B11}" type="presOf" srcId="{5F47376B-EDAF-47DF-8D75-8F7BEEE4A0AE}" destId="{1F6DAF09-7737-124E-95A7-A107469FCE24}" srcOrd="0" destOrd="0" presId="urn:microsoft.com/office/officeart/2016/7/layout/VerticalHollowActionList"/>
    <dgm:cxn modelId="{0EF664AD-BEC1-49D3-8C32-9714FDA7FF79}" srcId="{5F47376B-EDAF-47DF-8D75-8F7BEEE4A0AE}" destId="{768F7C7B-6B89-4848-A050-3CB37F8E710F}" srcOrd="1" destOrd="0" parTransId="{8E94B442-37F5-4FB4-8F02-39AE6A7FCE1F}" sibTransId="{C1456D26-A22B-48FD-BB33-0A30A66F13F6}"/>
    <dgm:cxn modelId="{80B935CA-A6AB-E149-B79B-A22910330CD8}" type="presOf" srcId="{2F0E1478-D256-44A9-BBC2-2BB9D60AB520}" destId="{0140283C-35EC-DD4B-B663-12DDCBEB894D}" srcOrd="0" destOrd="0" presId="urn:microsoft.com/office/officeart/2016/7/layout/VerticalHollowActionList"/>
    <dgm:cxn modelId="{A227D9D0-7FDC-403B-9207-77782090627C}" srcId="{5F47376B-EDAF-47DF-8D75-8F7BEEE4A0AE}" destId="{B4C74F3A-86B0-4046-B5C8-837424BEB004}" srcOrd="2" destOrd="0" parTransId="{B0063F3F-736C-42E2-8D41-238B2044DE36}" sibTransId="{C9E77E34-1632-4232-BC0F-1F5051619BE1}"/>
    <dgm:cxn modelId="{8165CAD6-34F9-4FE7-8B44-582FB904C0ED}" srcId="{2F0E1478-D256-44A9-BBC2-2BB9D60AB520}" destId="{334BAF4D-089E-4148-858E-2745B8FDBB48}" srcOrd="0" destOrd="0" parTransId="{D812A5EA-00B7-4B15-B5FC-7E7D42F700D4}" sibTransId="{629F830D-DB59-4AF3-A09A-3764D6B9415C}"/>
    <dgm:cxn modelId="{942077E4-EE96-1B41-9900-180378ECAA05}" type="presOf" srcId="{334BAF4D-089E-4148-858E-2745B8FDBB48}" destId="{C7E712FB-210D-C34C-8D2F-E51B7015D6E2}" srcOrd="0" destOrd="0" presId="urn:microsoft.com/office/officeart/2016/7/layout/VerticalHollowActionList"/>
    <dgm:cxn modelId="{72AACBE6-CCD9-754C-B9B0-0FA27D018D4A}" type="presOf" srcId="{768F7C7B-6B89-4848-A050-3CB37F8E710F}" destId="{3B7511AE-53EB-5D45-A37A-49AAD1F957F3}" srcOrd="0" destOrd="0" presId="urn:microsoft.com/office/officeart/2016/7/layout/VerticalHollowActionList"/>
    <dgm:cxn modelId="{D4C35B35-5FE9-624E-9CFE-9B93260D3B62}" type="presParOf" srcId="{1F6DAF09-7737-124E-95A7-A107469FCE24}" destId="{63B9F565-82B1-284A-9B44-1B1AD8C64449}" srcOrd="0" destOrd="0" presId="urn:microsoft.com/office/officeart/2016/7/layout/VerticalHollowActionList"/>
    <dgm:cxn modelId="{1C2259AB-77D5-7F4D-A28C-779AE7A9BF84}" type="presParOf" srcId="{63B9F565-82B1-284A-9B44-1B1AD8C64449}" destId="{E89A0A96-5110-A341-B7C1-0CA7489E804C}" srcOrd="0" destOrd="0" presId="urn:microsoft.com/office/officeart/2016/7/layout/VerticalHollowActionList"/>
    <dgm:cxn modelId="{64519979-C266-9541-A516-7AE8FB545505}" type="presParOf" srcId="{63B9F565-82B1-284A-9B44-1B1AD8C64449}" destId="{13606D8B-3DF3-334A-87B0-3D4EA251DD1C}" srcOrd="1" destOrd="0" presId="urn:microsoft.com/office/officeart/2016/7/layout/VerticalHollowActionList"/>
    <dgm:cxn modelId="{071B63E3-4B2D-754E-87E7-78AC5A606732}" type="presParOf" srcId="{1F6DAF09-7737-124E-95A7-A107469FCE24}" destId="{1CAB69DD-92B2-7F4D-9AA3-6A719CE95DE1}" srcOrd="1" destOrd="0" presId="urn:microsoft.com/office/officeart/2016/7/layout/VerticalHollowActionList"/>
    <dgm:cxn modelId="{3E27D75A-00CF-FE4D-9C59-9561A4E77EE0}" type="presParOf" srcId="{1F6DAF09-7737-124E-95A7-A107469FCE24}" destId="{BBB3F0D8-1790-8C45-AA5D-8C5EAB6F5DCD}" srcOrd="2" destOrd="0" presId="urn:microsoft.com/office/officeart/2016/7/layout/VerticalHollowActionList"/>
    <dgm:cxn modelId="{AF765506-9DAC-504E-9218-41938A7135F3}" type="presParOf" srcId="{BBB3F0D8-1790-8C45-AA5D-8C5EAB6F5DCD}" destId="{3B7511AE-53EB-5D45-A37A-49AAD1F957F3}" srcOrd="0" destOrd="0" presId="urn:microsoft.com/office/officeart/2016/7/layout/VerticalHollowActionList"/>
    <dgm:cxn modelId="{26B3B664-6560-2A4A-91C5-830E6BAA0132}" type="presParOf" srcId="{BBB3F0D8-1790-8C45-AA5D-8C5EAB6F5DCD}" destId="{0D440331-5507-F747-8354-FEB1F8F36031}" srcOrd="1" destOrd="0" presId="urn:microsoft.com/office/officeart/2016/7/layout/VerticalHollowActionList"/>
    <dgm:cxn modelId="{F2A2CA49-7908-E647-B02E-A8EF571C659D}" type="presParOf" srcId="{1F6DAF09-7737-124E-95A7-A107469FCE24}" destId="{0B30AFB7-45FF-0243-8257-0D4CC18124FE}" srcOrd="3" destOrd="0" presId="urn:microsoft.com/office/officeart/2016/7/layout/VerticalHollowActionList"/>
    <dgm:cxn modelId="{581B24C7-A3D1-E045-805C-AA24D205BB51}" type="presParOf" srcId="{1F6DAF09-7737-124E-95A7-A107469FCE24}" destId="{3BE8E4AD-872F-F544-9C8B-498412F1926E}" srcOrd="4" destOrd="0" presId="urn:microsoft.com/office/officeart/2016/7/layout/VerticalHollowActionList"/>
    <dgm:cxn modelId="{088A4C04-B397-9B42-8458-101D75F22EA4}" type="presParOf" srcId="{3BE8E4AD-872F-F544-9C8B-498412F1926E}" destId="{CD045052-2978-F649-9D72-1D50F5537B81}" srcOrd="0" destOrd="0" presId="urn:microsoft.com/office/officeart/2016/7/layout/VerticalHollowActionList"/>
    <dgm:cxn modelId="{0AE54720-3F4F-F940-8540-72AAC40FD881}" type="presParOf" srcId="{3BE8E4AD-872F-F544-9C8B-498412F1926E}" destId="{0CA2FD8F-8BEB-2F43-8A45-9FEFC0BF94F6}" srcOrd="1" destOrd="0" presId="urn:microsoft.com/office/officeart/2016/7/layout/VerticalHollowActionList"/>
    <dgm:cxn modelId="{F6BE4995-CC87-B649-854A-2F94DB102906}" type="presParOf" srcId="{1F6DAF09-7737-124E-95A7-A107469FCE24}" destId="{BA78FDB6-2545-F143-B032-99B8A1F6BE3C}" srcOrd="5" destOrd="0" presId="urn:microsoft.com/office/officeart/2016/7/layout/VerticalHollowActionList"/>
    <dgm:cxn modelId="{580D7233-4698-734A-8E15-C0EB69C6FEB9}" type="presParOf" srcId="{1F6DAF09-7737-124E-95A7-A107469FCE24}" destId="{73C9BB9A-A6BB-E54D-8D75-01A0C4FF9232}" srcOrd="6" destOrd="0" presId="urn:microsoft.com/office/officeart/2016/7/layout/VerticalHollowActionList"/>
    <dgm:cxn modelId="{706E69D9-AA59-8546-87D2-CD480F13B269}" type="presParOf" srcId="{73C9BB9A-A6BB-E54D-8D75-01A0C4FF9232}" destId="{0140283C-35EC-DD4B-B663-12DDCBEB894D}" srcOrd="0" destOrd="0" presId="urn:microsoft.com/office/officeart/2016/7/layout/VerticalHollowActionList"/>
    <dgm:cxn modelId="{D8E8FFD0-24E2-7444-A901-7F4A6F2BD0F8}" type="presParOf" srcId="{73C9BB9A-A6BB-E54D-8D75-01A0C4FF9232}" destId="{C7E712FB-210D-C34C-8D2F-E51B7015D6E2}" srcOrd="1" destOrd="0" presId="urn:microsoft.com/office/officeart/2016/7/layout/VerticalHollowActionList"/>
    <dgm:cxn modelId="{3FA06867-F6CC-6348-A832-E418A2563449}" type="presParOf" srcId="{1F6DAF09-7737-124E-95A7-A107469FCE24}" destId="{0B9B2B2A-7049-F049-B0AF-81323DBE8951}" srcOrd="7" destOrd="0" presId="urn:microsoft.com/office/officeart/2016/7/layout/VerticalHollowActionList"/>
    <dgm:cxn modelId="{E23FA8C0-8503-6243-B89A-E751F61C78AC}" type="presParOf" srcId="{1F6DAF09-7737-124E-95A7-A107469FCE24}" destId="{5F20D086-C0FA-1F41-A80A-451F079D13E3}" srcOrd="8" destOrd="0" presId="urn:microsoft.com/office/officeart/2016/7/layout/VerticalHollowActionList"/>
    <dgm:cxn modelId="{D781E412-A808-6342-BE22-265B9F15BA3F}" type="presParOf" srcId="{5F20D086-C0FA-1F41-A80A-451F079D13E3}" destId="{0189ECFC-840D-C64D-B274-656065D470A5}" srcOrd="0" destOrd="0" presId="urn:microsoft.com/office/officeart/2016/7/layout/VerticalHollowActionList"/>
    <dgm:cxn modelId="{E7BEDD6E-3F75-1641-A867-5D3C07E06C7E}" type="presParOf" srcId="{5F20D086-C0FA-1F41-A80A-451F079D13E3}" destId="{C01342BF-0742-2C4D-B062-822DEA5D6CE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E8196-6CC8-49CE-82E6-4AFC47278244}">
      <dsp:nvSpPr>
        <dsp:cNvPr id="0" name=""/>
        <dsp:cNvSpPr/>
      </dsp:nvSpPr>
      <dsp:spPr>
        <a:xfrm>
          <a:off x="2149817" y="3740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95A9B-D75B-46BA-BA81-71DD4C347286}">
      <dsp:nvSpPr>
        <dsp:cNvPr id="0" name=""/>
        <dsp:cNvSpPr/>
      </dsp:nvSpPr>
      <dsp:spPr>
        <a:xfrm>
          <a:off x="2617817" y="8420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7F7835-0CA5-4453-9E32-2BE12F1447CC}">
      <dsp:nvSpPr>
        <dsp:cNvPr id="0" name=""/>
        <dsp:cNvSpPr/>
      </dsp:nvSpPr>
      <dsp:spPr>
        <a:xfrm>
          <a:off x="1447817" y="32540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Buy yourself an hour</a:t>
          </a:r>
        </a:p>
        <a:p>
          <a:pPr marL="0" lvl="0" indent="0" algn="ctr" defTabSz="800100">
            <a:lnSpc>
              <a:spcPct val="90000"/>
            </a:lnSpc>
            <a:spcBef>
              <a:spcPct val="0"/>
            </a:spcBef>
            <a:spcAft>
              <a:spcPct val="35000"/>
            </a:spcAft>
            <a:buNone/>
            <a:defRPr cap="all"/>
          </a:pPr>
          <a:endParaRPr lang="en-US" sz="1800" kern="1200" dirty="0"/>
        </a:p>
      </dsp:txBody>
      <dsp:txXfrm>
        <a:off x="1447817" y="3254081"/>
        <a:ext cx="3600000" cy="720000"/>
      </dsp:txXfrm>
    </dsp:sp>
    <dsp:sp modelId="{2A5F5BBB-F99D-42BF-B0B2-CE26CA4FA762}">
      <dsp:nvSpPr>
        <dsp:cNvPr id="0" name=""/>
        <dsp:cNvSpPr/>
      </dsp:nvSpPr>
      <dsp:spPr>
        <a:xfrm>
          <a:off x="6379818" y="3740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AC68D-B56B-45A5-84B4-A9D4B8C46451}">
      <dsp:nvSpPr>
        <dsp:cNvPr id="0" name=""/>
        <dsp:cNvSpPr/>
      </dsp:nvSpPr>
      <dsp:spPr>
        <a:xfrm>
          <a:off x="6847818" y="84208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189A9-1EC6-48DC-92FB-23894D23A4E7}">
      <dsp:nvSpPr>
        <dsp:cNvPr id="0" name=""/>
        <dsp:cNvSpPr/>
      </dsp:nvSpPr>
      <dsp:spPr>
        <a:xfrm>
          <a:off x="5677818" y="32540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Know the media protocols for your </a:t>
          </a:r>
          <a:r>
            <a:rPr lang="en-US" sz="1800" kern="1200" dirty="0" err="1"/>
            <a:t>organisation</a:t>
          </a:r>
          <a:endParaRPr lang="en-US" sz="1800" kern="1200" dirty="0"/>
        </a:p>
      </dsp:txBody>
      <dsp:txXfrm>
        <a:off x="5677818" y="3254081"/>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06D8B-3DF3-334A-87B0-3D4EA251DD1C}">
      <dsp:nvSpPr>
        <dsp:cNvPr id="0" name=""/>
        <dsp:cNvSpPr/>
      </dsp:nvSpPr>
      <dsp:spPr>
        <a:xfrm>
          <a:off x="2038844" y="1662"/>
          <a:ext cx="8155377" cy="7292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8237" tIns="185234" rIns="158237" bIns="185234" numCol="1" spcCol="1270" anchor="ctr" anchorCtr="0">
          <a:noAutofit/>
        </a:bodyPr>
        <a:lstStyle/>
        <a:p>
          <a:pPr marL="0" lvl="0" indent="0" algn="l" defTabSz="889000">
            <a:lnSpc>
              <a:spcPct val="90000"/>
            </a:lnSpc>
            <a:spcBef>
              <a:spcPct val="0"/>
            </a:spcBef>
            <a:spcAft>
              <a:spcPct val="35000"/>
            </a:spcAft>
            <a:buNone/>
          </a:pPr>
          <a:r>
            <a:rPr lang="en-US" sz="2000" kern="1200" dirty="0"/>
            <a:t>Check the facts!!</a:t>
          </a:r>
        </a:p>
      </dsp:txBody>
      <dsp:txXfrm>
        <a:off x="2038844" y="1662"/>
        <a:ext cx="8155377" cy="729267"/>
      </dsp:txXfrm>
    </dsp:sp>
    <dsp:sp modelId="{E89A0A96-5110-A341-B7C1-0CA7489E804C}">
      <dsp:nvSpPr>
        <dsp:cNvPr id="0" name=""/>
        <dsp:cNvSpPr/>
      </dsp:nvSpPr>
      <dsp:spPr>
        <a:xfrm>
          <a:off x="0" y="1662"/>
          <a:ext cx="2038844" cy="729267"/>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9" tIns="72035" rIns="107889" bIns="72035" numCol="1" spcCol="1270" anchor="ctr" anchorCtr="0">
          <a:noAutofit/>
        </a:bodyPr>
        <a:lstStyle/>
        <a:p>
          <a:pPr marL="0" lvl="0" indent="0" algn="ctr" defTabSz="1111250">
            <a:lnSpc>
              <a:spcPct val="90000"/>
            </a:lnSpc>
            <a:spcBef>
              <a:spcPct val="0"/>
            </a:spcBef>
            <a:spcAft>
              <a:spcPct val="35000"/>
            </a:spcAft>
            <a:buNone/>
          </a:pPr>
          <a:r>
            <a:rPr lang="en-US" sz="2500" kern="1200"/>
            <a:t>Check</a:t>
          </a:r>
        </a:p>
      </dsp:txBody>
      <dsp:txXfrm>
        <a:off x="0" y="1662"/>
        <a:ext cx="2038844" cy="729267"/>
      </dsp:txXfrm>
    </dsp:sp>
    <dsp:sp modelId="{0D440331-5507-F747-8354-FEB1F8F36031}">
      <dsp:nvSpPr>
        <dsp:cNvPr id="0" name=""/>
        <dsp:cNvSpPr/>
      </dsp:nvSpPr>
      <dsp:spPr>
        <a:xfrm>
          <a:off x="2038844" y="774686"/>
          <a:ext cx="8155377" cy="7292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8237" tIns="185234" rIns="158237" bIns="185234" numCol="1" spcCol="1270" anchor="ctr" anchorCtr="0">
          <a:noAutofit/>
        </a:bodyPr>
        <a:lstStyle/>
        <a:p>
          <a:pPr marL="0" lvl="0" indent="0" algn="l" defTabSz="889000">
            <a:lnSpc>
              <a:spcPct val="90000"/>
            </a:lnSpc>
            <a:spcBef>
              <a:spcPct val="0"/>
            </a:spcBef>
            <a:spcAft>
              <a:spcPct val="35000"/>
            </a:spcAft>
            <a:buNone/>
          </a:pPr>
          <a:r>
            <a:rPr lang="en-US" sz="2000" kern="1200"/>
            <a:t>If you’re in the wrong, then apologise quickly and sincerely</a:t>
          </a:r>
        </a:p>
      </dsp:txBody>
      <dsp:txXfrm>
        <a:off x="2038844" y="774686"/>
        <a:ext cx="8155377" cy="729267"/>
      </dsp:txXfrm>
    </dsp:sp>
    <dsp:sp modelId="{3B7511AE-53EB-5D45-A37A-49AAD1F957F3}">
      <dsp:nvSpPr>
        <dsp:cNvPr id="0" name=""/>
        <dsp:cNvSpPr/>
      </dsp:nvSpPr>
      <dsp:spPr>
        <a:xfrm>
          <a:off x="0" y="774686"/>
          <a:ext cx="2038844" cy="729267"/>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9" tIns="72035" rIns="107889" bIns="72035" numCol="1" spcCol="1270" anchor="ctr" anchorCtr="0">
          <a:noAutofit/>
        </a:bodyPr>
        <a:lstStyle/>
        <a:p>
          <a:pPr marL="0" lvl="0" indent="0" algn="ctr" defTabSz="1111250">
            <a:lnSpc>
              <a:spcPct val="90000"/>
            </a:lnSpc>
            <a:spcBef>
              <a:spcPct val="0"/>
            </a:spcBef>
            <a:spcAft>
              <a:spcPct val="35000"/>
            </a:spcAft>
            <a:buNone/>
          </a:pPr>
          <a:r>
            <a:rPr lang="en-US" sz="2500" kern="1200"/>
            <a:t>Apologise</a:t>
          </a:r>
        </a:p>
      </dsp:txBody>
      <dsp:txXfrm>
        <a:off x="0" y="774686"/>
        <a:ext cx="2038844" cy="729267"/>
      </dsp:txXfrm>
    </dsp:sp>
    <dsp:sp modelId="{0CA2FD8F-8BEB-2F43-8A45-9FEFC0BF94F6}">
      <dsp:nvSpPr>
        <dsp:cNvPr id="0" name=""/>
        <dsp:cNvSpPr/>
      </dsp:nvSpPr>
      <dsp:spPr>
        <a:xfrm>
          <a:off x="2038844" y="1547710"/>
          <a:ext cx="8155377" cy="7292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8237" tIns="185234" rIns="158237" bIns="185234" numCol="1" spcCol="1270" anchor="ctr" anchorCtr="0">
          <a:noAutofit/>
        </a:bodyPr>
        <a:lstStyle/>
        <a:p>
          <a:pPr marL="0" lvl="0" indent="0" algn="l" defTabSz="889000">
            <a:lnSpc>
              <a:spcPct val="90000"/>
            </a:lnSpc>
            <a:spcBef>
              <a:spcPct val="0"/>
            </a:spcBef>
            <a:spcAft>
              <a:spcPct val="35000"/>
            </a:spcAft>
            <a:buNone/>
          </a:pPr>
          <a:r>
            <a:rPr lang="en-US" sz="2000" kern="1200"/>
            <a:t>Keep media updated (especially online)</a:t>
          </a:r>
        </a:p>
      </dsp:txBody>
      <dsp:txXfrm>
        <a:off x="2038844" y="1547710"/>
        <a:ext cx="8155377" cy="729267"/>
      </dsp:txXfrm>
    </dsp:sp>
    <dsp:sp modelId="{CD045052-2978-F649-9D72-1D50F5537B81}">
      <dsp:nvSpPr>
        <dsp:cNvPr id="0" name=""/>
        <dsp:cNvSpPr/>
      </dsp:nvSpPr>
      <dsp:spPr>
        <a:xfrm>
          <a:off x="0" y="1547710"/>
          <a:ext cx="2038844" cy="729267"/>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9" tIns="72035" rIns="107889" bIns="72035" numCol="1" spcCol="1270" anchor="ctr" anchorCtr="0">
          <a:noAutofit/>
        </a:bodyPr>
        <a:lstStyle/>
        <a:p>
          <a:pPr marL="0" lvl="0" indent="0" algn="ctr" defTabSz="1111250">
            <a:lnSpc>
              <a:spcPct val="90000"/>
            </a:lnSpc>
            <a:spcBef>
              <a:spcPct val="0"/>
            </a:spcBef>
            <a:spcAft>
              <a:spcPct val="35000"/>
            </a:spcAft>
            <a:buNone/>
          </a:pPr>
          <a:r>
            <a:rPr lang="en-US" sz="2500" kern="1200" dirty="0"/>
            <a:t>Update</a:t>
          </a:r>
        </a:p>
      </dsp:txBody>
      <dsp:txXfrm>
        <a:off x="0" y="1547710"/>
        <a:ext cx="2038844" cy="729267"/>
      </dsp:txXfrm>
    </dsp:sp>
    <dsp:sp modelId="{C7E712FB-210D-C34C-8D2F-E51B7015D6E2}">
      <dsp:nvSpPr>
        <dsp:cNvPr id="0" name=""/>
        <dsp:cNvSpPr/>
      </dsp:nvSpPr>
      <dsp:spPr>
        <a:xfrm>
          <a:off x="2038844" y="2320734"/>
          <a:ext cx="8155377" cy="7292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8237" tIns="185234" rIns="158237" bIns="185234" numCol="1" spcCol="1270" anchor="ctr" anchorCtr="0">
          <a:noAutofit/>
        </a:bodyPr>
        <a:lstStyle/>
        <a:p>
          <a:pPr marL="0" lvl="0" indent="0" algn="l" defTabSz="889000">
            <a:lnSpc>
              <a:spcPct val="90000"/>
            </a:lnSpc>
            <a:spcBef>
              <a:spcPct val="0"/>
            </a:spcBef>
            <a:spcAft>
              <a:spcPct val="35000"/>
            </a:spcAft>
            <a:buNone/>
          </a:pPr>
          <a:r>
            <a:rPr lang="en-US" sz="2000" kern="1200" dirty="0"/>
            <a:t>Concern.  Action. Perspective</a:t>
          </a:r>
        </a:p>
      </dsp:txBody>
      <dsp:txXfrm>
        <a:off x="2038844" y="2320734"/>
        <a:ext cx="8155377" cy="729267"/>
      </dsp:txXfrm>
    </dsp:sp>
    <dsp:sp modelId="{0140283C-35EC-DD4B-B663-12DDCBEB894D}">
      <dsp:nvSpPr>
        <dsp:cNvPr id="0" name=""/>
        <dsp:cNvSpPr/>
      </dsp:nvSpPr>
      <dsp:spPr>
        <a:xfrm>
          <a:off x="0" y="2320734"/>
          <a:ext cx="2038844" cy="729267"/>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9" tIns="72035" rIns="107889" bIns="72035" numCol="1" spcCol="1270" anchor="ctr" anchorCtr="0">
          <a:noAutofit/>
        </a:bodyPr>
        <a:lstStyle/>
        <a:p>
          <a:pPr marL="0" lvl="0" indent="0" algn="ctr" defTabSz="1111250">
            <a:lnSpc>
              <a:spcPct val="90000"/>
            </a:lnSpc>
            <a:spcBef>
              <a:spcPct val="0"/>
            </a:spcBef>
            <a:spcAft>
              <a:spcPct val="35000"/>
            </a:spcAft>
            <a:buNone/>
          </a:pPr>
          <a:r>
            <a:rPr lang="en-US" sz="2500" kern="1200"/>
            <a:t>Concern</a:t>
          </a:r>
        </a:p>
      </dsp:txBody>
      <dsp:txXfrm>
        <a:off x="0" y="2320734"/>
        <a:ext cx="2038844" cy="729267"/>
      </dsp:txXfrm>
    </dsp:sp>
    <dsp:sp modelId="{C01342BF-0742-2C4D-B062-822DEA5D6CEC}">
      <dsp:nvSpPr>
        <dsp:cNvPr id="0" name=""/>
        <dsp:cNvSpPr/>
      </dsp:nvSpPr>
      <dsp:spPr>
        <a:xfrm>
          <a:off x="2038844" y="3093758"/>
          <a:ext cx="8155377" cy="72926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8237" tIns="185234" rIns="158237" bIns="185234" numCol="1" spcCol="1270" anchor="ctr" anchorCtr="0">
          <a:noAutofit/>
        </a:bodyPr>
        <a:lstStyle/>
        <a:p>
          <a:pPr marL="0" lvl="0" indent="0" algn="l" defTabSz="889000">
            <a:lnSpc>
              <a:spcPct val="90000"/>
            </a:lnSpc>
            <a:spcBef>
              <a:spcPct val="0"/>
            </a:spcBef>
            <a:spcAft>
              <a:spcPct val="35000"/>
            </a:spcAft>
            <a:buNone/>
          </a:pPr>
          <a:r>
            <a:rPr lang="en-US" sz="2000" kern="1200"/>
            <a:t>Demonstrate why this situation can’t happen again</a:t>
          </a:r>
        </a:p>
      </dsp:txBody>
      <dsp:txXfrm>
        <a:off x="2038844" y="3093758"/>
        <a:ext cx="8155377" cy="729267"/>
      </dsp:txXfrm>
    </dsp:sp>
    <dsp:sp modelId="{0189ECFC-840D-C64D-B274-656065D470A5}">
      <dsp:nvSpPr>
        <dsp:cNvPr id="0" name=""/>
        <dsp:cNvSpPr/>
      </dsp:nvSpPr>
      <dsp:spPr>
        <a:xfrm>
          <a:off x="0" y="3093758"/>
          <a:ext cx="2038844" cy="729267"/>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889" tIns="72035" rIns="107889" bIns="72035" numCol="1" spcCol="1270" anchor="ctr" anchorCtr="0">
          <a:noAutofit/>
        </a:bodyPr>
        <a:lstStyle/>
        <a:p>
          <a:pPr marL="0" lvl="0" indent="0" algn="ctr" defTabSz="1111250">
            <a:lnSpc>
              <a:spcPct val="90000"/>
            </a:lnSpc>
            <a:spcBef>
              <a:spcPct val="0"/>
            </a:spcBef>
            <a:spcAft>
              <a:spcPct val="35000"/>
            </a:spcAft>
            <a:buNone/>
          </a:pPr>
          <a:r>
            <a:rPr lang="en-US" sz="2500" kern="1200"/>
            <a:t>Demonstrate</a:t>
          </a:r>
        </a:p>
      </dsp:txBody>
      <dsp:txXfrm>
        <a:off x="0" y="3093758"/>
        <a:ext cx="2038844" cy="72926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24258-2580-E54D-9D01-59839DF36E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742D82-0FF7-F744-B2A5-A52C6A25CA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F5A24-6DDE-B54D-9B91-8B7B702684B8}" type="datetimeFigureOut">
              <a:rPr lang="en-US" smtClean="0"/>
              <a:t>2/22/2022</a:t>
            </a:fld>
            <a:endParaRPr lang="en-US"/>
          </a:p>
        </p:txBody>
      </p:sp>
      <p:sp>
        <p:nvSpPr>
          <p:cNvPr id="4" name="Footer Placeholder 3">
            <a:extLst>
              <a:ext uri="{FF2B5EF4-FFF2-40B4-BE49-F238E27FC236}">
                <a16:creationId xmlns:a16="http://schemas.microsoft.com/office/drawing/2014/main" id="{23E0ACFB-5A60-FD41-A1E9-F2FB25281B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AE369F-F2D5-9649-9FD9-039C8E1C6F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5FE678-41CC-364B-A8D0-B73669A15BFC}" type="slidenum">
              <a:rPr lang="en-US" smtClean="0"/>
              <a:t>‹#›</a:t>
            </a:fld>
            <a:endParaRPr lang="en-US"/>
          </a:p>
        </p:txBody>
      </p:sp>
    </p:spTree>
    <p:extLst>
      <p:ext uri="{BB962C8B-B14F-4D97-AF65-F5344CB8AC3E}">
        <p14:creationId xmlns:p14="http://schemas.microsoft.com/office/powerpoint/2010/main" val="3624252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B1F62-0D7E-AE42-8E59-3A4C139E2DD9}"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B8B19-7BF7-7E4B-B2E2-8A53A761F327}" type="slidenum">
              <a:rPr lang="en-US" smtClean="0"/>
              <a:t>‹#›</a:t>
            </a:fld>
            <a:endParaRPr lang="en-US"/>
          </a:p>
        </p:txBody>
      </p:sp>
    </p:spTree>
    <p:extLst>
      <p:ext uri="{BB962C8B-B14F-4D97-AF65-F5344CB8AC3E}">
        <p14:creationId xmlns:p14="http://schemas.microsoft.com/office/powerpoint/2010/main" val="422990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1</a:t>
            </a:fld>
            <a:endParaRPr lang="en-US"/>
          </a:p>
        </p:txBody>
      </p:sp>
    </p:spTree>
    <p:extLst>
      <p:ext uri="{BB962C8B-B14F-4D97-AF65-F5344CB8AC3E}">
        <p14:creationId xmlns:p14="http://schemas.microsoft.com/office/powerpoint/2010/main" val="413766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53639"/>
          </a:xfrm>
        </p:spPr>
        <p:txBody>
          <a:bodyPr/>
          <a:lstStyle/>
          <a:p>
            <a:r>
              <a:rPr lang="en-NZ" b="1" dirty="0"/>
              <a:t> DON”T</a:t>
            </a:r>
          </a:p>
          <a:p>
            <a:endParaRPr lang="en-NZ" b="1" dirty="0"/>
          </a:p>
          <a:p>
            <a:pPr marL="171450" indent="-171450">
              <a:lnSpc>
                <a:spcPct val="110000"/>
              </a:lnSpc>
              <a:buClr>
                <a:srgbClr val="FF4F38"/>
              </a:buClr>
              <a:buFont typeface="Arial" panose="020B0604020202020204" pitchFamily="34" charset="0"/>
              <a:buChar char="•"/>
            </a:pPr>
            <a:r>
              <a:rPr lang="en-NZ" sz="1000" dirty="0"/>
              <a:t>Don’t go on too long - you will trip yourself up; </a:t>
            </a:r>
          </a:p>
          <a:p>
            <a:pPr marL="171450" indent="-171450">
              <a:lnSpc>
                <a:spcPct val="110000"/>
              </a:lnSpc>
              <a:buClr>
                <a:srgbClr val="FF4F38"/>
              </a:buClr>
              <a:buFont typeface="Arial" panose="020B0604020202020204" pitchFamily="34" charset="0"/>
              <a:buChar char="•"/>
            </a:pPr>
            <a:r>
              <a:rPr lang="en-NZ" sz="1000" dirty="0"/>
              <a:t>Don’t talk about the problem, talk about a solution; </a:t>
            </a:r>
          </a:p>
          <a:p>
            <a:pPr marL="171450" indent="-171450">
              <a:lnSpc>
                <a:spcPct val="110000"/>
              </a:lnSpc>
              <a:buClr>
                <a:srgbClr val="FF4F38"/>
              </a:buClr>
              <a:buFont typeface="Arial" panose="020B0604020202020204" pitchFamily="34" charset="0"/>
              <a:buChar char="•"/>
            </a:pPr>
            <a:r>
              <a:rPr lang="en-NZ" sz="1000" dirty="0"/>
              <a:t>Don’t let a reporter stand uncorrected, always confidently correct them if they are wrong; </a:t>
            </a:r>
          </a:p>
          <a:p>
            <a:pPr marL="171450" indent="-171450">
              <a:lnSpc>
                <a:spcPct val="110000"/>
              </a:lnSpc>
              <a:buClr>
                <a:srgbClr val="FF4F38"/>
              </a:buClr>
              <a:buFont typeface="Arial" panose="020B0604020202020204" pitchFamily="34" charset="0"/>
              <a:buChar char="•"/>
            </a:pPr>
            <a:r>
              <a:rPr lang="en-NZ" sz="1000" dirty="0"/>
              <a:t>Don’t repeat a journalist’s negative statement; </a:t>
            </a:r>
          </a:p>
          <a:p>
            <a:pPr marL="171450" indent="-171450">
              <a:lnSpc>
                <a:spcPct val="110000"/>
              </a:lnSpc>
              <a:buClr>
                <a:srgbClr val="FF4F38"/>
              </a:buClr>
              <a:buFont typeface="Arial" panose="020B0604020202020204" pitchFamily="34" charset="0"/>
              <a:buChar char="•"/>
            </a:pPr>
            <a:r>
              <a:rPr lang="en-NZ" sz="1000" dirty="0"/>
              <a:t>Don’t fall victim to a hypothetical situation; </a:t>
            </a:r>
          </a:p>
          <a:p>
            <a:pPr marL="171450" indent="-171450">
              <a:lnSpc>
                <a:spcPct val="110000"/>
              </a:lnSpc>
              <a:buClr>
                <a:srgbClr val="FF4F38"/>
              </a:buClr>
              <a:buFont typeface="Arial" panose="020B0604020202020204" pitchFamily="34" charset="0"/>
              <a:buChar char="•"/>
            </a:pPr>
            <a:r>
              <a:rPr lang="en-NZ" sz="1000" dirty="0"/>
              <a:t>Don’t mumble; </a:t>
            </a:r>
          </a:p>
          <a:p>
            <a:pPr marL="171450" indent="-171450">
              <a:lnSpc>
                <a:spcPct val="110000"/>
              </a:lnSpc>
              <a:buClr>
                <a:srgbClr val="FF4F38"/>
              </a:buClr>
              <a:buFont typeface="Arial" panose="020B0604020202020204" pitchFamily="34" charset="0"/>
              <a:buChar char="•"/>
            </a:pPr>
            <a:r>
              <a:rPr lang="en-NZ" sz="1000" dirty="0"/>
              <a:t>Don’t use jargon - if you can simplify the message, do. Assume the journalist and the audience know nothing, unless it’s a niche publication;</a:t>
            </a:r>
          </a:p>
          <a:p>
            <a:pPr marL="171450" indent="-171450">
              <a:lnSpc>
                <a:spcPct val="110000"/>
              </a:lnSpc>
              <a:buClr>
                <a:srgbClr val="FF4F38"/>
              </a:buClr>
              <a:buFont typeface="Arial" panose="020B0604020202020204" pitchFamily="34" charset="0"/>
              <a:buChar char="•"/>
            </a:pPr>
            <a:r>
              <a:rPr lang="en-NZ" sz="1000" dirty="0"/>
              <a:t>Don’t be provoked;</a:t>
            </a:r>
          </a:p>
          <a:p>
            <a:pPr marL="171450" indent="-171450">
              <a:lnSpc>
                <a:spcPct val="110000"/>
              </a:lnSpc>
              <a:buClr>
                <a:srgbClr val="FF4F38"/>
              </a:buClr>
              <a:buFont typeface="Arial" panose="020B0604020202020204" pitchFamily="34" charset="0"/>
              <a:buChar char="•"/>
            </a:pPr>
            <a:r>
              <a:rPr lang="en-NZ" sz="1000" dirty="0"/>
              <a:t>Don’t lie and don’t fake it – you will be found out; </a:t>
            </a:r>
          </a:p>
          <a:p>
            <a:pPr marL="171450" indent="-171450">
              <a:lnSpc>
                <a:spcPct val="110000"/>
              </a:lnSpc>
              <a:buClr>
                <a:srgbClr val="FF4F38"/>
              </a:buClr>
              <a:buFont typeface="Arial" panose="020B0604020202020204" pitchFamily="34" charset="0"/>
              <a:buChar char="•"/>
            </a:pPr>
            <a:r>
              <a:rPr lang="en-NZ" sz="1000" dirty="0"/>
              <a:t>Never say ‘no comment;’ </a:t>
            </a:r>
          </a:p>
          <a:p>
            <a:pPr marL="171450" indent="-171450">
              <a:lnSpc>
                <a:spcPct val="110000"/>
              </a:lnSpc>
              <a:buClr>
                <a:srgbClr val="FF4F38"/>
              </a:buClr>
              <a:buFont typeface="Arial" panose="020B0604020202020204" pitchFamily="34" charset="0"/>
              <a:buChar char="•"/>
            </a:pPr>
            <a:r>
              <a:rPr lang="en-NZ" sz="1000" dirty="0"/>
              <a:t>Don’t speak ‘off the record’ – there is no such thing; </a:t>
            </a:r>
          </a:p>
          <a:p>
            <a:pPr marL="171450" indent="-171450">
              <a:lnSpc>
                <a:spcPct val="110000"/>
              </a:lnSpc>
              <a:buClr>
                <a:srgbClr val="FF4F38"/>
              </a:buClr>
              <a:buFont typeface="Arial" panose="020B0604020202020204" pitchFamily="34" charset="0"/>
              <a:buChar char="•"/>
            </a:pPr>
            <a:r>
              <a:rPr lang="en-NZ" sz="1000" dirty="0"/>
              <a:t>Don’t get bogged down, change the tone or direction of the interview - ‘that’s an interesting point, but if I could discuss..’</a:t>
            </a:r>
          </a:p>
          <a:p>
            <a:endParaRPr lang="en-NZ" sz="1000" b="1" dirty="0"/>
          </a:p>
          <a:p>
            <a:r>
              <a:rPr lang="en-NZ" sz="1000" b="1" dirty="0"/>
              <a:t>‘shortcutting</a:t>
            </a:r>
            <a:r>
              <a:rPr lang="en-NZ" sz="1000" dirty="0"/>
              <a:t>’ Cutting out unnecessary preamble gives you more time to focus on what you’re really there to talk about, and stops your audience from switching off before you’ve had the chance to get your message across.</a:t>
            </a:r>
          </a:p>
          <a:p>
            <a:r>
              <a:rPr lang="en-NZ" sz="1000" dirty="0"/>
              <a:t>this doesn’t mean rushing through your material. By getting straight to your key messages, you give yourself more time to focus on what really matters – the good work of your charity.</a:t>
            </a:r>
          </a:p>
          <a:p>
            <a:endParaRPr lang="en-NZ" sz="1000" dirty="0"/>
          </a:p>
          <a:p>
            <a:r>
              <a:rPr lang="en-NZ" sz="1000" i="1" dirty="0"/>
              <a:t>Don’t say: “It’s such a pleasure to be here, I’m such a fan of the show! Let me give you some background on my history at this charity…”</a:t>
            </a:r>
            <a:endParaRPr lang="en-NZ" sz="1000" dirty="0"/>
          </a:p>
          <a:p>
            <a:r>
              <a:rPr lang="en-NZ" sz="1000" i="1" dirty="0"/>
              <a:t>Do say: “The answer to your question is yes, and this is because…”</a:t>
            </a:r>
            <a:endParaRPr lang="en-NZ" sz="1000" dirty="0"/>
          </a:p>
          <a:p>
            <a:pPr>
              <a:lnSpc>
                <a:spcPct val="110000"/>
              </a:lnSpc>
              <a:buClr>
                <a:srgbClr val="FF4F38"/>
              </a:buClr>
            </a:pPr>
            <a:endParaRPr lang="en-US" dirty="0"/>
          </a:p>
          <a:p>
            <a:endParaRPr lang="en-NZ" b="1" dirty="0"/>
          </a:p>
        </p:txBody>
      </p:sp>
      <p:sp>
        <p:nvSpPr>
          <p:cNvPr id="4" name="Slide Number Placeholder 3"/>
          <p:cNvSpPr>
            <a:spLocks noGrp="1"/>
          </p:cNvSpPr>
          <p:nvPr>
            <p:ph type="sldNum" sz="quarter" idx="5"/>
          </p:nvPr>
        </p:nvSpPr>
        <p:spPr/>
        <p:txBody>
          <a:bodyPr/>
          <a:lstStyle/>
          <a:p>
            <a:fld id="{7BAB8B19-7BF7-7E4B-B2E2-8A53A761F327}" type="slidenum">
              <a:rPr lang="en-US" smtClean="0"/>
              <a:t>10</a:t>
            </a:fld>
            <a:endParaRPr lang="en-US"/>
          </a:p>
        </p:txBody>
      </p:sp>
    </p:spTree>
    <p:extLst>
      <p:ext uri="{BB962C8B-B14F-4D97-AF65-F5344CB8AC3E}">
        <p14:creationId xmlns:p14="http://schemas.microsoft.com/office/powerpoint/2010/main" val="373887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B8B19-7BF7-7E4B-B2E2-8A53A761F327}" type="slidenum">
              <a:rPr lang="en-US" smtClean="0"/>
              <a:t>11</a:t>
            </a:fld>
            <a:endParaRPr lang="en-US"/>
          </a:p>
        </p:txBody>
      </p:sp>
    </p:spTree>
    <p:extLst>
      <p:ext uri="{BB962C8B-B14F-4D97-AF65-F5344CB8AC3E}">
        <p14:creationId xmlns:p14="http://schemas.microsoft.com/office/powerpoint/2010/main" val="32006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NZ" sz="1200" b="0" i="0" u="none" strike="noStrike" kern="1200" dirty="0">
                <a:solidFill>
                  <a:schemeClr val="tx1"/>
                </a:solidFill>
                <a:effectLst/>
                <a:latin typeface="+mn-lt"/>
                <a:ea typeface="+mn-ea"/>
                <a:cs typeface="+mn-cs"/>
              </a:rPr>
              <a:t>If any reporter rings you and starts interviewing you over the phone, Stall But Call. </a:t>
            </a:r>
            <a:endParaRPr lang="en-NZ" b="0" dirty="0">
              <a:effectLst/>
            </a:endParaRPr>
          </a:p>
          <a:p>
            <a:pPr rtl="0"/>
            <a:r>
              <a:rPr lang="en-NZ" sz="1200" b="0" i="0" u="none" strike="noStrike" kern="1200" dirty="0">
                <a:solidFill>
                  <a:schemeClr val="tx1"/>
                </a:solidFill>
                <a:effectLst/>
                <a:latin typeface="+mn-lt"/>
                <a:ea typeface="+mn-ea"/>
                <a:cs typeface="+mn-cs"/>
              </a:rPr>
              <a:t> </a:t>
            </a:r>
            <a:endParaRPr lang="en-NZ" b="0" dirty="0">
              <a:effectLst/>
            </a:endParaRPr>
          </a:p>
          <a:p>
            <a:pPr rtl="0"/>
            <a:r>
              <a:rPr lang="en-NZ" sz="1200" b="0" i="0" u="none" strike="noStrike" kern="1200" dirty="0">
                <a:solidFill>
                  <a:schemeClr val="tx1"/>
                </a:solidFill>
                <a:effectLst/>
                <a:latin typeface="+mn-lt"/>
                <a:ea typeface="+mn-ea"/>
                <a:cs typeface="+mn-cs"/>
              </a:rPr>
              <a:t>Ask who they are</a:t>
            </a:r>
            <a:endParaRPr lang="en-NZ" b="0" dirty="0">
              <a:effectLst/>
            </a:endParaRPr>
          </a:p>
          <a:p>
            <a:pPr rtl="0"/>
            <a:r>
              <a:rPr lang="en-NZ" sz="1200" b="0" i="0" u="none" strike="noStrike" kern="1200" dirty="0">
                <a:solidFill>
                  <a:schemeClr val="tx1"/>
                </a:solidFill>
                <a:effectLst/>
                <a:latin typeface="+mn-lt"/>
                <a:ea typeface="+mn-ea"/>
                <a:cs typeface="+mn-cs"/>
              </a:rPr>
              <a:t>Where they’re from</a:t>
            </a:r>
            <a:endParaRPr lang="en-NZ" b="0" dirty="0">
              <a:effectLst/>
            </a:endParaRPr>
          </a:p>
          <a:p>
            <a:pPr rtl="0"/>
            <a:r>
              <a:rPr lang="en-NZ" sz="1200" b="0" i="0" u="none" strike="noStrike" kern="1200" dirty="0">
                <a:solidFill>
                  <a:schemeClr val="tx1"/>
                </a:solidFill>
                <a:effectLst/>
                <a:latin typeface="+mn-lt"/>
                <a:ea typeface="+mn-ea"/>
                <a:cs typeface="+mn-cs"/>
              </a:rPr>
              <a:t>The deadline for the story</a:t>
            </a:r>
            <a:endParaRPr lang="en-NZ" b="0" dirty="0">
              <a:effectLst/>
            </a:endParaRPr>
          </a:p>
          <a:p>
            <a:pPr rtl="0"/>
            <a:r>
              <a:rPr lang="en-NZ" sz="1200" b="0" i="0" u="none" strike="noStrike" kern="1200" dirty="0">
                <a:solidFill>
                  <a:schemeClr val="tx1"/>
                </a:solidFill>
                <a:effectLst/>
                <a:latin typeface="+mn-lt"/>
                <a:ea typeface="+mn-ea"/>
                <a:cs typeface="+mn-cs"/>
              </a:rPr>
              <a:t>Who else the reporter has spoken to/plans on speaking to. </a:t>
            </a:r>
            <a:endParaRPr lang="en-NZ" b="0" dirty="0">
              <a:effectLst/>
            </a:endParaRPr>
          </a:p>
          <a:p>
            <a:pPr rtl="0"/>
            <a:r>
              <a:rPr lang="en-NZ" sz="1200" b="0" i="0" u="none" strike="noStrike" kern="1200" dirty="0">
                <a:solidFill>
                  <a:schemeClr val="tx1"/>
                </a:solidFill>
                <a:effectLst/>
                <a:latin typeface="+mn-lt"/>
                <a:ea typeface="+mn-ea"/>
                <a:cs typeface="+mn-cs"/>
              </a:rPr>
              <a:t> </a:t>
            </a:r>
            <a:endParaRPr lang="en-NZ" b="0" dirty="0">
              <a:effectLst/>
            </a:endParaRPr>
          </a:p>
          <a:p>
            <a:pPr rtl="0"/>
            <a:r>
              <a:rPr lang="en-NZ" sz="1200" b="0" i="0" u="none" strike="noStrike" kern="1200" dirty="0">
                <a:solidFill>
                  <a:schemeClr val="tx1"/>
                </a:solidFill>
                <a:effectLst/>
                <a:latin typeface="+mn-lt"/>
                <a:ea typeface="+mn-ea"/>
                <a:cs typeface="+mn-cs"/>
              </a:rPr>
              <a:t>Then explain you’ve got someone with you right now, take their phone number and ring back in 30 minutes.</a:t>
            </a:r>
            <a:endParaRPr lang="en-NZ" b="0" dirty="0">
              <a:effectLst/>
            </a:endParaRPr>
          </a:p>
          <a:p>
            <a:pPr rtl="0"/>
            <a:r>
              <a:rPr lang="en-NZ" sz="1200" b="0" i="0" u="none" strike="noStrike" kern="1200" dirty="0">
                <a:solidFill>
                  <a:schemeClr val="tx1"/>
                </a:solidFill>
                <a:effectLst/>
                <a:latin typeface="+mn-lt"/>
                <a:ea typeface="+mn-ea"/>
                <a:cs typeface="+mn-cs"/>
              </a:rPr>
              <a:t> </a:t>
            </a:r>
            <a:endParaRPr lang="en-NZ" b="0" dirty="0">
              <a:effectLst/>
            </a:endParaRPr>
          </a:p>
          <a:p>
            <a:pPr rtl="0"/>
            <a:r>
              <a:rPr lang="en-NZ" sz="1200" b="1" i="0" u="none" strike="noStrike" kern="1200" dirty="0">
                <a:solidFill>
                  <a:schemeClr val="tx1"/>
                </a:solidFill>
                <a:effectLst/>
                <a:latin typeface="+mn-lt"/>
                <a:ea typeface="+mn-ea"/>
                <a:cs typeface="+mn-cs"/>
              </a:rPr>
              <a:t>Stick to your word and ring them back</a:t>
            </a:r>
            <a:r>
              <a:rPr lang="en-NZ" sz="1200" b="0" i="0" u="none" strike="noStrike" kern="1200" dirty="0">
                <a:solidFill>
                  <a:schemeClr val="tx1"/>
                </a:solidFill>
                <a:effectLst/>
                <a:latin typeface="+mn-lt"/>
                <a:ea typeface="+mn-ea"/>
                <a:cs typeface="+mn-cs"/>
              </a:rPr>
              <a:t>.  Use the time to decide;</a:t>
            </a:r>
            <a:endParaRPr lang="en-NZ" b="0" dirty="0">
              <a:effectLst/>
            </a:endParaRPr>
          </a:p>
          <a:p>
            <a:pPr rtl="0"/>
            <a:r>
              <a:rPr lang="en-NZ" sz="1200" b="0" i="0" u="none" strike="noStrike" kern="1200" dirty="0">
                <a:solidFill>
                  <a:schemeClr val="tx1"/>
                </a:solidFill>
                <a:effectLst/>
                <a:latin typeface="+mn-lt"/>
                <a:ea typeface="+mn-ea"/>
                <a:cs typeface="+mn-cs"/>
              </a:rPr>
              <a:t> </a:t>
            </a:r>
            <a:endParaRPr lang="en-NZ" b="0" dirty="0">
              <a:effectLst/>
            </a:endParaRPr>
          </a:p>
          <a:p>
            <a:pPr rtl="0"/>
            <a:r>
              <a:rPr lang="en-NZ" sz="1200" b="0" i="0" u="none" strike="noStrike" kern="1200" dirty="0" err="1">
                <a:solidFill>
                  <a:schemeClr val="tx1"/>
                </a:solidFill>
                <a:effectLst/>
                <a:latin typeface="+mn-lt"/>
                <a:ea typeface="+mn-ea"/>
                <a:cs typeface="+mn-cs"/>
              </a:rPr>
              <a:t>i</a:t>
            </a:r>
            <a:r>
              <a:rPr lang="en-NZ" sz="1200" b="0" i="0" u="none" strike="noStrike" kern="1200" dirty="0">
                <a:solidFill>
                  <a:schemeClr val="tx1"/>
                </a:solidFill>
                <a:effectLst/>
                <a:latin typeface="+mn-lt"/>
                <a:ea typeface="+mn-ea"/>
                <a:cs typeface="+mn-cs"/>
              </a:rPr>
              <a:t>) Should you take part in the interview? </a:t>
            </a:r>
            <a:endParaRPr lang="en-NZ" b="0" dirty="0">
              <a:effectLst/>
            </a:endParaRPr>
          </a:p>
          <a:p>
            <a:pPr rtl="0"/>
            <a:r>
              <a:rPr lang="en-NZ" sz="1200" b="0" i="0" u="none" strike="noStrike" kern="1200" dirty="0">
                <a:solidFill>
                  <a:schemeClr val="tx1"/>
                </a:solidFill>
                <a:effectLst/>
                <a:latin typeface="+mn-lt"/>
                <a:ea typeface="+mn-ea"/>
                <a:cs typeface="+mn-cs"/>
              </a:rPr>
              <a:t>ii) What you’re going to say</a:t>
            </a:r>
            <a:endParaRPr lang="en-NZ" b="0" dirty="0">
              <a:effectLst/>
            </a:endParaRPr>
          </a:p>
          <a:p>
            <a:pPr rtl="0"/>
            <a:r>
              <a:rPr lang="en-NZ" sz="1200" b="0" i="0" u="none" strike="noStrike" kern="1200" dirty="0">
                <a:solidFill>
                  <a:schemeClr val="tx1"/>
                </a:solidFill>
                <a:effectLst/>
                <a:latin typeface="+mn-lt"/>
                <a:ea typeface="+mn-ea"/>
                <a:cs typeface="+mn-cs"/>
              </a:rPr>
              <a:t>iii) Possible questions you’ll be asked - and your responses (key messages).</a:t>
            </a:r>
            <a:endParaRPr lang="en-NZ" b="0" dirty="0">
              <a:effectLst/>
            </a:endParaRPr>
          </a:p>
          <a:p>
            <a:pPr rtl="0"/>
            <a:r>
              <a:rPr lang="en-NZ" sz="1200" b="0" i="0" u="none" strike="noStrike" kern="1200" dirty="0">
                <a:solidFill>
                  <a:schemeClr val="tx1"/>
                </a:solidFill>
                <a:effectLst/>
                <a:latin typeface="+mn-lt"/>
                <a:ea typeface="+mn-ea"/>
                <a:cs typeface="+mn-cs"/>
              </a:rPr>
              <a:t>iv) Answers to Devil’s Advocate questions</a:t>
            </a:r>
            <a:endParaRPr lang="en-NZ" b="0" dirty="0">
              <a:effectLst/>
            </a:endParaRPr>
          </a:p>
          <a:p>
            <a:pPr rtl="0"/>
            <a:r>
              <a:rPr lang="en-NZ" sz="1200" b="0" i="0" u="none" strike="noStrike" kern="1200" dirty="0">
                <a:solidFill>
                  <a:schemeClr val="tx1"/>
                </a:solidFill>
                <a:effectLst/>
                <a:latin typeface="+mn-lt"/>
                <a:ea typeface="+mn-ea"/>
                <a:cs typeface="+mn-cs"/>
              </a:rPr>
              <a:t> </a:t>
            </a:r>
            <a:endParaRPr lang="en-NZ" b="0" dirty="0">
              <a:effectLst/>
            </a:endParaRPr>
          </a:p>
          <a:p>
            <a:br>
              <a:rPr lang="en-NZ" dirty="0"/>
            </a:br>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12</a:t>
            </a:fld>
            <a:endParaRPr lang="en-US"/>
          </a:p>
        </p:txBody>
      </p:sp>
    </p:spTree>
    <p:extLst>
      <p:ext uri="{BB962C8B-B14F-4D97-AF65-F5344CB8AC3E}">
        <p14:creationId xmlns:p14="http://schemas.microsoft.com/office/powerpoint/2010/main" val="398044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NZ" sz="1200" b="0" i="0" u="none" strike="noStrike" kern="1200" dirty="0">
                <a:solidFill>
                  <a:schemeClr val="tx1"/>
                </a:solidFill>
                <a:effectLst/>
                <a:latin typeface="+mn-lt"/>
                <a:ea typeface="+mn-ea"/>
                <a:cs typeface="+mn-cs"/>
              </a:rPr>
              <a:t>CONCERN - ACTION - PERSPECTIVE</a:t>
            </a:r>
            <a:endParaRPr lang="en-NZ" b="0" dirty="0">
              <a:effectLst/>
            </a:endParaRPr>
          </a:p>
          <a:p>
            <a:pPr rtl="0"/>
            <a:r>
              <a:rPr lang="en-NZ" sz="1200" b="0" i="0" u="none" strike="noStrike" kern="1200" dirty="0">
                <a:solidFill>
                  <a:schemeClr val="tx1"/>
                </a:solidFill>
                <a:effectLst/>
                <a:latin typeface="+mn-lt"/>
                <a:ea typeface="+mn-ea"/>
                <a:cs typeface="+mn-cs"/>
              </a:rPr>
              <a:t>  - Acknowledge the question of the argument</a:t>
            </a:r>
            <a:endParaRPr lang="en-NZ" b="0" dirty="0">
              <a:effectLst/>
            </a:endParaRPr>
          </a:p>
          <a:p>
            <a:pPr rtl="0"/>
            <a:r>
              <a:rPr lang="en-NZ" sz="1200" b="0" i="0" u="none" strike="noStrike" kern="1200" dirty="0">
                <a:solidFill>
                  <a:schemeClr val="tx1"/>
                </a:solidFill>
                <a:effectLst/>
                <a:latin typeface="+mn-lt"/>
                <a:ea typeface="+mn-ea"/>
                <a:cs typeface="+mn-cs"/>
              </a:rPr>
              <a:t> - Outline the actions you are taking to resolve the problem</a:t>
            </a:r>
            <a:endParaRPr lang="en-NZ" b="0" dirty="0">
              <a:effectLst/>
            </a:endParaRPr>
          </a:p>
          <a:p>
            <a:pPr rtl="0"/>
            <a:r>
              <a:rPr lang="en-NZ" sz="1200" b="0" i="0" u="none" strike="noStrike" kern="1200" dirty="0">
                <a:solidFill>
                  <a:schemeClr val="tx1"/>
                </a:solidFill>
                <a:effectLst/>
                <a:latin typeface="+mn-lt"/>
                <a:ea typeface="+mn-ea"/>
                <a:cs typeface="+mn-cs"/>
              </a:rPr>
              <a:t> - Contextualize the issue (perspective)</a:t>
            </a:r>
            <a:endParaRPr lang="en-NZ" b="0" dirty="0">
              <a:effectLst/>
            </a:endParaRPr>
          </a:p>
          <a:p>
            <a:pPr marL="171450" indent="-171450" rtl="0" fontAlgn="base">
              <a:buFont typeface="Arial" panose="020B0604020202020204" pitchFamily="34" charset="0"/>
              <a:buChar char="•"/>
            </a:pPr>
            <a:br>
              <a:rPr lang="en-NZ" b="0" dirty="0">
                <a:effectLst/>
              </a:rPr>
            </a:br>
            <a:r>
              <a:rPr lang="en-NZ" sz="1200" b="0" i="0" u="none" strike="noStrike" kern="1200" dirty="0">
                <a:solidFill>
                  <a:schemeClr val="tx1"/>
                </a:solidFill>
                <a:effectLst/>
                <a:latin typeface="+mn-lt"/>
                <a:ea typeface="+mn-ea"/>
                <a:cs typeface="+mn-cs"/>
              </a:rPr>
              <a:t>When things go wrong, apologise. The media will soon move on to find other stories.</a:t>
            </a:r>
          </a:p>
          <a:p>
            <a:pPr marL="171450" indent="-171450" rtl="0" fontAlgn="base">
              <a:buFont typeface="Arial" panose="020B0604020202020204" pitchFamily="34" charset="0"/>
              <a:buChar char="•"/>
            </a:pPr>
            <a:r>
              <a:rPr lang="en-NZ" sz="1200" b="0" i="0" u="none" strike="noStrike" kern="1200" dirty="0">
                <a:solidFill>
                  <a:schemeClr val="tx1"/>
                </a:solidFill>
                <a:effectLst/>
                <a:latin typeface="+mn-lt"/>
                <a:ea typeface="+mn-ea"/>
                <a:cs typeface="+mn-cs"/>
              </a:rPr>
              <a:t>Investigate and remedy the problem. </a:t>
            </a:r>
          </a:p>
          <a:p>
            <a:pPr marL="171450" indent="-171450" rtl="0" fontAlgn="base">
              <a:buFont typeface="Arial" panose="020B0604020202020204" pitchFamily="34" charset="0"/>
              <a:buChar char="•"/>
            </a:pPr>
            <a:r>
              <a:rPr lang="en-NZ" sz="1200" b="0" i="0" u="none" strike="noStrike" kern="1200" dirty="0">
                <a:solidFill>
                  <a:schemeClr val="tx1"/>
                </a:solidFill>
                <a:effectLst/>
                <a:latin typeface="+mn-lt"/>
                <a:ea typeface="+mn-ea"/>
                <a:cs typeface="+mn-cs"/>
              </a:rPr>
              <a:t>Finally, explain to reporters how and why there will be no repeat of the problem.</a:t>
            </a:r>
          </a:p>
          <a:p>
            <a:br>
              <a:rPr lang="en-NZ" b="0" dirty="0">
                <a:effectLst/>
              </a:rPr>
            </a:br>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13</a:t>
            </a:fld>
            <a:endParaRPr lang="en-US"/>
          </a:p>
        </p:txBody>
      </p:sp>
    </p:spTree>
    <p:extLst>
      <p:ext uri="{BB962C8B-B14F-4D97-AF65-F5344CB8AC3E}">
        <p14:creationId xmlns:p14="http://schemas.microsoft.com/office/powerpoint/2010/main" val="51541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NZ" sz="1200" b="0" i="0" u="none" strike="noStrike" kern="1200" dirty="0">
              <a:solidFill>
                <a:schemeClr val="tx1"/>
              </a:solidFill>
              <a:effectLst/>
              <a:latin typeface="+mn-lt"/>
              <a:ea typeface="+mn-ea"/>
              <a:cs typeface="+mn-cs"/>
            </a:endParaRPr>
          </a:p>
          <a:p>
            <a:pPr rtl="0" fontAlgn="base"/>
            <a:r>
              <a:rPr lang="en-NZ" sz="1200" b="0" i="0" u="none" strike="noStrike" kern="1200" dirty="0">
                <a:solidFill>
                  <a:schemeClr val="tx1"/>
                </a:solidFill>
                <a:effectLst/>
                <a:latin typeface="+mn-lt"/>
                <a:ea typeface="+mn-ea"/>
                <a:cs typeface="+mn-cs"/>
              </a:rPr>
              <a:t>Avoid The No Comment  phrase - it will only make you appear defensive.</a:t>
            </a:r>
          </a:p>
          <a:p>
            <a:pPr rtl="0"/>
            <a:r>
              <a:rPr lang="en-NZ" sz="1200" b="0" i="0" u="none" strike="noStrike" kern="1200" dirty="0">
                <a:solidFill>
                  <a:schemeClr val="tx1"/>
                </a:solidFill>
                <a:effectLst/>
                <a:latin typeface="+mn-lt"/>
                <a:ea typeface="+mn-ea"/>
                <a:cs typeface="+mn-cs"/>
              </a:rPr>
              <a:t>A better option is to explain why you have no comment e.g. “I have no comment because I haven’t had a chance to investigate.”</a:t>
            </a:r>
            <a:endParaRPr lang="en-NZ" b="0" dirty="0">
              <a:effectLst/>
            </a:endParaRPr>
          </a:p>
          <a:p>
            <a:pPr rtl="0"/>
            <a:br>
              <a:rPr lang="en-NZ" b="0" dirty="0">
                <a:effectLst/>
              </a:rPr>
            </a:br>
            <a:r>
              <a:rPr lang="en-NZ" sz="1200" b="0" i="0" u="none" strike="noStrike" kern="1200" dirty="0">
                <a:solidFill>
                  <a:schemeClr val="tx1"/>
                </a:solidFill>
                <a:effectLst/>
                <a:latin typeface="+mn-lt"/>
                <a:ea typeface="+mn-ea"/>
                <a:cs typeface="+mn-cs"/>
              </a:rPr>
              <a:t>Don’t comment on rumour or speculation. Check first. </a:t>
            </a:r>
            <a:endParaRPr lang="en-NZ" b="0" dirty="0">
              <a:effectLst/>
            </a:endParaRPr>
          </a:p>
          <a:p>
            <a:pPr rtl="0"/>
            <a:r>
              <a:rPr lang="en-NZ" sz="1200" b="0" i="0" u="none" strike="noStrike" kern="1200" dirty="0">
                <a:solidFill>
                  <a:schemeClr val="tx1"/>
                </a:solidFill>
                <a:effectLst/>
                <a:latin typeface="+mn-lt"/>
                <a:ea typeface="+mn-ea"/>
                <a:cs typeface="+mn-cs"/>
              </a:rPr>
              <a:t>And when you act as a spokesperson for a company or organization, don’t offer</a:t>
            </a:r>
            <a:endParaRPr lang="en-NZ" b="0" dirty="0">
              <a:effectLst/>
            </a:endParaRPr>
          </a:p>
          <a:p>
            <a:pPr rtl="0"/>
            <a:r>
              <a:rPr lang="en-NZ" sz="1200" b="0" i="0" u="none" strike="noStrike" kern="1200" dirty="0">
                <a:solidFill>
                  <a:schemeClr val="tx1"/>
                </a:solidFill>
                <a:effectLst/>
                <a:latin typeface="+mn-lt"/>
                <a:ea typeface="+mn-ea"/>
                <a:cs typeface="+mn-cs"/>
              </a:rPr>
              <a:t>conflicting personal views.</a:t>
            </a:r>
            <a:endParaRPr lang="en-NZ" b="0" dirty="0">
              <a:effectLst/>
            </a:endParaRPr>
          </a:p>
          <a:p>
            <a:pPr rtl="0" fontAlgn="base"/>
            <a:br>
              <a:rPr lang="en-NZ" b="0" dirty="0">
                <a:effectLst/>
              </a:rPr>
            </a:br>
            <a:r>
              <a:rPr lang="en-NZ" sz="1200" b="0" i="0" u="none" strike="noStrike" kern="1200" dirty="0">
                <a:solidFill>
                  <a:schemeClr val="tx1"/>
                </a:solidFill>
                <a:effectLst/>
                <a:latin typeface="+mn-lt"/>
                <a:ea typeface="+mn-ea"/>
                <a:cs typeface="+mn-cs"/>
              </a:rPr>
              <a:t>A bridging statement moves you from a negative question or topic, to an issue you want to highlight or discuss. Answer the question as briefly as possible, and then ‘bridge’ to your message or talking point.</a:t>
            </a:r>
          </a:p>
          <a:p>
            <a:pPr rtl="0"/>
            <a:br>
              <a:rPr lang="en-NZ" b="0" dirty="0">
                <a:effectLst/>
              </a:rPr>
            </a:br>
            <a:r>
              <a:rPr lang="en-NZ" sz="1200" b="0" i="0" u="none" strike="noStrike" kern="1200" dirty="0">
                <a:solidFill>
                  <a:schemeClr val="tx1"/>
                </a:solidFill>
                <a:effectLst/>
                <a:latin typeface="+mn-lt"/>
                <a:ea typeface="+mn-ea"/>
                <a:cs typeface="+mn-cs"/>
              </a:rPr>
              <a:t>Here are some examples of </a:t>
            </a:r>
            <a:r>
              <a:rPr lang="en-NZ" sz="1200" b="1" i="0" u="none" strike="noStrike" kern="1200" dirty="0">
                <a:solidFill>
                  <a:schemeClr val="tx1"/>
                </a:solidFill>
                <a:effectLst/>
                <a:latin typeface="+mn-lt"/>
                <a:ea typeface="+mn-ea"/>
                <a:cs typeface="+mn-cs"/>
              </a:rPr>
              <a:t>bridging statements</a:t>
            </a:r>
            <a:r>
              <a:rPr lang="en-NZ" sz="1200" b="0" i="0" u="none" strike="noStrike" kern="1200" dirty="0">
                <a:solidFill>
                  <a:schemeClr val="tx1"/>
                </a:solidFill>
                <a:effectLst/>
                <a:latin typeface="+mn-lt"/>
                <a:ea typeface="+mn-ea"/>
                <a:cs typeface="+mn-cs"/>
              </a:rPr>
              <a:t>:</a:t>
            </a:r>
            <a:endParaRPr lang="en-NZ" b="0" dirty="0">
              <a:effectLst/>
            </a:endParaRPr>
          </a:p>
          <a:p>
            <a:pPr rtl="0"/>
            <a:r>
              <a:rPr lang="en-NZ" sz="1200" b="0" i="0" u="none" strike="noStrike" kern="1200" dirty="0">
                <a:solidFill>
                  <a:schemeClr val="tx1"/>
                </a:solidFill>
                <a:effectLst/>
                <a:latin typeface="+mn-lt"/>
                <a:ea typeface="+mn-ea"/>
                <a:cs typeface="+mn-cs"/>
              </a:rPr>
              <a:t>“It’s important to remember that…”</a:t>
            </a:r>
            <a:endParaRPr lang="en-NZ" b="0" dirty="0">
              <a:effectLst/>
            </a:endParaRPr>
          </a:p>
          <a:p>
            <a:pPr rtl="0"/>
            <a:r>
              <a:rPr lang="en-NZ" sz="1200" b="0" i="0" u="none" strike="noStrike" kern="1200" dirty="0">
                <a:solidFill>
                  <a:schemeClr val="tx1"/>
                </a:solidFill>
                <a:effectLst/>
                <a:latin typeface="+mn-lt"/>
                <a:ea typeface="+mn-ea"/>
                <a:cs typeface="+mn-cs"/>
              </a:rPr>
              <a:t>“Keep in mind that…”</a:t>
            </a:r>
            <a:endParaRPr lang="en-NZ" b="0" dirty="0">
              <a:effectLst/>
            </a:endParaRPr>
          </a:p>
          <a:p>
            <a:pPr rtl="0"/>
            <a:r>
              <a:rPr lang="en-NZ" sz="1200" b="0" i="0" u="none" strike="noStrike" kern="1200" dirty="0">
                <a:solidFill>
                  <a:schemeClr val="tx1"/>
                </a:solidFill>
                <a:effectLst/>
                <a:latin typeface="+mn-lt"/>
                <a:ea typeface="+mn-ea"/>
                <a:cs typeface="+mn-cs"/>
              </a:rPr>
              <a:t>“Here’s what we’ve been hearing from our members…”</a:t>
            </a:r>
            <a:endParaRPr lang="en-NZ" b="0" dirty="0">
              <a:effectLst/>
            </a:endParaRPr>
          </a:p>
          <a:p>
            <a:pPr rtl="0"/>
            <a:r>
              <a:rPr lang="en-NZ" sz="1200" b="0" i="0" u="none" strike="noStrike" kern="1200" dirty="0">
                <a:solidFill>
                  <a:schemeClr val="tx1"/>
                </a:solidFill>
                <a:effectLst/>
                <a:latin typeface="+mn-lt"/>
                <a:ea typeface="+mn-ea"/>
                <a:cs typeface="+mn-cs"/>
              </a:rPr>
              <a:t>“Here’s what we know…”</a:t>
            </a:r>
            <a:endParaRPr lang="en-NZ" b="0" dirty="0">
              <a:effectLst/>
            </a:endParaRPr>
          </a:p>
          <a:p>
            <a:pPr rtl="0"/>
            <a:r>
              <a:rPr lang="en-NZ" sz="1200" b="0" i="0" u="none" strike="noStrike" kern="1200" dirty="0">
                <a:solidFill>
                  <a:schemeClr val="tx1"/>
                </a:solidFill>
                <a:effectLst/>
                <a:latin typeface="+mn-lt"/>
                <a:ea typeface="+mn-ea"/>
                <a:cs typeface="+mn-cs"/>
              </a:rPr>
              <a:t>“That said, what we see as an even bigger issue…”</a:t>
            </a:r>
            <a:endParaRPr lang="en-NZ" b="0" dirty="0">
              <a:effectLst/>
            </a:endParaRPr>
          </a:p>
          <a:p>
            <a:pPr rtl="0"/>
            <a:r>
              <a:rPr lang="en-NZ" sz="1200" b="0" i="0" u="none" strike="noStrike" kern="1200" dirty="0">
                <a:solidFill>
                  <a:schemeClr val="tx1"/>
                </a:solidFill>
                <a:effectLst/>
                <a:latin typeface="+mn-lt"/>
                <a:ea typeface="+mn-ea"/>
                <a:cs typeface="+mn-cs"/>
              </a:rPr>
              <a:t>“What our research shows…”</a:t>
            </a:r>
            <a:endParaRPr lang="en-NZ" b="0" dirty="0">
              <a:effectLst/>
            </a:endParaRPr>
          </a:p>
          <a:p>
            <a:pPr rtl="0" fontAlgn="base"/>
            <a:br>
              <a:rPr lang="en-NZ" b="0" dirty="0">
                <a:effectLst/>
              </a:rPr>
            </a:br>
            <a:r>
              <a:rPr lang="en-NZ" sz="1200" b="1" i="0" u="none" strike="noStrike" kern="1200" dirty="0">
                <a:solidFill>
                  <a:schemeClr val="tx1"/>
                </a:solidFill>
                <a:effectLst/>
                <a:latin typeface="+mn-lt"/>
                <a:ea typeface="+mn-ea"/>
                <a:cs typeface="+mn-cs"/>
              </a:rPr>
              <a:t>Partial Concessions</a:t>
            </a:r>
            <a:r>
              <a:rPr lang="en-NZ" sz="1200" b="0" i="0" u="none" strike="noStrike" kern="1200" dirty="0">
                <a:solidFill>
                  <a:schemeClr val="tx1"/>
                </a:solidFill>
                <a:effectLst/>
                <a:latin typeface="+mn-lt"/>
                <a:ea typeface="+mn-ea"/>
                <a:cs typeface="+mn-cs"/>
              </a:rPr>
              <a:t>: </a:t>
            </a:r>
            <a:endParaRPr lang="en-NZ" sz="1200" b="1" i="0" u="none" strike="noStrike" kern="1200" dirty="0">
              <a:solidFill>
                <a:schemeClr val="tx1"/>
              </a:solidFill>
              <a:effectLst/>
              <a:latin typeface="+mn-lt"/>
              <a:ea typeface="+mn-ea"/>
              <a:cs typeface="+mn-cs"/>
            </a:endParaRPr>
          </a:p>
          <a:p>
            <a:pPr rtl="0"/>
            <a:r>
              <a:rPr lang="en-NZ" sz="1200" b="0" i="0" u="none" strike="noStrike" kern="1200" dirty="0">
                <a:solidFill>
                  <a:schemeClr val="tx1"/>
                </a:solidFill>
                <a:effectLst/>
                <a:latin typeface="+mn-lt"/>
                <a:ea typeface="+mn-ea"/>
                <a:cs typeface="+mn-cs"/>
              </a:rPr>
              <a:t>‘Look, I can understand that people are saying that.  If I were in their shoes, I would be too.  But let me explain why this is happening.’</a:t>
            </a:r>
            <a:endParaRPr lang="en-NZ" b="0" dirty="0">
              <a:effectLst/>
            </a:endParaRPr>
          </a:p>
          <a:p>
            <a:pPr rtl="0"/>
            <a:r>
              <a:rPr lang="en-NZ" sz="1200" b="0" i="0" u="none" strike="noStrike" kern="1200" dirty="0">
                <a:solidFill>
                  <a:schemeClr val="tx1"/>
                </a:solidFill>
                <a:effectLst/>
                <a:latin typeface="+mn-lt"/>
                <a:ea typeface="+mn-ea"/>
                <a:cs typeface="+mn-cs"/>
              </a:rPr>
              <a:t> </a:t>
            </a:r>
            <a:endParaRPr lang="en-NZ" b="0" dirty="0">
              <a:effectLst/>
            </a:endParaRPr>
          </a:p>
          <a:p>
            <a:pPr rtl="0"/>
            <a:r>
              <a:rPr lang="en-NZ" sz="1200" b="0" i="0" u="none" strike="noStrike" kern="1200" dirty="0">
                <a:solidFill>
                  <a:schemeClr val="tx1"/>
                </a:solidFill>
                <a:effectLst/>
                <a:latin typeface="+mn-lt"/>
                <a:ea typeface="+mn-ea"/>
                <a:cs typeface="+mn-cs"/>
              </a:rPr>
              <a:t>The concession allows you to replace carping criticism with positive explanations.</a:t>
            </a:r>
            <a:endParaRPr lang="en-NZ" b="0" dirty="0">
              <a:effectLst/>
            </a:endParaRPr>
          </a:p>
          <a:p>
            <a:br>
              <a:rPr lang="en-NZ" b="0" dirty="0">
                <a:effectLst/>
              </a:rPr>
            </a:br>
            <a:br>
              <a:rPr lang="en-NZ" b="0" dirty="0">
                <a:effectLst/>
              </a:rPr>
            </a:br>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14</a:t>
            </a:fld>
            <a:endParaRPr lang="en-US"/>
          </a:p>
        </p:txBody>
      </p:sp>
    </p:spTree>
    <p:extLst>
      <p:ext uri="{BB962C8B-B14F-4D97-AF65-F5344CB8AC3E}">
        <p14:creationId xmlns:p14="http://schemas.microsoft.com/office/powerpoint/2010/main" val="2477358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4F38"/>
              </a:buClr>
            </a:pPr>
            <a:br>
              <a:rPr lang="en-NZ" dirty="0"/>
            </a:br>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15</a:t>
            </a:fld>
            <a:endParaRPr lang="en-US"/>
          </a:p>
        </p:txBody>
      </p:sp>
    </p:spTree>
    <p:extLst>
      <p:ext uri="{BB962C8B-B14F-4D97-AF65-F5344CB8AC3E}">
        <p14:creationId xmlns:p14="http://schemas.microsoft.com/office/powerpoint/2010/main" val="389557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NZ" b="1" dirty="0"/>
              <a:t>Be strategic</a:t>
            </a:r>
            <a:endParaRPr lang="en-NZ" dirty="0"/>
          </a:p>
          <a:p>
            <a:pPr fontAlgn="auto">
              <a:spcBef>
                <a:spcPts val="0"/>
              </a:spcBef>
              <a:spcAft>
                <a:spcPts val="0"/>
              </a:spcAft>
              <a:defRPr/>
            </a:pPr>
            <a:r>
              <a:rPr lang="en-NZ" dirty="0"/>
              <a:t>Think about what it is that you want to share, </a:t>
            </a:r>
            <a:r>
              <a:rPr lang="en-NZ" i="1" dirty="0"/>
              <a:t>why</a:t>
            </a:r>
            <a:r>
              <a:rPr lang="en-NZ" dirty="0"/>
              <a:t> you want to share it, and </a:t>
            </a:r>
            <a:r>
              <a:rPr lang="en-NZ" i="1" dirty="0"/>
              <a:t>what</a:t>
            </a:r>
            <a:r>
              <a:rPr lang="en-NZ" dirty="0"/>
              <a:t> it is you want to achieve. You need to think about what your research says and where it will be useful.</a:t>
            </a:r>
          </a:p>
          <a:p>
            <a:pPr fontAlgn="auto">
              <a:spcBef>
                <a:spcPts val="0"/>
              </a:spcBef>
              <a:spcAft>
                <a:spcPts val="0"/>
              </a:spcAft>
              <a:defRPr/>
            </a:pPr>
            <a:endParaRPr lang="en-NZ" dirty="0"/>
          </a:p>
          <a:p>
            <a:pPr fontAlgn="auto">
              <a:spcBef>
                <a:spcPts val="0"/>
              </a:spcBef>
              <a:spcAft>
                <a:spcPts val="0"/>
              </a:spcAft>
              <a:defRPr/>
            </a:pPr>
            <a:r>
              <a:rPr lang="en-NZ" i="1" dirty="0"/>
              <a:t>Equally, you need to consider:</a:t>
            </a:r>
            <a:endParaRPr lang="en-NZ" dirty="0"/>
          </a:p>
          <a:p>
            <a:pPr marL="171450" indent="-171450" fontAlgn="auto">
              <a:spcBef>
                <a:spcPts val="0"/>
              </a:spcBef>
              <a:spcAft>
                <a:spcPts val="0"/>
              </a:spcAft>
              <a:buSzPct val="100000"/>
              <a:buFont typeface="Arial" pitchFamily="34"/>
              <a:buChar char="•"/>
              <a:defRPr/>
            </a:pPr>
            <a:r>
              <a:rPr lang="en-NZ" dirty="0"/>
              <a:t>the timing of a release</a:t>
            </a:r>
          </a:p>
          <a:p>
            <a:pPr marL="171450" indent="-171450" fontAlgn="auto">
              <a:spcBef>
                <a:spcPts val="0"/>
              </a:spcBef>
              <a:spcAft>
                <a:spcPts val="0"/>
              </a:spcAft>
              <a:buSzPct val="100000"/>
              <a:buFont typeface="Arial" pitchFamily="34"/>
              <a:buChar char="•"/>
              <a:defRPr/>
            </a:pPr>
            <a:r>
              <a:rPr lang="en-NZ" dirty="0"/>
              <a:t>how you might structure it</a:t>
            </a:r>
          </a:p>
          <a:p>
            <a:pPr marL="171450" indent="-171450" fontAlgn="auto">
              <a:spcBef>
                <a:spcPts val="0"/>
              </a:spcBef>
              <a:spcAft>
                <a:spcPts val="0"/>
              </a:spcAft>
              <a:buSzPct val="100000"/>
              <a:buFont typeface="Arial" pitchFamily="34"/>
              <a:buChar char="•"/>
              <a:defRPr/>
            </a:pPr>
            <a:r>
              <a:rPr lang="en-NZ" dirty="0"/>
              <a:t>what you might have to say</a:t>
            </a:r>
          </a:p>
          <a:p>
            <a:pPr marL="171450" indent="-171450" fontAlgn="auto">
              <a:spcBef>
                <a:spcPts val="0"/>
              </a:spcBef>
              <a:spcAft>
                <a:spcPts val="0"/>
              </a:spcAft>
              <a:buSzPct val="100000"/>
              <a:buFont typeface="Arial" pitchFamily="34"/>
              <a:buChar char="•"/>
              <a:defRPr/>
            </a:pPr>
            <a:r>
              <a:rPr lang="en-NZ" dirty="0"/>
              <a:t>why you are doing this</a:t>
            </a:r>
          </a:p>
          <a:p>
            <a:pPr marL="171450" indent="-171450" fontAlgn="auto">
              <a:spcBef>
                <a:spcPts val="0"/>
              </a:spcBef>
              <a:spcAft>
                <a:spcPts val="0"/>
              </a:spcAft>
              <a:buSzPct val="100000"/>
              <a:buFont typeface="Arial" pitchFamily="34"/>
              <a:buChar char="•"/>
              <a:defRPr/>
            </a:pPr>
            <a:r>
              <a:rPr lang="en-NZ" dirty="0"/>
              <a:t>and why now.</a:t>
            </a:r>
          </a:p>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16</a:t>
            </a:fld>
            <a:endParaRPr lang="en-US"/>
          </a:p>
        </p:txBody>
      </p:sp>
    </p:spTree>
    <p:extLst>
      <p:ext uri="{BB962C8B-B14F-4D97-AF65-F5344CB8AC3E}">
        <p14:creationId xmlns:p14="http://schemas.microsoft.com/office/powerpoint/2010/main" val="3212237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AB8B19-7BF7-7E4B-B2E2-8A53A761F327}" type="slidenum">
              <a:rPr lang="en-US" smtClean="0"/>
              <a:t>17</a:t>
            </a:fld>
            <a:endParaRPr lang="en-US"/>
          </a:p>
        </p:txBody>
      </p:sp>
    </p:spTree>
    <p:extLst>
      <p:ext uri="{BB962C8B-B14F-4D97-AF65-F5344CB8AC3E}">
        <p14:creationId xmlns:p14="http://schemas.microsoft.com/office/powerpoint/2010/main" val="368558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2</a:t>
            </a:fld>
            <a:endParaRPr lang="en-US"/>
          </a:p>
        </p:txBody>
      </p:sp>
    </p:spTree>
    <p:extLst>
      <p:ext uri="{BB962C8B-B14F-4D97-AF65-F5344CB8AC3E}">
        <p14:creationId xmlns:p14="http://schemas.microsoft.com/office/powerpoint/2010/main" val="3254113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35839C"/>
              </a:buClr>
              <a:buFont typeface="Arial" panose="020B0604020202020204" pitchFamily="34" charset="0"/>
              <a:buChar char="•"/>
            </a:pPr>
            <a:r>
              <a:rPr lang="en-US" sz="1100" dirty="0"/>
              <a:t>Content partnerships now so one story can go very wide </a:t>
            </a:r>
            <a:r>
              <a:rPr lang="en-US" sz="1100" dirty="0" err="1"/>
              <a:t>e.g</a:t>
            </a:r>
            <a:r>
              <a:rPr lang="en-US" sz="1100" dirty="0"/>
              <a:t> RNZ, Stuff and Newsroom</a:t>
            </a:r>
          </a:p>
          <a:p>
            <a:pPr marL="171450" indent="-171450">
              <a:buClr>
                <a:srgbClr val="35839C"/>
              </a:buClr>
              <a:buFont typeface="Arial" panose="020B0604020202020204" pitchFamily="34" charset="0"/>
              <a:buChar char="•"/>
            </a:pPr>
            <a:r>
              <a:rPr lang="en-NZ" sz="1100" dirty="0"/>
              <a:t>Online media– Newsroom, The Big Idea, Concrete Playground, The Spinoff;</a:t>
            </a:r>
          </a:p>
          <a:p>
            <a:pPr marL="171450" indent="-171450">
              <a:buClr>
                <a:srgbClr val="35839C"/>
              </a:buClr>
              <a:buFont typeface="Arial" panose="020B0604020202020204" pitchFamily="34" charset="0"/>
              <a:buChar char="•"/>
            </a:pPr>
            <a:r>
              <a:rPr lang="en-NZ" sz="1100" dirty="0"/>
              <a:t>Overseas outlets interested in NZ happenings – The Guardian, Daily Mail, etc;</a:t>
            </a:r>
          </a:p>
          <a:p>
            <a:pPr marL="171450" indent="-171450">
              <a:buClr>
                <a:srgbClr val="35839C"/>
              </a:buClr>
              <a:buFont typeface="Arial" panose="020B0604020202020204" pitchFamily="34" charset="0"/>
              <a:buChar char="•"/>
            </a:pPr>
            <a:r>
              <a:rPr lang="en-NZ" sz="1100" dirty="0"/>
              <a:t>Smaller media – e.g. ARE vs. Bauer, NZ Herald/NZME/Mediaworks reduced journalists – means stories are getting harder to place in the news sector;</a:t>
            </a:r>
          </a:p>
          <a:p>
            <a:pPr marL="171450" indent="-171450">
              <a:buClr>
                <a:srgbClr val="35839C"/>
              </a:buClr>
              <a:buFont typeface="Arial" panose="020B0604020202020204" pitchFamily="34" charset="0"/>
              <a:buChar char="•"/>
            </a:pPr>
            <a:r>
              <a:rPr lang="en-NZ" sz="1100" dirty="0"/>
              <a:t>Exclusivity and click bait/strong headlines are appealing to media outlets;</a:t>
            </a:r>
          </a:p>
          <a:p>
            <a:pPr marL="171450" indent="-171450">
              <a:buClr>
                <a:srgbClr val="35839C"/>
              </a:buClr>
              <a:buFont typeface="Arial" panose="020B0604020202020204" pitchFamily="34" charset="0"/>
              <a:buChar char="•"/>
            </a:pPr>
            <a:r>
              <a:rPr lang="en-NZ" sz="1100" dirty="0"/>
              <a:t>Online channels appeal because people want interactivity, videos, animation alongside their stories;</a:t>
            </a:r>
          </a:p>
          <a:p>
            <a:pPr marL="171450" indent="-171450">
              <a:buClr>
                <a:srgbClr val="35839C"/>
              </a:buClr>
              <a:buFont typeface="Arial" panose="020B0604020202020204" pitchFamily="34" charset="0"/>
              <a:buChar char="•"/>
            </a:pPr>
            <a:r>
              <a:rPr lang="en-NZ" sz="1100" dirty="0"/>
              <a:t>Short attention spans/busy lives – media cater by estimating how long it’ll to read an article;</a:t>
            </a:r>
          </a:p>
          <a:p>
            <a:pPr marL="171450" indent="-171450">
              <a:buClr>
                <a:srgbClr val="35839C"/>
              </a:buClr>
              <a:buFont typeface="Arial" panose="020B0604020202020204" pitchFamily="34" charset="0"/>
              <a:buChar char="•"/>
            </a:pPr>
            <a:r>
              <a:rPr lang="en-NZ" sz="1100" dirty="0"/>
              <a:t>Increased number of lifestyle opportunities – at home, my first job, my favourite getaway , etc;</a:t>
            </a:r>
          </a:p>
          <a:p>
            <a:pPr marL="171450" indent="-171450">
              <a:buClr>
                <a:srgbClr val="35839C"/>
              </a:buClr>
              <a:buFont typeface="Arial" panose="020B0604020202020204" pitchFamily="34" charset="0"/>
              <a:buChar char="•"/>
            </a:pPr>
            <a:r>
              <a:rPr lang="en-NZ" sz="1100" dirty="0"/>
              <a:t>Celebrity, click bait and water cooler conversation get the most hits; Be prepared to look for the hook.</a:t>
            </a:r>
          </a:p>
          <a:p>
            <a:pPr marL="171450" indent="-171450">
              <a:buClr>
                <a:srgbClr val="35839C"/>
              </a:buClr>
              <a:buFont typeface="Arial" panose="020B0604020202020204" pitchFamily="34" charset="0"/>
              <a:buChar char="•"/>
            </a:pPr>
            <a:r>
              <a:rPr lang="en-NZ" sz="1100" dirty="0"/>
              <a:t>Lifestyle content, Op eds (opinion pieces), blogs and experts are well sought after. </a:t>
            </a:r>
          </a:p>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3</a:t>
            </a:fld>
            <a:endParaRPr lang="en-US"/>
          </a:p>
        </p:txBody>
      </p:sp>
    </p:spTree>
    <p:extLst>
      <p:ext uri="{BB962C8B-B14F-4D97-AF65-F5344CB8AC3E}">
        <p14:creationId xmlns:p14="http://schemas.microsoft.com/office/powerpoint/2010/main" val="5318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0000"/>
              </a:lnSpc>
              <a:buClr>
                <a:srgbClr val="35839C"/>
              </a:buClr>
            </a:pPr>
            <a:br>
              <a:rPr lang="en-NZ" dirty="0"/>
            </a:br>
            <a:r>
              <a:rPr lang="en-NZ" dirty="0"/>
              <a:t>First, Best, Largest, topical, educational, different or quirky; </a:t>
            </a:r>
          </a:p>
          <a:p>
            <a:pPr>
              <a:lnSpc>
                <a:spcPct val="70000"/>
              </a:lnSpc>
              <a:buClr>
                <a:srgbClr val="35839C"/>
              </a:buClr>
            </a:pPr>
            <a:r>
              <a:rPr lang="en-NZ" dirty="0"/>
              <a:t>Something thought provoking (scary, emotional), affects people - real life; </a:t>
            </a:r>
          </a:p>
          <a:p>
            <a:pPr>
              <a:lnSpc>
                <a:spcPct val="70000"/>
              </a:lnSpc>
              <a:buClr>
                <a:srgbClr val="35839C"/>
              </a:buClr>
            </a:pPr>
            <a:r>
              <a:rPr lang="en-NZ" dirty="0"/>
              <a:t>Easily understood and digestible content - pithy and precise; </a:t>
            </a:r>
          </a:p>
          <a:p>
            <a:pPr>
              <a:lnSpc>
                <a:spcPct val="70000"/>
              </a:lnSpc>
              <a:buClr>
                <a:srgbClr val="35839C"/>
              </a:buClr>
            </a:pPr>
            <a:r>
              <a:rPr lang="en-NZ" dirty="0"/>
              <a:t>Something that suits and relates to their audience (know your media outlets); </a:t>
            </a:r>
          </a:p>
          <a:p>
            <a:pPr>
              <a:lnSpc>
                <a:spcPct val="70000"/>
              </a:lnSpc>
              <a:buClr>
                <a:srgbClr val="35839C"/>
              </a:buClr>
            </a:pPr>
            <a:r>
              <a:rPr lang="en-NZ" dirty="0"/>
              <a:t>Pop culture/celebrity / famous ‘friends’; </a:t>
            </a:r>
          </a:p>
          <a:p>
            <a:pPr>
              <a:lnSpc>
                <a:spcPct val="70000"/>
              </a:lnSpc>
              <a:buClr>
                <a:srgbClr val="35839C"/>
              </a:buClr>
            </a:pPr>
            <a:r>
              <a:rPr lang="en-NZ" dirty="0"/>
              <a:t>Good vs. Bad; </a:t>
            </a:r>
          </a:p>
          <a:p>
            <a:pPr>
              <a:lnSpc>
                <a:spcPct val="70000"/>
              </a:lnSpc>
              <a:buClr>
                <a:srgbClr val="35839C"/>
              </a:buClr>
            </a:pPr>
            <a:r>
              <a:rPr lang="en-NZ" dirty="0"/>
              <a:t>Evidence/research/stats;</a:t>
            </a:r>
          </a:p>
          <a:p>
            <a:pPr>
              <a:lnSpc>
                <a:spcPct val="70000"/>
              </a:lnSpc>
              <a:buClr>
                <a:srgbClr val="35839C"/>
              </a:buClr>
            </a:pPr>
            <a:r>
              <a:rPr lang="en-NZ" dirty="0"/>
              <a:t>Related to current/topical politics;</a:t>
            </a:r>
          </a:p>
          <a:p>
            <a:pPr>
              <a:lnSpc>
                <a:spcPct val="70000"/>
              </a:lnSpc>
              <a:buClr>
                <a:srgbClr val="35839C"/>
              </a:buClr>
            </a:pPr>
            <a:r>
              <a:rPr lang="en-NZ" dirty="0"/>
              <a:t>NZ doing well on a global stage. </a:t>
            </a:r>
          </a:p>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4</a:t>
            </a:fld>
            <a:endParaRPr lang="en-US"/>
          </a:p>
        </p:txBody>
      </p:sp>
    </p:spTree>
    <p:extLst>
      <p:ext uri="{BB962C8B-B14F-4D97-AF65-F5344CB8AC3E}">
        <p14:creationId xmlns:p14="http://schemas.microsoft.com/office/powerpoint/2010/main" val="109065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NEWS IN NZ</a:t>
            </a:r>
          </a:p>
          <a:p>
            <a:endParaRPr lang="en-US" dirty="0"/>
          </a:p>
          <a:p>
            <a:pPr rtl="0"/>
            <a:r>
              <a:rPr lang="en-NZ" sz="1200" b="0" i="0" u="none" strike="noStrike" kern="1200" dirty="0">
                <a:solidFill>
                  <a:schemeClr val="tx1"/>
                </a:solidFill>
                <a:effectLst/>
                <a:latin typeface="+mn-lt"/>
                <a:ea typeface="+mn-ea"/>
                <a:cs typeface="+mn-cs"/>
              </a:rPr>
              <a:t>1. Take the initiative, research media outlets and try to match up your own interests with the interests of a specific journalist. </a:t>
            </a:r>
            <a:endParaRPr lang="en-NZ" b="0" dirty="0">
              <a:effectLst/>
            </a:endParaRPr>
          </a:p>
          <a:p>
            <a:pPr rtl="0"/>
            <a:br>
              <a:rPr lang="en-NZ" b="0" dirty="0">
                <a:effectLst/>
              </a:rPr>
            </a:br>
            <a:r>
              <a:rPr lang="en-NZ" b="0" dirty="0">
                <a:effectLst/>
              </a:rPr>
              <a:t>2. </a:t>
            </a:r>
            <a:r>
              <a:rPr lang="en-NZ" sz="1200" b="0" i="0" u="none" strike="noStrike" kern="1200" dirty="0">
                <a:solidFill>
                  <a:schemeClr val="tx1"/>
                </a:solidFill>
                <a:effectLst/>
                <a:latin typeface="+mn-lt"/>
                <a:ea typeface="+mn-ea"/>
                <a:cs typeface="+mn-cs"/>
              </a:rPr>
              <a:t>Look for journalists that are interested in what you have to say in your area of expertise, and you’ll have more success.</a:t>
            </a:r>
            <a:endParaRPr lang="en-NZ" b="0" dirty="0">
              <a:effectLst/>
            </a:endParaRPr>
          </a:p>
          <a:p>
            <a:pPr marL="171450" indent="-171450">
              <a:buFont typeface="Arial" panose="020B0604020202020204" pitchFamily="34" charset="0"/>
              <a:buChar char="•"/>
            </a:pPr>
            <a:br>
              <a:rPr lang="en-NZ" b="0" dirty="0">
                <a:effectLst/>
              </a:rPr>
            </a:br>
            <a:r>
              <a:rPr lang="en-NZ" dirty="0"/>
              <a:t>First, Best, Largest, topical, educational, different or quirky; </a:t>
            </a:r>
          </a:p>
          <a:p>
            <a:pPr marL="171450" indent="-171450">
              <a:lnSpc>
                <a:spcPct val="70000"/>
              </a:lnSpc>
              <a:buClr>
                <a:srgbClr val="35839C"/>
              </a:buClr>
              <a:buFont typeface="Arial" panose="020B0604020202020204" pitchFamily="34" charset="0"/>
              <a:buChar char="•"/>
            </a:pPr>
            <a:r>
              <a:rPr lang="en-NZ" dirty="0"/>
              <a:t>Something thought provoking (scary, emotional), affects people - real life; </a:t>
            </a:r>
          </a:p>
          <a:p>
            <a:pPr marL="171450" indent="-171450">
              <a:lnSpc>
                <a:spcPct val="70000"/>
              </a:lnSpc>
              <a:buClr>
                <a:srgbClr val="35839C"/>
              </a:buClr>
              <a:buFont typeface="Arial" panose="020B0604020202020204" pitchFamily="34" charset="0"/>
              <a:buChar char="•"/>
            </a:pPr>
            <a:r>
              <a:rPr lang="en-NZ" dirty="0"/>
              <a:t>Easily understood and digestible content - pithy and precise; </a:t>
            </a:r>
          </a:p>
          <a:p>
            <a:pPr marL="171450" indent="-171450">
              <a:lnSpc>
                <a:spcPct val="70000"/>
              </a:lnSpc>
              <a:buClr>
                <a:srgbClr val="35839C"/>
              </a:buClr>
              <a:buFont typeface="Arial" panose="020B0604020202020204" pitchFamily="34" charset="0"/>
              <a:buChar char="•"/>
            </a:pPr>
            <a:r>
              <a:rPr lang="en-NZ" dirty="0"/>
              <a:t>Something that suits and relates to their audience (know your media outlets); </a:t>
            </a:r>
          </a:p>
          <a:p>
            <a:pPr marL="171450" indent="-171450">
              <a:lnSpc>
                <a:spcPct val="70000"/>
              </a:lnSpc>
              <a:buClr>
                <a:srgbClr val="35839C"/>
              </a:buClr>
              <a:buFont typeface="Arial" panose="020B0604020202020204" pitchFamily="34" charset="0"/>
              <a:buChar char="•"/>
            </a:pPr>
            <a:r>
              <a:rPr lang="en-NZ" dirty="0"/>
              <a:t>Evidence/research/stats;</a:t>
            </a:r>
          </a:p>
          <a:p>
            <a:pPr marL="171450" indent="-171450">
              <a:lnSpc>
                <a:spcPct val="70000"/>
              </a:lnSpc>
              <a:buClr>
                <a:srgbClr val="35839C"/>
              </a:buClr>
              <a:buFont typeface="Arial" panose="020B0604020202020204" pitchFamily="34" charset="0"/>
              <a:buChar char="•"/>
            </a:pPr>
            <a:r>
              <a:rPr lang="en-NZ" dirty="0"/>
              <a:t>Related to current/topical politics;</a:t>
            </a:r>
          </a:p>
          <a:p>
            <a:pPr marL="171450" indent="-171450">
              <a:lnSpc>
                <a:spcPct val="70000"/>
              </a:lnSpc>
              <a:buClr>
                <a:srgbClr val="35839C"/>
              </a:buClr>
              <a:buFont typeface="Arial" panose="020B0604020202020204" pitchFamily="34" charset="0"/>
              <a:buChar char="•"/>
            </a:pPr>
            <a:r>
              <a:rPr lang="en-NZ" dirty="0"/>
              <a:t>NZ doing well on a global stage.</a:t>
            </a:r>
          </a:p>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5</a:t>
            </a:fld>
            <a:endParaRPr lang="en-US"/>
          </a:p>
        </p:txBody>
      </p:sp>
    </p:spTree>
    <p:extLst>
      <p:ext uri="{BB962C8B-B14F-4D97-AF65-F5344CB8AC3E}">
        <p14:creationId xmlns:p14="http://schemas.microsoft.com/office/powerpoint/2010/main" val="367498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GB" sz="1000" b="0" i="0" kern="1200" dirty="0">
                <a:solidFill>
                  <a:schemeClr val="tx1"/>
                </a:solidFill>
                <a:effectLst/>
                <a:latin typeface="+mn-lt"/>
                <a:ea typeface="+mn-ea"/>
                <a:cs typeface="+mn-cs"/>
              </a:rPr>
              <a:t>There is an old advertising adage, “facts tell, stories sell,” but why? There are two key truths:</a:t>
            </a:r>
          </a:p>
          <a:p>
            <a:pPr marL="171450" indent="-171450">
              <a:buFont typeface="Arial" panose="020B0604020202020204" pitchFamily="34" charset="0"/>
              <a:buChar char="•"/>
            </a:pPr>
            <a:r>
              <a:rPr lang="en-GB" sz="1000" b="0" i="0" kern="1200" dirty="0">
                <a:solidFill>
                  <a:schemeClr val="tx1"/>
                </a:solidFill>
                <a:effectLst/>
                <a:latin typeface="+mn-lt"/>
                <a:ea typeface="+mn-ea"/>
                <a:cs typeface="+mn-cs"/>
              </a:rPr>
              <a:t>We can relate to stories</a:t>
            </a:r>
          </a:p>
          <a:p>
            <a:pPr marL="171450" indent="-171450">
              <a:buFont typeface="Arial" panose="020B0604020202020204" pitchFamily="34" charset="0"/>
              <a:buChar char="•"/>
            </a:pPr>
            <a:r>
              <a:rPr lang="en-GB" sz="1000" b="0" i="0" kern="1200" dirty="0">
                <a:solidFill>
                  <a:schemeClr val="tx1"/>
                </a:solidFill>
                <a:effectLst/>
                <a:latin typeface="+mn-lt"/>
                <a:ea typeface="+mn-ea"/>
                <a:cs typeface="+mn-cs"/>
              </a:rPr>
              <a:t>We remember them</a:t>
            </a:r>
          </a:p>
          <a:p>
            <a:r>
              <a:rPr lang="en-GB" sz="1000" dirty="0"/>
              <a:t>By telling stories about the need for change (what’s not right and what will fix it), it doesn’t matter whether the reader has experienced the situation themselves – the story gives them the experience – and will help them remember what’s needed – including what they can do to help!</a:t>
            </a:r>
          </a:p>
          <a:p>
            <a:endParaRPr lang="en-GB" sz="1000" dirty="0"/>
          </a:p>
          <a:p>
            <a:r>
              <a:rPr lang="en-NZ" sz="1000" dirty="0"/>
              <a:t>Without a strategic, intentional message, it is very easy for your </a:t>
            </a:r>
            <a:r>
              <a:rPr lang="en-NZ" sz="1000" dirty="0" err="1"/>
              <a:t>nonprofit</a:t>
            </a:r>
            <a:r>
              <a:rPr lang="en-NZ" sz="1000" dirty="0"/>
              <a:t> to get side- tracked. When that happens, the external perception of your organization may become inconsistent. Often, you give people more information than they can remember or even contradictory messages. This is a problem that prevents your organization from having a strong voice and position.</a:t>
            </a:r>
          </a:p>
          <a:p>
            <a:endParaRPr lang="en-NZ" sz="1000" dirty="0"/>
          </a:p>
          <a:p>
            <a:r>
              <a:rPr lang="en-NZ" sz="1000" dirty="0"/>
              <a:t>The other benefit of messaging is that the more you strategically undertake messaging, the easier it will be to write about your organization. You will know what point you need to make; no more starting from scratch each time. In the future, you will be able to remain consistent and focused.</a:t>
            </a:r>
          </a:p>
          <a:p>
            <a:pPr rtl="0"/>
            <a:br>
              <a:rPr lang="en-GB" sz="1000" dirty="0"/>
            </a:br>
            <a:r>
              <a:rPr lang="en-NZ" sz="1000" b="0" i="0" u="none" strike="noStrike" kern="1200" dirty="0">
                <a:solidFill>
                  <a:schemeClr val="tx1"/>
                </a:solidFill>
                <a:effectLst/>
                <a:latin typeface="+mn-lt"/>
                <a:ea typeface="+mn-ea"/>
                <a:cs typeface="+mn-cs"/>
              </a:rPr>
              <a:t>Stories are the single most powerful weapon in any leader’s rhetorical arsenal. Yet most people struggle to think of compelling stories that reinforce their messages.</a:t>
            </a:r>
            <a:endParaRPr lang="en-NZ" sz="1000" b="0" dirty="0">
              <a:effectLst/>
            </a:endParaRPr>
          </a:p>
          <a:p>
            <a:pPr rtl="0"/>
            <a:r>
              <a:rPr lang="en-NZ" sz="1000" b="0" i="0" u="none" strike="noStrike" kern="1200" dirty="0">
                <a:solidFill>
                  <a:schemeClr val="tx1"/>
                </a:solidFill>
                <a:effectLst/>
                <a:latin typeface="+mn-lt"/>
                <a:ea typeface="+mn-ea"/>
                <a:cs typeface="+mn-cs"/>
              </a:rPr>
              <a:t> </a:t>
            </a:r>
            <a:endParaRPr lang="en-NZ" sz="1000" b="0" dirty="0">
              <a:effectLst/>
            </a:endParaRPr>
          </a:p>
          <a:p>
            <a:pPr rtl="0"/>
            <a:r>
              <a:rPr lang="en-NZ" sz="1000" b="0" i="0" u="none" strike="noStrike" kern="1200" dirty="0">
                <a:solidFill>
                  <a:schemeClr val="tx1"/>
                </a:solidFill>
                <a:effectLst/>
                <a:latin typeface="+mn-lt"/>
                <a:ea typeface="+mn-ea"/>
                <a:cs typeface="+mn-cs"/>
              </a:rPr>
              <a:t>That’s usually because they’re trying to think of a “big” story.  Instead, you’ll be much more successful if you think smaller.  </a:t>
            </a:r>
            <a:endParaRPr lang="en-NZ" sz="1000" b="0" dirty="0">
              <a:effectLst/>
            </a:endParaRPr>
          </a:p>
          <a:p>
            <a:pPr rtl="0"/>
            <a:r>
              <a:rPr lang="en-NZ" sz="1000" b="0" i="0" u="none" strike="noStrike" kern="1200" dirty="0">
                <a:solidFill>
                  <a:schemeClr val="tx1"/>
                </a:solidFill>
                <a:effectLst/>
                <a:latin typeface="+mn-lt"/>
                <a:ea typeface="+mn-ea"/>
                <a:cs typeface="+mn-cs"/>
              </a:rPr>
              <a:t> </a:t>
            </a:r>
            <a:endParaRPr lang="en-NZ" sz="1000" b="0" dirty="0">
              <a:effectLst/>
            </a:endParaRPr>
          </a:p>
          <a:p>
            <a:pPr rtl="0"/>
            <a:r>
              <a:rPr lang="en-NZ" sz="1000" b="0" i="0" u="none" strike="noStrike" kern="1200" dirty="0">
                <a:solidFill>
                  <a:schemeClr val="tx1"/>
                </a:solidFill>
                <a:effectLst/>
                <a:latin typeface="+mn-lt"/>
                <a:ea typeface="+mn-ea"/>
                <a:cs typeface="+mn-cs"/>
              </a:rPr>
              <a:t>A story can be many things: your personal experience with a person, place or thing; somebody else’s experience; case studies in the news; or a historical or fictional example. </a:t>
            </a:r>
            <a:endParaRPr lang="en-NZ" sz="1000" b="0" dirty="0">
              <a:effectLst/>
            </a:endParaRPr>
          </a:p>
          <a:p>
            <a:pPr rtl="0"/>
            <a:r>
              <a:rPr lang="en-NZ" sz="1000" b="0" i="0" u="none" strike="noStrike" kern="1200" dirty="0">
                <a:solidFill>
                  <a:schemeClr val="tx1"/>
                </a:solidFill>
                <a:effectLst/>
                <a:latin typeface="+mn-lt"/>
                <a:ea typeface="+mn-ea"/>
                <a:cs typeface="+mn-cs"/>
              </a:rPr>
              <a:t> </a:t>
            </a:r>
            <a:endParaRPr lang="en-NZ" sz="1000" b="0" dirty="0">
              <a:effectLst/>
            </a:endParaRPr>
          </a:p>
          <a:p>
            <a:pPr rtl="0"/>
            <a:r>
              <a:rPr lang="en-NZ" sz="1000" b="0" i="0" u="none" strike="noStrike" kern="1200" dirty="0">
                <a:solidFill>
                  <a:schemeClr val="tx1"/>
                </a:solidFill>
                <a:effectLst/>
                <a:latin typeface="+mn-lt"/>
                <a:ea typeface="+mn-ea"/>
                <a:cs typeface="+mn-cs"/>
              </a:rPr>
              <a:t>Good stories bring abstract messages to life through more tangible examples. </a:t>
            </a:r>
            <a:endParaRPr lang="en-NZ" sz="1000" b="0" dirty="0">
              <a:effectLst/>
            </a:endParaRPr>
          </a:p>
          <a:p>
            <a:br>
              <a:rPr lang="en-NZ" dirty="0"/>
            </a:br>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6</a:t>
            </a:fld>
            <a:endParaRPr lang="en-US"/>
          </a:p>
        </p:txBody>
      </p:sp>
    </p:spTree>
    <p:extLst>
      <p:ext uri="{BB962C8B-B14F-4D97-AF65-F5344CB8AC3E}">
        <p14:creationId xmlns:p14="http://schemas.microsoft.com/office/powerpoint/2010/main" val="421592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Charities can learn from this situation by arming their spokespeople with relevant and </a:t>
            </a:r>
            <a:r>
              <a:rPr lang="en-NZ" sz="1000" b="0" i="0" kern="1200" dirty="0">
                <a:solidFill>
                  <a:schemeClr val="tx1"/>
                </a:solidFill>
                <a:effectLst/>
                <a:latin typeface="+mn-lt"/>
                <a:ea typeface="+mn-ea"/>
                <a:cs typeface="+mn-cs"/>
              </a:rPr>
              <a:t>engaging content that is likely to generate follow-up questions. </a:t>
            </a:r>
          </a:p>
          <a:p>
            <a:endParaRPr lang="en-NZ" sz="1000" dirty="0"/>
          </a:p>
          <a:p>
            <a:r>
              <a:rPr lang="en-NZ" sz="1000" b="0" i="0" kern="1200" dirty="0">
                <a:solidFill>
                  <a:schemeClr val="tx1"/>
                </a:solidFill>
                <a:effectLst/>
                <a:latin typeface="+mn-lt"/>
                <a:ea typeface="+mn-ea"/>
                <a:cs typeface="+mn-cs"/>
              </a:rPr>
              <a:t>Substantive, specific and audience-appropriate material can set the course of the interview in your favour, reducing the likelihood of the interviewer changing tack to make the session more interesting.</a:t>
            </a:r>
          </a:p>
          <a:p>
            <a:endParaRPr lang="en-NZ" sz="1000" b="0" i="0" kern="1200" dirty="0">
              <a:solidFill>
                <a:schemeClr val="tx1"/>
              </a:solidFill>
              <a:effectLst/>
              <a:latin typeface="+mn-lt"/>
              <a:ea typeface="+mn-ea"/>
              <a:cs typeface="+mn-cs"/>
            </a:endParaRPr>
          </a:p>
          <a:p>
            <a:r>
              <a:rPr lang="en-NZ" sz="1000" b="0" i="1" kern="1200" dirty="0">
                <a:solidFill>
                  <a:schemeClr val="tx1"/>
                </a:solidFill>
                <a:effectLst/>
                <a:latin typeface="+mn-lt"/>
                <a:ea typeface="+mn-ea"/>
                <a:cs typeface="+mn-cs"/>
              </a:rPr>
              <a:t>Don’t say: “Well there are many different, equally valid views that you could take on this question. Some of the more interesting ones include…“</a:t>
            </a:r>
          </a:p>
          <a:p>
            <a:endParaRPr lang="en-NZ" sz="1000" b="0" i="0" kern="1200" dirty="0">
              <a:solidFill>
                <a:schemeClr val="tx1"/>
              </a:solidFill>
              <a:effectLst/>
              <a:latin typeface="+mn-lt"/>
              <a:ea typeface="+mn-ea"/>
              <a:cs typeface="+mn-cs"/>
            </a:endParaRPr>
          </a:p>
          <a:p>
            <a:r>
              <a:rPr lang="en-NZ" sz="1000" b="0" i="1" kern="1200" dirty="0">
                <a:solidFill>
                  <a:schemeClr val="tx1"/>
                </a:solidFill>
                <a:effectLst/>
                <a:latin typeface="+mn-lt"/>
                <a:ea typeface="+mn-ea"/>
                <a:cs typeface="+mn-cs"/>
              </a:rPr>
              <a:t>Do say: “We think that the best way to solve this problem is…“</a:t>
            </a:r>
            <a:endParaRPr lang="en-NZ" sz="1000" b="0" i="0" kern="1200" dirty="0">
              <a:solidFill>
                <a:schemeClr val="tx1"/>
              </a:solidFill>
              <a:effectLst/>
              <a:latin typeface="+mn-lt"/>
              <a:ea typeface="+mn-ea"/>
              <a:cs typeface="+mn-cs"/>
            </a:endParaRPr>
          </a:p>
          <a:p>
            <a:br>
              <a:rPr lang="en-NZ" dirty="0"/>
            </a:br>
            <a:endParaRPr lang="en-NZ" b="1" dirty="0"/>
          </a:p>
        </p:txBody>
      </p:sp>
      <p:sp>
        <p:nvSpPr>
          <p:cNvPr id="4" name="Slide Number Placeholder 3"/>
          <p:cNvSpPr>
            <a:spLocks noGrp="1"/>
          </p:cNvSpPr>
          <p:nvPr>
            <p:ph type="sldNum" sz="quarter" idx="5"/>
          </p:nvPr>
        </p:nvSpPr>
        <p:spPr/>
        <p:txBody>
          <a:bodyPr/>
          <a:lstStyle/>
          <a:p>
            <a:fld id="{7BAB8B19-7BF7-7E4B-B2E2-8A53A761F327}" type="slidenum">
              <a:rPr lang="en-US" smtClean="0"/>
              <a:t>7</a:t>
            </a:fld>
            <a:endParaRPr lang="en-US"/>
          </a:p>
        </p:txBody>
      </p:sp>
    </p:spTree>
    <p:extLst>
      <p:ext uri="{BB962C8B-B14F-4D97-AF65-F5344CB8AC3E}">
        <p14:creationId xmlns:p14="http://schemas.microsoft.com/office/powerpoint/2010/main" val="79308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3850"/>
          </a:xfrm>
        </p:spPr>
        <p:txBody>
          <a:bodyPr/>
          <a:lstStyle/>
          <a:p>
            <a:pPr marL="171450" indent="-171450">
              <a:lnSpc>
                <a:spcPct val="70000"/>
              </a:lnSpc>
              <a:buClr>
                <a:srgbClr val="35839C"/>
              </a:buClr>
              <a:buFont typeface="Arial" panose="020B0604020202020204" pitchFamily="34" charset="0"/>
              <a:buChar char="•"/>
            </a:pPr>
            <a:r>
              <a:rPr lang="en-NZ" sz="1000" dirty="0"/>
              <a:t>Why am I doing this?</a:t>
            </a:r>
          </a:p>
          <a:p>
            <a:pPr marL="171450" indent="-171450">
              <a:lnSpc>
                <a:spcPct val="70000"/>
              </a:lnSpc>
              <a:buClr>
                <a:srgbClr val="35839C"/>
              </a:buClr>
              <a:buFont typeface="Arial" panose="020B0604020202020204" pitchFamily="34" charset="0"/>
              <a:buChar char="•"/>
            </a:pPr>
            <a:r>
              <a:rPr lang="en-NZ" sz="1000" dirty="0"/>
              <a:t>What do I hope to achieve?</a:t>
            </a:r>
          </a:p>
          <a:p>
            <a:pPr marL="171450" indent="-171450">
              <a:lnSpc>
                <a:spcPct val="70000"/>
              </a:lnSpc>
              <a:buClr>
                <a:srgbClr val="35839C"/>
              </a:buClr>
              <a:buFont typeface="Arial" panose="020B0604020202020204" pitchFamily="34" charset="0"/>
              <a:buChar char="•"/>
            </a:pPr>
            <a:r>
              <a:rPr lang="en-NZ" sz="1000" dirty="0"/>
              <a:t>Who am I trying to reach? Know the audience for the media outlet and more broadly</a:t>
            </a:r>
          </a:p>
          <a:p>
            <a:pPr marL="171450" indent="-171450">
              <a:lnSpc>
                <a:spcPct val="70000"/>
              </a:lnSpc>
              <a:buClr>
                <a:srgbClr val="35839C"/>
              </a:buClr>
              <a:buFont typeface="Arial" panose="020B0604020202020204" pitchFamily="34" charset="0"/>
              <a:buChar char="•"/>
            </a:pPr>
            <a:r>
              <a:rPr lang="en-NZ" sz="1000" dirty="0"/>
              <a:t>What am I trying to tell them?</a:t>
            </a:r>
          </a:p>
          <a:p>
            <a:pPr marL="171450" indent="-171450">
              <a:lnSpc>
                <a:spcPct val="70000"/>
              </a:lnSpc>
              <a:buClr>
                <a:srgbClr val="35839C"/>
              </a:buClr>
              <a:buFont typeface="Arial" panose="020B0604020202020204" pitchFamily="34" charset="0"/>
              <a:buChar char="•"/>
            </a:pPr>
            <a:r>
              <a:rPr lang="en-NZ" sz="1000" dirty="0"/>
              <a:t>How can I best relay my message? </a:t>
            </a:r>
          </a:p>
          <a:p>
            <a:pPr marL="171450" indent="-171450">
              <a:lnSpc>
                <a:spcPct val="70000"/>
              </a:lnSpc>
              <a:buClr>
                <a:srgbClr val="35839C"/>
              </a:buClr>
              <a:buFont typeface="Arial" panose="020B0604020202020204" pitchFamily="34" charset="0"/>
              <a:buChar char="•"/>
            </a:pPr>
            <a:r>
              <a:rPr lang="en-NZ" sz="1000" dirty="0"/>
              <a:t>BASICS: Warm up exercises; Liquid – hydrate but don’t overdo it; NO alcohol pre-interview; Technology – phone line, internet connection, avoid mobile phones if possible for dodgy reception</a:t>
            </a:r>
          </a:p>
          <a:p>
            <a:pPr marL="171450" indent="-171450">
              <a:buClr>
                <a:srgbClr val="35839C"/>
              </a:buClr>
              <a:buFont typeface="Arial" panose="020B0604020202020204" pitchFamily="34" charset="0"/>
              <a:buChar char="•"/>
            </a:pPr>
            <a:endParaRPr lang="en-GB" sz="1000" b="0" i="0" kern="1200" dirty="0">
              <a:solidFill>
                <a:schemeClr val="tx1"/>
              </a:solidFill>
              <a:effectLst/>
              <a:latin typeface="+mn-lt"/>
              <a:ea typeface="+mn-ea"/>
              <a:cs typeface="+mn-cs"/>
            </a:endParaRPr>
          </a:p>
          <a:p>
            <a:pPr marL="171450" indent="-171450">
              <a:lnSpc>
                <a:spcPct val="110000"/>
              </a:lnSpc>
              <a:buClr>
                <a:srgbClr val="35839C"/>
              </a:buClr>
              <a:buFont typeface="Arial" panose="020B0604020202020204" pitchFamily="34" charset="0"/>
              <a:buChar char="•"/>
            </a:pPr>
            <a:r>
              <a:rPr lang="en-NZ" sz="1000" dirty="0"/>
              <a:t>Write down three to five strong key points you wish to convey - put these in front of you; </a:t>
            </a:r>
          </a:p>
          <a:p>
            <a:pPr marL="171450" indent="-171450">
              <a:lnSpc>
                <a:spcPct val="110000"/>
              </a:lnSpc>
              <a:buClr>
                <a:srgbClr val="35839C"/>
              </a:buClr>
              <a:buFont typeface="Arial" panose="020B0604020202020204" pitchFamily="34" charset="0"/>
              <a:buChar char="•"/>
            </a:pPr>
            <a:r>
              <a:rPr lang="en-NZ" sz="1000" dirty="0"/>
              <a:t>List likely questions and your answers - these will cement them in your mind. Include the hardest questions you can think of; </a:t>
            </a:r>
          </a:p>
          <a:p>
            <a:pPr marL="171450" indent="-171450">
              <a:lnSpc>
                <a:spcPct val="110000"/>
              </a:lnSpc>
              <a:buClr>
                <a:srgbClr val="35839C"/>
              </a:buClr>
              <a:buFont typeface="Arial" panose="020B0604020202020204" pitchFamily="34" charset="0"/>
              <a:buChar char="•"/>
            </a:pPr>
            <a:r>
              <a:rPr lang="en-NZ" sz="1000" dirty="0"/>
              <a:t>Don’t wait for the interviewer to warm up, or for the interviewer to ask the questions you really want to answer - lead the conversation; </a:t>
            </a:r>
          </a:p>
          <a:p>
            <a:pPr marL="171450" indent="-171450">
              <a:lnSpc>
                <a:spcPct val="110000"/>
              </a:lnSpc>
              <a:buClr>
                <a:srgbClr val="35839C"/>
              </a:buClr>
              <a:buFont typeface="Arial" panose="020B0604020202020204" pitchFamily="34" charset="0"/>
              <a:buChar char="•"/>
            </a:pPr>
            <a:r>
              <a:rPr lang="en-NZ" sz="1000" dirty="0"/>
              <a:t>Take the initiative by introducing the subject you want to discuss; </a:t>
            </a:r>
          </a:p>
          <a:p>
            <a:pPr marL="171450" indent="-171450">
              <a:lnSpc>
                <a:spcPct val="110000"/>
              </a:lnSpc>
              <a:buClr>
                <a:srgbClr val="35839C"/>
              </a:buClr>
              <a:buFont typeface="Arial" panose="020B0604020202020204" pitchFamily="34" charset="0"/>
              <a:buChar char="•"/>
            </a:pPr>
            <a:r>
              <a:rPr lang="en-NZ" sz="1000" dirty="0"/>
              <a:t>Answer the questions with enthusiasm and confidence - colourful answers that are on point - your tone and enthusiasm will affect what the interviewer thinks of you and your expertise in an area; </a:t>
            </a:r>
          </a:p>
          <a:p>
            <a:pPr marL="171450" indent="-171450">
              <a:lnSpc>
                <a:spcPct val="110000"/>
              </a:lnSpc>
              <a:buClr>
                <a:srgbClr val="35839C"/>
              </a:buClr>
              <a:buFont typeface="Arial" panose="020B0604020202020204" pitchFamily="34" charset="0"/>
              <a:buChar char="•"/>
            </a:pPr>
            <a:r>
              <a:rPr lang="en-NZ" sz="1000" dirty="0"/>
              <a:t>Having said what you want to say, shut up...don’t be embarrassed by silence and don’t fill the gaps; that’s the interviewer’s job; </a:t>
            </a:r>
          </a:p>
          <a:p>
            <a:pPr marL="171450" indent="-171450">
              <a:lnSpc>
                <a:spcPct val="110000"/>
              </a:lnSpc>
              <a:buClr>
                <a:srgbClr val="35839C"/>
              </a:buClr>
              <a:buFont typeface="Arial" panose="020B0604020202020204" pitchFamily="34" charset="0"/>
              <a:buChar char="•"/>
            </a:pPr>
            <a:r>
              <a:rPr lang="en-NZ" sz="1000" dirty="0"/>
              <a:t>Ask your own question (see politicians as experts in this) to steer the interview in the direction you want; </a:t>
            </a:r>
          </a:p>
          <a:p>
            <a:pPr marL="171450" indent="-171450">
              <a:lnSpc>
                <a:spcPct val="110000"/>
              </a:lnSpc>
              <a:buClr>
                <a:srgbClr val="35839C"/>
              </a:buClr>
              <a:buFont typeface="Arial" panose="020B0604020202020204" pitchFamily="34" charset="0"/>
              <a:buChar char="•"/>
            </a:pPr>
            <a:r>
              <a:rPr lang="en-NZ" sz="1000" dirty="0"/>
              <a:t>Be alert for when you can get your message across. Repeat key messages at least twice per interview; </a:t>
            </a:r>
          </a:p>
          <a:p>
            <a:pPr marL="171450" indent="-171450">
              <a:lnSpc>
                <a:spcPct val="110000"/>
              </a:lnSpc>
              <a:buClr>
                <a:srgbClr val="35839C"/>
              </a:buClr>
              <a:buFont typeface="Arial" panose="020B0604020202020204" pitchFamily="34" charset="0"/>
              <a:buChar char="•"/>
            </a:pPr>
            <a:r>
              <a:rPr lang="en-NZ" sz="1000" dirty="0"/>
              <a:t>Be succinct. Practise saying things simply, clearly and slowly;</a:t>
            </a:r>
          </a:p>
          <a:p>
            <a:pPr marL="171450" indent="-171450">
              <a:lnSpc>
                <a:spcPct val="110000"/>
              </a:lnSpc>
              <a:buClr>
                <a:srgbClr val="35839C"/>
              </a:buClr>
              <a:buFont typeface="Arial" panose="020B0604020202020204" pitchFamily="34" charset="0"/>
              <a:buChar char="•"/>
            </a:pPr>
            <a:r>
              <a:rPr lang="en-NZ" sz="1000" dirty="0"/>
              <a:t>Do what you need to do to promote relaxation prior to the interview;</a:t>
            </a:r>
          </a:p>
          <a:p>
            <a:pPr marL="171450" indent="-171450">
              <a:lnSpc>
                <a:spcPct val="110000"/>
              </a:lnSpc>
              <a:buClr>
                <a:srgbClr val="35839C"/>
              </a:buClr>
              <a:buFont typeface="Arial" panose="020B0604020202020204" pitchFamily="34" charset="0"/>
              <a:buChar char="•"/>
            </a:pPr>
            <a:r>
              <a:rPr lang="en-NZ" sz="1000" dirty="0"/>
              <a:t>Don’t be embarrassed to plug your project/work – and know the details (date, web site, ticket prices, etc).</a:t>
            </a:r>
          </a:p>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8</a:t>
            </a:fld>
            <a:endParaRPr lang="en-US"/>
          </a:p>
        </p:txBody>
      </p:sp>
    </p:spTree>
    <p:extLst>
      <p:ext uri="{BB962C8B-B14F-4D97-AF65-F5344CB8AC3E}">
        <p14:creationId xmlns:p14="http://schemas.microsoft.com/office/powerpoint/2010/main" val="383305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dirty="0">
                <a:solidFill>
                  <a:srgbClr val="FF0000"/>
                </a:solidFill>
              </a:rPr>
              <a:t>Most radio interviews are no more than 1 – 2 minutes once edited. You want them to use the best content so watch out for waffle and aim to land your key messages early.</a:t>
            </a:r>
          </a:p>
          <a:p>
            <a:pPr fontAlgn="auto">
              <a:spcBef>
                <a:spcPts val="0"/>
              </a:spcBef>
              <a:spcAft>
                <a:spcPts val="0"/>
              </a:spcAft>
              <a:defRPr/>
            </a:pPr>
            <a:endParaRPr lang="en-US" dirty="0">
              <a:solidFill>
                <a:srgbClr val="FF0000"/>
              </a:solidFill>
            </a:endParaRPr>
          </a:p>
          <a:p>
            <a:pPr fontAlgn="auto">
              <a:spcBef>
                <a:spcPts val="0"/>
              </a:spcBef>
              <a:spcAft>
                <a:spcPts val="0"/>
              </a:spcAft>
              <a:defRPr/>
            </a:pPr>
            <a:r>
              <a:rPr lang="en-US" dirty="0">
                <a:solidFill>
                  <a:srgbClr val="FF0000"/>
                </a:solidFill>
              </a:rPr>
              <a:t>A couple of compelling examples that paint a picture and some good soundbites with descriptive language make the interviewer's job easier when it comes to editing and will ensure you get what you want to say across in the finished product.</a:t>
            </a:r>
          </a:p>
          <a:p>
            <a:endParaRPr lang="en-US" dirty="0"/>
          </a:p>
          <a:p>
            <a:pPr fontAlgn="auto">
              <a:spcBef>
                <a:spcPts val="0"/>
              </a:spcBef>
              <a:spcAft>
                <a:spcPts val="0"/>
              </a:spcAft>
              <a:defRPr/>
            </a:pPr>
            <a:r>
              <a:rPr lang="en-NZ" dirty="0"/>
              <a:t>During interviews, try to deliver your key messages early, and frequently. Don’t wait to be asked. Journalists are looking to you to tell them why they should care and who this story will appeal to</a:t>
            </a:r>
          </a:p>
          <a:p>
            <a:pPr fontAlgn="auto">
              <a:spcBef>
                <a:spcPts val="0"/>
              </a:spcBef>
              <a:spcAft>
                <a:spcPts val="0"/>
              </a:spcAft>
              <a:defRPr/>
            </a:pPr>
            <a:endParaRPr lang="en-NZ" dirty="0"/>
          </a:p>
          <a:p>
            <a:pPr fontAlgn="auto">
              <a:spcBef>
                <a:spcPts val="0"/>
              </a:spcBef>
              <a:spcAft>
                <a:spcPts val="0"/>
              </a:spcAft>
              <a:defRPr/>
            </a:pPr>
            <a:r>
              <a:rPr lang="en-NZ" dirty="0"/>
              <a:t>One helpful strategy is to begin with your conclusion e.g. “Let me start by making two important points.. etc” or “This is one of our most important exhibitions / collection items because…”</a:t>
            </a:r>
          </a:p>
          <a:p>
            <a:pPr fontAlgn="auto">
              <a:spcBef>
                <a:spcPts val="0"/>
              </a:spcBef>
              <a:spcAft>
                <a:spcPts val="0"/>
              </a:spcAft>
              <a:defRPr/>
            </a:pPr>
            <a:endParaRPr lang="en-US" dirty="0"/>
          </a:p>
          <a:p>
            <a:pPr fontAlgn="auto">
              <a:spcBef>
                <a:spcPts val="0"/>
              </a:spcBef>
              <a:spcAft>
                <a:spcPts val="0"/>
              </a:spcAft>
              <a:defRPr/>
            </a:pPr>
            <a:r>
              <a:rPr lang="en-US" b="1" dirty="0"/>
              <a:t>Bridging phrases</a:t>
            </a:r>
          </a:p>
          <a:p>
            <a:pPr fontAlgn="auto">
              <a:spcBef>
                <a:spcPts val="0"/>
              </a:spcBef>
              <a:spcAft>
                <a:spcPts val="0"/>
              </a:spcAft>
              <a:defRPr/>
            </a:pPr>
            <a:endParaRPr lang="en-US" dirty="0"/>
          </a:p>
          <a:p>
            <a:pPr marL="171450" indent="-171450" fontAlgn="auto">
              <a:spcBef>
                <a:spcPts val="0"/>
              </a:spcBef>
              <a:spcAft>
                <a:spcPts val="0"/>
              </a:spcAft>
              <a:buFont typeface="Arial" panose="020B0604020202020204" pitchFamily="34" charset="0"/>
              <a:buChar char="•"/>
              <a:defRPr/>
            </a:pPr>
            <a:r>
              <a:rPr lang="en-NZ" dirty="0"/>
              <a:t>The key issue is this..</a:t>
            </a:r>
          </a:p>
          <a:p>
            <a:pPr fontAlgn="auto">
              <a:spcBef>
                <a:spcPts val="0"/>
              </a:spcBef>
              <a:spcAft>
                <a:spcPts val="0"/>
              </a:spcAft>
              <a:defRPr/>
            </a:pPr>
            <a:r>
              <a:rPr lang="en-NZ" dirty="0"/>
              <a:t>* Our focus right now is..</a:t>
            </a:r>
          </a:p>
          <a:p>
            <a:pPr fontAlgn="auto">
              <a:spcBef>
                <a:spcPts val="0"/>
              </a:spcBef>
              <a:spcAft>
                <a:spcPts val="0"/>
              </a:spcAft>
              <a:defRPr/>
            </a:pPr>
            <a:r>
              <a:rPr lang="en-NZ" dirty="0"/>
              <a:t>* That’s unclear, but what I can tell you is..</a:t>
            </a:r>
          </a:p>
          <a:p>
            <a:pPr fontAlgn="auto">
              <a:spcBef>
                <a:spcPts val="0"/>
              </a:spcBef>
              <a:spcAft>
                <a:spcPts val="0"/>
              </a:spcAft>
              <a:defRPr/>
            </a:pPr>
            <a:r>
              <a:rPr lang="en-NZ" dirty="0"/>
              <a:t>* The question we need to ask is..</a:t>
            </a:r>
          </a:p>
          <a:p>
            <a:endParaRPr lang="en-US" dirty="0"/>
          </a:p>
        </p:txBody>
      </p:sp>
      <p:sp>
        <p:nvSpPr>
          <p:cNvPr id="4" name="Slide Number Placeholder 3"/>
          <p:cNvSpPr>
            <a:spLocks noGrp="1"/>
          </p:cNvSpPr>
          <p:nvPr>
            <p:ph type="sldNum" sz="quarter" idx="5"/>
          </p:nvPr>
        </p:nvSpPr>
        <p:spPr/>
        <p:txBody>
          <a:bodyPr/>
          <a:lstStyle/>
          <a:p>
            <a:fld id="{7BAB8B19-7BF7-7E4B-B2E2-8A53A761F327}" type="slidenum">
              <a:rPr lang="en-US" smtClean="0"/>
              <a:t>9</a:t>
            </a:fld>
            <a:endParaRPr lang="en-US"/>
          </a:p>
        </p:txBody>
      </p:sp>
    </p:spTree>
    <p:extLst>
      <p:ext uri="{BB962C8B-B14F-4D97-AF65-F5344CB8AC3E}">
        <p14:creationId xmlns:p14="http://schemas.microsoft.com/office/powerpoint/2010/main" val="227523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6D17-DF0E-6144-A988-AFFD881EE497}"/>
              </a:ext>
            </a:extLst>
          </p:cNvPr>
          <p:cNvSpPr>
            <a:spLocks noGrp="1"/>
          </p:cNvSpPr>
          <p:nvPr>
            <p:ph type="ctrTitle" hasCustomPrompt="1"/>
          </p:nvPr>
        </p:nvSpPr>
        <p:spPr>
          <a:xfrm>
            <a:off x="1480970" y="2292524"/>
            <a:ext cx="9144000" cy="1143281"/>
          </a:xfrm>
          <a:prstGeom prst="rect">
            <a:avLst/>
          </a:prstGeom>
        </p:spPr>
        <p:txBody>
          <a:bodyPr anchor="b">
            <a:normAutofit/>
          </a:bodyPr>
          <a:lstStyle>
            <a:lvl1pPr algn="ctr">
              <a:defRPr sz="7200" b="1"/>
            </a:lvl1pPr>
          </a:lstStyle>
          <a:p>
            <a:r>
              <a:rPr lang="en-US" dirty="0"/>
              <a:t>Edit document title</a:t>
            </a:r>
          </a:p>
        </p:txBody>
      </p:sp>
      <p:sp>
        <p:nvSpPr>
          <p:cNvPr id="3" name="Subtitle 2">
            <a:extLst>
              <a:ext uri="{FF2B5EF4-FFF2-40B4-BE49-F238E27FC236}">
                <a16:creationId xmlns:a16="http://schemas.microsoft.com/office/drawing/2014/main" id="{7EE3D14D-AA42-F74D-A10F-19707ED1D1BD}"/>
              </a:ext>
            </a:extLst>
          </p:cNvPr>
          <p:cNvSpPr>
            <a:spLocks noGrp="1"/>
          </p:cNvSpPr>
          <p:nvPr>
            <p:ph type="subTitle" idx="1" hasCustomPrompt="1"/>
          </p:nvPr>
        </p:nvSpPr>
        <p:spPr>
          <a:xfrm>
            <a:off x="1480970" y="3619956"/>
            <a:ext cx="9144000" cy="657990"/>
          </a:xfrm>
          <a:prstGeom prst="rect">
            <a:avLst/>
          </a:prstGeom>
        </p:spPr>
        <p:txBody>
          <a:bodyPr>
            <a:normAutofit/>
          </a:bodyPr>
          <a:lstStyle>
            <a:lvl1pPr marL="0" indent="0" algn="ctr">
              <a:buNone/>
              <a:defRPr sz="3200">
                <a:solidFill>
                  <a:srgbClr val="87B9A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Longer name</a:t>
            </a:r>
          </a:p>
        </p:txBody>
      </p:sp>
      <p:sp>
        <p:nvSpPr>
          <p:cNvPr id="9" name="Rectangle 8">
            <a:extLst>
              <a:ext uri="{FF2B5EF4-FFF2-40B4-BE49-F238E27FC236}">
                <a16:creationId xmlns:a16="http://schemas.microsoft.com/office/drawing/2014/main" id="{B21A9DC0-E2DE-424D-8841-E6C450A9ED10}"/>
              </a:ext>
            </a:extLst>
          </p:cNvPr>
          <p:cNvSpPr/>
          <p:nvPr userDrawn="1"/>
        </p:nvSpPr>
        <p:spPr>
          <a:xfrm flipV="1">
            <a:off x="711667" y="300236"/>
            <a:ext cx="10800000" cy="72000"/>
          </a:xfrm>
          <a:prstGeom prst="rect">
            <a:avLst/>
          </a:prstGeom>
          <a:gradFill flip="none" rotWithShape="1">
            <a:gsLst>
              <a:gs pos="0">
                <a:srgbClr val="D2DC36"/>
              </a:gs>
              <a:gs pos="22000">
                <a:srgbClr val="93C35C">
                  <a:lumMod val="95000"/>
                </a:srgbClr>
              </a:gs>
              <a:gs pos="41000">
                <a:srgbClr val="69BA80"/>
              </a:gs>
              <a:gs pos="80000">
                <a:srgbClr val="35839C"/>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0" name="Subtitle 2">
            <a:extLst>
              <a:ext uri="{FF2B5EF4-FFF2-40B4-BE49-F238E27FC236}">
                <a16:creationId xmlns:a16="http://schemas.microsoft.com/office/drawing/2014/main" id="{9DD1D224-431C-EC4E-BD9F-19AE5A0832D6}"/>
              </a:ext>
            </a:extLst>
          </p:cNvPr>
          <p:cNvSpPr txBox="1">
            <a:spLocks/>
          </p:cNvSpPr>
          <p:nvPr userDrawn="1"/>
        </p:nvSpPr>
        <p:spPr>
          <a:xfrm>
            <a:off x="1532834" y="4686754"/>
            <a:ext cx="9144000" cy="94227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14000"/>
              </a:lnSpc>
              <a:spcBef>
                <a:spcPts val="600"/>
              </a:spcBef>
              <a:spcAft>
                <a:spcPts val="600"/>
              </a:spcAft>
              <a:buClr>
                <a:schemeClr val="tx2"/>
              </a:buClr>
              <a:buFont typeface="Arial" panose="020B0604020202020204" pitchFamily="34" charset="0"/>
              <a:buNone/>
              <a:defRPr sz="3200" kern="1200">
                <a:solidFill>
                  <a:srgbClr val="87B9A1"/>
                </a:solidFill>
                <a:latin typeface="+mn-lt"/>
                <a:ea typeface="+mn-ea"/>
                <a:cs typeface="+mn-cs"/>
              </a:defRPr>
            </a:lvl1pPr>
            <a:lvl2pPr marL="457200" indent="0" algn="ctr" defTabSz="914400" rtl="0" eaLnBrk="1" latinLnBrk="0" hangingPunct="1">
              <a:lnSpc>
                <a:spcPct val="114000"/>
              </a:lnSpc>
              <a:spcBef>
                <a:spcPts val="600"/>
              </a:spcBef>
              <a:spcAft>
                <a:spcPts val="600"/>
              </a:spcAft>
              <a:buClr>
                <a:srgbClr val="87B9A1"/>
              </a:buClr>
              <a:buSzPct val="85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114000"/>
              </a:lnSpc>
              <a:spcBef>
                <a:spcPts val="600"/>
              </a:spcBef>
              <a:spcAft>
                <a:spcPts val="600"/>
              </a:spcAft>
              <a:buClr>
                <a:srgbClr val="93C35C"/>
              </a:buClr>
              <a:buSzPct val="75000"/>
              <a:buFont typeface="Courier New" panose="02070309020205020404" pitchFamily="49" charset="0"/>
              <a:buNone/>
              <a:defRPr sz="1800" kern="1200">
                <a:solidFill>
                  <a:schemeClr val="tx1"/>
                </a:solidFill>
                <a:latin typeface="+mn-lt"/>
                <a:ea typeface="+mn-ea"/>
                <a:cs typeface="+mn-cs"/>
              </a:defRPr>
            </a:lvl3pPr>
            <a:lvl4pPr marL="1371600" indent="0" algn="ctr" defTabSz="914400" rtl="0" eaLnBrk="1" latinLnBrk="0" hangingPunct="1">
              <a:lnSpc>
                <a:spcPct val="114000"/>
              </a:lnSpc>
              <a:spcBef>
                <a:spcPts val="60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4000"/>
              </a:lnSpc>
              <a:spcBef>
                <a:spcPts val="60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5596B2"/>
                </a:solidFill>
              </a:rPr>
              <a:t>Kia Whiti </a:t>
            </a:r>
            <a:r>
              <a:rPr lang="en-US" sz="2800" b="1" i="1" dirty="0" err="1">
                <a:solidFill>
                  <a:srgbClr val="5596B2"/>
                </a:solidFill>
              </a:rPr>
              <a:t>Tonu</a:t>
            </a:r>
            <a:endParaRPr lang="en-US" sz="2800" b="1" i="1" dirty="0">
              <a:solidFill>
                <a:srgbClr val="5596B2"/>
              </a:solidFill>
            </a:endParaRPr>
          </a:p>
          <a:p>
            <a:r>
              <a:rPr lang="en-US" sz="2000" i="1" dirty="0">
                <a:solidFill>
                  <a:srgbClr val="5596B2"/>
                </a:solidFill>
              </a:rPr>
              <a:t>To Shine Brightly</a:t>
            </a:r>
          </a:p>
        </p:txBody>
      </p:sp>
      <p:pic>
        <p:nvPicPr>
          <p:cNvPr id="4" name="Picture 3">
            <a:extLst>
              <a:ext uri="{FF2B5EF4-FFF2-40B4-BE49-F238E27FC236}">
                <a16:creationId xmlns:a16="http://schemas.microsoft.com/office/drawing/2014/main" id="{18E808DF-435B-43BF-94BD-C82C9FDCE33C}"/>
              </a:ext>
            </a:extLst>
          </p:cNvPr>
          <p:cNvPicPr>
            <a:picLocks noChangeAspect="1"/>
          </p:cNvPicPr>
          <p:nvPr userDrawn="1"/>
        </p:nvPicPr>
        <p:blipFill>
          <a:blip r:embed="rId2"/>
          <a:stretch>
            <a:fillRect/>
          </a:stretch>
        </p:blipFill>
        <p:spPr>
          <a:xfrm>
            <a:off x="4498321" y="678420"/>
            <a:ext cx="3133725" cy="1409700"/>
          </a:xfrm>
          <a:prstGeom prst="rect">
            <a:avLst/>
          </a:prstGeom>
        </p:spPr>
      </p:pic>
    </p:spTree>
    <p:extLst>
      <p:ext uri="{BB962C8B-B14F-4D97-AF65-F5344CB8AC3E}">
        <p14:creationId xmlns:p14="http://schemas.microsoft.com/office/powerpoint/2010/main" val="173243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1B6AD-B26B-DC45-85EE-0E1ABA454C98}"/>
              </a:ext>
            </a:extLst>
          </p:cNvPr>
          <p:cNvSpPr>
            <a:spLocks noGrp="1"/>
          </p:cNvSpPr>
          <p:nvPr>
            <p:ph type="body" idx="1" hasCustomPrompt="1"/>
          </p:nvPr>
        </p:nvSpPr>
        <p:spPr>
          <a:xfrm>
            <a:off x="733182" y="1681163"/>
            <a:ext cx="5157787"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	</a:t>
            </a:r>
          </a:p>
        </p:txBody>
      </p:sp>
      <p:sp>
        <p:nvSpPr>
          <p:cNvPr id="4" name="Content Placeholder 3">
            <a:extLst>
              <a:ext uri="{FF2B5EF4-FFF2-40B4-BE49-F238E27FC236}">
                <a16:creationId xmlns:a16="http://schemas.microsoft.com/office/drawing/2014/main" id="{101AF89D-F30E-A149-9C3E-97859C93F443}"/>
              </a:ext>
            </a:extLst>
          </p:cNvPr>
          <p:cNvSpPr>
            <a:spLocks noGrp="1"/>
          </p:cNvSpPr>
          <p:nvPr>
            <p:ph sz="half" idx="2"/>
          </p:nvPr>
        </p:nvSpPr>
        <p:spPr>
          <a:xfrm>
            <a:off x="733181" y="2671761"/>
            <a:ext cx="5157787" cy="351790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21ABB-28EA-4644-BDDD-82BC1627A5DC}"/>
              </a:ext>
            </a:extLst>
          </p:cNvPr>
          <p:cNvSpPr>
            <a:spLocks noGrp="1"/>
          </p:cNvSpPr>
          <p:nvPr>
            <p:ph type="body" sz="quarter" idx="3" hasCustomPrompt="1"/>
          </p:nvPr>
        </p:nvSpPr>
        <p:spPr>
          <a:xfrm>
            <a:off x="6275630" y="1684286"/>
            <a:ext cx="5183188"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	</a:t>
            </a:r>
          </a:p>
        </p:txBody>
      </p:sp>
      <p:sp>
        <p:nvSpPr>
          <p:cNvPr id="6" name="Content Placeholder 5">
            <a:extLst>
              <a:ext uri="{FF2B5EF4-FFF2-40B4-BE49-F238E27FC236}">
                <a16:creationId xmlns:a16="http://schemas.microsoft.com/office/drawing/2014/main" id="{43701E51-D643-E149-9516-81C87FE961A2}"/>
              </a:ext>
            </a:extLst>
          </p:cNvPr>
          <p:cNvSpPr>
            <a:spLocks noGrp="1"/>
          </p:cNvSpPr>
          <p:nvPr>
            <p:ph sz="quarter" idx="4"/>
          </p:nvPr>
        </p:nvSpPr>
        <p:spPr>
          <a:xfrm>
            <a:off x="6275630" y="2671761"/>
            <a:ext cx="5183188" cy="351790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94F4E04-315D-0A4A-97B0-642EF81CBA5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Tree>
    <p:extLst>
      <p:ext uri="{BB962C8B-B14F-4D97-AF65-F5344CB8AC3E}">
        <p14:creationId xmlns:p14="http://schemas.microsoft.com/office/powerpoint/2010/main" val="167439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22EF5F-8F5F-DA4B-AB87-77E477EC827D}"/>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Tree>
    <p:extLst>
      <p:ext uri="{BB962C8B-B14F-4D97-AF65-F5344CB8AC3E}">
        <p14:creationId xmlns:p14="http://schemas.microsoft.com/office/powerpoint/2010/main" val="273984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3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C0C6-EC3A-4844-8585-FFC8C5F6F9E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
        <p:nvSpPr>
          <p:cNvPr id="3" name="Content Placeholder 2">
            <a:extLst>
              <a:ext uri="{FF2B5EF4-FFF2-40B4-BE49-F238E27FC236}">
                <a16:creationId xmlns:a16="http://schemas.microsoft.com/office/drawing/2014/main" id="{C5DAAF6F-CBA5-7542-BF7C-F89D77E150BF}"/>
              </a:ext>
            </a:extLst>
          </p:cNvPr>
          <p:cNvSpPr>
            <a:spLocks noGrp="1"/>
          </p:cNvSpPr>
          <p:nvPr>
            <p:ph idx="1"/>
          </p:nvPr>
        </p:nvSpPr>
        <p:spPr>
          <a:xfrm>
            <a:off x="733182" y="1885448"/>
            <a:ext cx="10725636" cy="4348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34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93910-93C6-694D-92F8-4356B7D76C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EB1BC-9104-0F4C-ACEA-474073B626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4F510-E5C9-BA4F-9ED1-6991DDA04814}"/>
              </a:ext>
            </a:extLst>
          </p:cNvPr>
          <p:cNvSpPr>
            <a:spLocks noGrp="1"/>
          </p:cNvSpPr>
          <p:nvPr>
            <p:ph type="dt" sz="half" idx="10"/>
          </p:nvPr>
        </p:nvSpPr>
        <p:spPr>
          <a:xfrm>
            <a:off x="838200" y="6356350"/>
            <a:ext cx="2743200" cy="365125"/>
          </a:xfrm>
          <a:prstGeom prst="rect">
            <a:avLst/>
          </a:prstGeom>
        </p:spPr>
        <p:txBody>
          <a:bodyPr/>
          <a:lstStyle/>
          <a:p>
            <a:fld id="{8014C4DB-F335-AA48-B4FF-A850107ECFE1}" type="datetimeFigureOut">
              <a:rPr lang="en-US" smtClean="0"/>
              <a:t>2/22/2022</a:t>
            </a:fld>
            <a:endParaRPr lang="en-US"/>
          </a:p>
        </p:txBody>
      </p:sp>
      <p:sp>
        <p:nvSpPr>
          <p:cNvPr id="6" name="Footer Placeholder 5">
            <a:extLst>
              <a:ext uri="{FF2B5EF4-FFF2-40B4-BE49-F238E27FC236}">
                <a16:creationId xmlns:a16="http://schemas.microsoft.com/office/drawing/2014/main" id="{0493F7A5-738D-2943-B653-4D4B4E4C0E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B7CDF0-055B-5640-8482-B28C0156FFDB}"/>
              </a:ext>
            </a:extLst>
          </p:cNvPr>
          <p:cNvSpPr>
            <a:spLocks noGrp="1"/>
          </p:cNvSpPr>
          <p:nvPr>
            <p:ph type="sldNum" sz="quarter" idx="12"/>
          </p:nvPr>
        </p:nvSpPr>
        <p:spPr>
          <a:xfrm>
            <a:off x="8610600" y="6356350"/>
            <a:ext cx="2743200" cy="365125"/>
          </a:xfrm>
          <a:prstGeom prst="rect">
            <a:avLst/>
          </a:prstGeom>
        </p:spPr>
        <p:txBody>
          <a:bodyPr/>
          <a:lstStyle/>
          <a:p>
            <a:fld id="{EA03FB4F-54C5-3445-8423-2F112A64F484}" type="slidenum">
              <a:rPr lang="en-US" smtClean="0"/>
              <a:t>‹#›</a:t>
            </a:fld>
            <a:endParaRPr lang="en-US"/>
          </a:p>
        </p:txBody>
      </p:sp>
      <p:sp>
        <p:nvSpPr>
          <p:cNvPr id="8" name="Title 1">
            <a:extLst>
              <a:ext uri="{FF2B5EF4-FFF2-40B4-BE49-F238E27FC236}">
                <a16:creationId xmlns:a16="http://schemas.microsoft.com/office/drawing/2014/main" id="{9F0366A5-C2C8-2343-A064-7A2003F86AC7}"/>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Tree>
    <p:extLst>
      <p:ext uri="{BB962C8B-B14F-4D97-AF65-F5344CB8AC3E}">
        <p14:creationId xmlns:p14="http://schemas.microsoft.com/office/powerpoint/2010/main" val="418642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1B6AD-B26B-DC45-85EE-0E1ABA454C98}"/>
              </a:ext>
            </a:extLst>
          </p:cNvPr>
          <p:cNvSpPr>
            <a:spLocks noGrp="1"/>
          </p:cNvSpPr>
          <p:nvPr>
            <p:ph type="body" idx="1" hasCustomPrompt="1"/>
          </p:nvPr>
        </p:nvSpPr>
        <p:spPr>
          <a:xfrm>
            <a:off x="733182" y="1681163"/>
            <a:ext cx="5157787"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	</a:t>
            </a:r>
          </a:p>
        </p:txBody>
      </p:sp>
      <p:sp>
        <p:nvSpPr>
          <p:cNvPr id="4" name="Content Placeholder 3">
            <a:extLst>
              <a:ext uri="{FF2B5EF4-FFF2-40B4-BE49-F238E27FC236}">
                <a16:creationId xmlns:a16="http://schemas.microsoft.com/office/drawing/2014/main" id="{101AF89D-F30E-A149-9C3E-97859C93F443}"/>
              </a:ext>
            </a:extLst>
          </p:cNvPr>
          <p:cNvSpPr>
            <a:spLocks noGrp="1"/>
          </p:cNvSpPr>
          <p:nvPr>
            <p:ph sz="half" idx="2"/>
          </p:nvPr>
        </p:nvSpPr>
        <p:spPr>
          <a:xfrm>
            <a:off x="733181" y="2671761"/>
            <a:ext cx="5157787"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21ABB-28EA-4644-BDDD-82BC1627A5DC}"/>
              </a:ext>
            </a:extLst>
          </p:cNvPr>
          <p:cNvSpPr>
            <a:spLocks noGrp="1"/>
          </p:cNvSpPr>
          <p:nvPr>
            <p:ph type="body" sz="quarter" idx="3" hasCustomPrompt="1"/>
          </p:nvPr>
        </p:nvSpPr>
        <p:spPr>
          <a:xfrm>
            <a:off x="6275630" y="1684286"/>
            <a:ext cx="5183188" cy="823912"/>
          </a:xfrm>
          <a:prstGeom prst="rect">
            <a:avLst/>
          </a:prstGeom>
        </p:spPr>
        <p:txBody>
          <a:bodyPr anchor="ctr">
            <a:normAutofit/>
          </a:bodyPr>
          <a:lstStyle>
            <a:lvl1pPr marL="0" indent="0">
              <a:buNone/>
              <a:defRPr sz="2800" b="1">
                <a:solidFill>
                  <a:srgbClr val="87B9A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	</a:t>
            </a:r>
          </a:p>
        </p:txBody>
      </p:sp>
      <p:sp>
        <p:nvSpPr>
          <p:cNvPr id="6" name="Content Placeholder 5">
            <a:extLst>
              <a:ext uri="{FF2B5EF4-FFF2-40B4-BE49-F238E27FC236}">
                <a16:creationId xmlns:a16="http://schemas.microsoft.com/office/drawing/2014/main" id="{43701E51-D643-E149-9516-81C87FE961A2}"/>
              </a:ext>
            </a:extLst>
          </p:cNvPr>
          <p:cNvSpPr>
            <a:spLocks noGrp="1"/>
          </p:cNvSpPr>
          <p:nvPr>
            <p:ph sz="quarter" idx="4"/>
          </p:nvPr>
        </p:nvSpPr>
        <p:spPr>
          <a:xfrm>
            <a:off x="6275630" y="2671761"/>
            <a:ext cx="5183188" cy="35179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794F4E04-315D-0A4A-97B0-642EF81CBA5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Tree>
    <p:extLst>
      <p:ext uri="{BB962C8B-B14F-4D97-AF65-F5344CB8AC3E}">
        <p14:creationId xmlns:p14="http://schemas.microsoft.com/office/powerpoint/2010/main" val="362424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22EF5F-8F5F-DA4B-AB87-77E477EC827D}"/>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Tree>
    <p:extLst>
      <p:ext uri="{BB962C8B-B14F-4D97-AF65-F5344CB8AC3E}">
        <p14:creationId xmlns:p14="http://schemas.microsoft.com/office/powerpoint/2010/main" val="23007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85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48C7-3DD7-1947-8EEC-DAD9FE4B3A7B}"/>
              </a:ext>
            </a:extLst>
          </p:cNvPr>
          <p:cNvSpPr>
            <a:spLocks noGrp="1"/>
          </p:cNvSpPr>
          <p:nvPr>
            <p:ph type="title"/>
          </p:nvPr>
        </p:nvSpPr>
        <p:spPr>
          <a:xfrm>
            <a:off x="839788" y="987424"/>
            <a:ext cx="3932237" cy="1069975"/>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CF13B-F698-6F40-9361-585E2F05282F}"/>
              </a:ext>
            </a:extLst>
          </p:cNvPr>
          <p:cNvSpPr>
            <a:spLocks noGrp="1"/>
          </p:cNvSpPr>
          <p:nvPr>
            <p:ph idx="1"/>
          </p:nvPr>
        </p:nvSpPr>
        <p:spPr>
          <a:xfrm>
            <a:off x="5183188" y="987425"/>
            <a:ext cx="6172200" cy="487362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F6D0636-6637-0B47-9007-B8F8C5EBA130}"/>
              </a:ext>
            </a:extLst>
          </p:cNvPr>
          <p:cNvSpPr>
            <a:spLocks noGrp="1"/>
          </p:cNvSpPr>
          <p:nvPr>
            <p:ph type="body" sz="half" idx="2"/>
          </p:nvPr>
        </p:nvSpPr>
        <p:spPr>
          <a:xfrm>
            <a:off x="839788" y="2259106"/>
            <a:ext cx="3932237" cy="36098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421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C0C6-EC3A-4844-8585-FFC8C5F6F9EF}"/>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
        <p:nvSpPr>
          <p:cNvPr id="3" name="Content Placeholder 2">
            <a:extLst>
              <a:ext uri="{FF2B5EF4-FFF2-40B4-BE49-F238E27FC236}">
                <a16:creationId xmlns:a16="http://schemas.microsoft.com/office/drawing/2014/main" id="{C5DAAF6F-CBA5-7542-BF7C-F89D77E150BF}"/>
              </a:ext>
            </a:extLst>
          </p:cNvPr>
          <p:cNvSpPr>
            <a:spLocks noGrp="1"/>
          </p:cNvSpPr>
          <p:nvPr>
            <p:ph idx="1"/>
          </p:nvPr>
        </p:nvSpPr>
        <p:spPr>
          <a:xfrm>
            <a:off x="733182" y="1885448"/>
            <a:ext cx="10725636" cy="434816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59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93910-93C6-694D-92F8-4356B7D76C2B}"/>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EB1BC-9104-0F4C-ACEA-474073B626FB}"/>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4F510-E5C9-BA4F-9ED1-6991DDA04814}"/>
              </a:ext>
            </a:extLst>
          </p:cNvPr>
          <p:cNvSpPr>
            <a:spLocks noGrp="1"/>
          </p:cNvSpPr>
          <p:nvPr>
            <p:ph type="dt" sz="half" idx="10"/>
          </p:nvPr>
        </p:nvSpPr>
        <p:spPr>
          <a:xfrm>
            <a:off x="838200" y="6356350"/>
            <a:ext cx="2743200" cy="365125"/>
          </a:xfrm>
          <a:prstGeom prst="rect">
            <a:avLst/>
          </a:prstGeom>
        </p:spPr>
        <p:txBody>
          <a:bodyPr/>
          <a:lstStyle/>
          <a:p>
            <a:fld id="{8014C4DB-F335-AA48-B4FF-A850107ECFE1}" type="datetimeFigureOut">
              <a:rPr lang="en-US" smtClean="0"/>
              <a:t>2/22/2022</a:t>
            </a:fld>
            <a:endParaRPr lang="en-US"/>
          </a:p>
        </p:txBody>
      </p:sp>
      <p:sp>
        <p:nvSpPr>
          <p:cNvPr id="6" name="Footer Placeholder 5">
            <a:extLst>
              <a:ext uri="{FF2B5EF4-FFF2-40B4-BE49-F238E27FC236}">
                <a16:creationId xmlns:a16="http://schemas.microsoft.com/office/drawing/2014/main" id="{0493F7A5-738D-2943-B653-4D4B4E4C0E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B7CDF0-055B-5640-8482-B28C0156FFDB}"/>
              </a:ext>
            </a:extLst>
          </p:cNvPr>
          <p:cNvSpPr>
            <a:spLocks noGrp="1"/>
          </p:cNvSpPr>
          <p:nvPr>
            <p:ph type="sldNum" sz="quarter" idx="12"/>
          </p:nvPr>
        </p:nvSpPr>
        <p:spPr>
          <a:xfrm>
            <a:off x="8610600" y="6356350"/>
            <a:ext cx="2743200" cy="365125"/>
          </a:xfrm>
          <a:prstGeom prst="rect">
            <a:avLst/>
          </a:prstGeom>
        </p:spPr>
        <p:txBody>
          <a:bodyPr/>
          <a:lstStyle/>
          <a:p>
            <a:fld id="{EA03FB4F-54C5-3445-8423-2F112A64F484}" type="slidenum">
              <a:rPr lang="en-US" smtClean="0"/>
              <a:t>‹#›</a:t>
            </a:fld>
            <a:endParaRPr lang="en-US" dirty="0"/>
          </a:p>
        </p:txBody>
      </p:sp>
      <p:sp>
        <p:nvSpPr>
          <p:cNvPr id="8" name="Title 1">
            <a:extLst>
              <a:ext uri="{FF2B5EF4-FFF2-40B4-BE49-F238E27FC236}">
                <a16:creationId xmlns:a16="http://schemas.microsoft.com/office/drawing/2014/main" id="{9F0366A5-C2C8-2343-A064-7A2003F86AC7}"/>
              </a:ext>
            </a:extLst>
          </p:cNvPr>
          <p:cNvSpPr>
            <a:spLocks noGrp="1"/>
          </p:cNvSpPr>
          <p:nvPr>
            <p:ph type="title" hasCustomPrompt="1"/>
          </p:nvPr>
        </p:nvSpPr>
        <p:spPr>
          <a:xfrm>
            <a:off x="733182" y="705421"/>
            <a:ext cx="10725636" cy="839731"/>
          </a:xfrm>
          <a:prstGeom prst="rect">
            <a:avLst/>
          </a:prstGeom>
        </p:spPr>
        <p:txBody>
          <a:bodyPr/>
          <a:lstStyle>
            <a:lvl1pPr>
              <a:defRPr b="1"/>
            </a:lvl1pPr>
          </a:lstStyle>
          <a:p>
            <a:r>
              <a:rPr lang="en-US" dirty="0"/>
              <a:t>Click to edit slide heading</a:t>
            </a:r>
          </a:p>
        </p:txBody>
      </p:sp>
    </p:spTree>
    <p:extLst>
      <p:ext uri="{BB962C8B-B14F-4D97-AF65-F5344CB8AC3E}">
        <p14:creationId xmlns:p14="http://schemas.microsoft.com/office/powerpoint/2010/main" val="121294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1E7C2-7234-804B-A149-55C1EA829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a:extLst>
              <a:ext uri="{FF2B5EF4-FFF2-40B4-BE49-F238E27FC236}">
                <a16:creationId xmlns:a16="http://schemas.microsoft.com/office/drawing/2014/main" id="{88587E70-3B72-BB48-8EEC-75EE94C19F5E}"/>
              </a:ext>
            </a:extLst>
          </p:cNvPr>
          <p:cNvSpPr>
            <a:spLocks noGrp="1"/>
          </p:cNvSpPr>
          <p:nvPr>
            <p:ph type="title"/>
          </p:nvPr>
        </p:nvSpPr>
        <p:spPr>
          <a:xfrm>
            <a:off x="838200" y="817581"/>
            <a:ext cx="10515600" cy="873107"/>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9" name="Picture 8" descr="Description: Description: C:\Users\Ruth\Dropbox\Centre for Social Impact\CSI logos and artwork\CSI-Final-Marque-Pattern-Teal-CMYK.png">
            <a:extLst>
              <a:ext uri="{FF2B5EF4-FFF2-40B4-BE49-F238E27FC236}">
                <a16:creationId xmlns:a16="http://schemas.microsoft.com/office/drawing/2014/main" id="{93C73C76-7F6E-6749-BF1E-228223A475B2}"/>
              </a:ext>
            </a:extLst>
          </p:cNvPr>
          <p:cNvPicPr/>
          <p:nvPr userDrawn="1"/>
        </p:nvPicPr>
        <p:blipFill rotWithShape="1">
          <a:blip r:embed="rId9">
            <a:alphaModFix amt="8000"/>
            <a:extLst>
              <a:ext uri="{28A0092B-C50C-407E-A947-70E740481C1C}">
                <a14:useLocalDpi xmlns:a14="http://schemas.microsoft.com/office/drawing/2010/main" val="0"/>
              </a:ext>
            </a:extLst>
          </a:blip>
          <a:srcRect r="38723"/>
          <a:stretch/>
        </p:blipFill>
        <p:spPr bwMode="auto">
          <a:xfrm>
            <a:off x="7559675" y="5927724"/>
            <a:ext cx="4632325" cy="930275"/>
          </a:xfrm>
          <a:prstGeom prst="rect">
            <a:avLst/>
          </a:prstGeom>
          <a:noFill/>
          <a:ln>
            <a:noFill/>
          </a:ln>
        </p:spPr>
      </p:pic>
      <p:pic>
        <p:nvPicPr>
          <p:cNvPr id="10" name="Picture 9" descr="Description: Description: C:\Users\Ruth\Dropbox\Centre for Social Impact\CSI logos and artwork\CSI-Final-Marque-Pattern-Teal-CMYK.png">
            <a:extLst>
              <a:ext uri="{FF2B5EF4-FFF2-40B4-BE49-F238E27FC236}">
                <a16:creationId xmlns:a16="http://schemas.microsoft.com/office/drawing/2014/main" id="{7FCBD8D0-835C-1042-96B2-18CB277C7282}"/>
              </a:ext>
            </a:extLst>
          </p:cNvPr>
          <p:cNvPicPr/>
          <p:nvPr userDrawn="1"/>
        </p:nvPicPr>
        <p:blipFill>
          <a:blip r:embed="rId9">
            <a:alphaModFix amt="8000"/>
            <a:extLst>
              <a:ext uri="{28A0092B-C50C-407E-A947-70E740481C1C}">
                <a14:useLocalDpi xmlns:a14="http://schemas.microsoft.com/office/drawing/2010/main" val="0"/>
              </a:ext>
            </a:extLst>
          </a:blip>
          <a:srcRect/>
          <a:stretch>
            <a:fillRect/>
          </a:stretch>
        </p:blipFill>
        <p:spPr bwMode="auto">
          <a:xfrm>
            <a:off x="0" y="5927725"/>
            <a:ext cx="7559675" cy="930275"/>
          </a:xfrm>
          <a:prstGeom prst="rect">
            <a:avLst/>
          </a:prstGeom>
          <a:noFill/>
          <a:ln>
            <a:noFill/>
          </a:ln>
        </p:spPr>
      </p:pic>
      <p:sp>
        <p:nvSpPr>
          <p:cNvPr id="13" name="TextBox 12">
            <a:extLst>
              <a:ext uri="{FF2B5EF4-FFF2-40B4-BE49-F238E27FC236}">
                <a16:creationId xmlns:a16="http://schemas.microsoft.com/office/drawing/2014/main" id="{1A33F665-3E57-AD45-9186-880D391DEAA7}"/>
              </a:ext>
            </a:extLst>
          </p:cNvPr>
          <p:cNvSpPr txBox="1"/>
          <p:nvPr userDrawn="1"/>
        </p:nvSpPr>
        <p:spPr>
          <a:xfrm>
            <a:off x="8126506" y="6430232"/>
            <a:ext cx="322729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dirty="0">
                <a:solidFill>
                  <a:srgbClr val="5596B2"/>
                </a:solidFill>
              </a:rPr>
              <a:t>© Centre for Social Impact NZ 2021</a:t>
            </a:r>
          </a:p>
        </p:txBody>
      </p:sp>
      <p:sp>
        <p:nvSpPr>
          <p:cNvPr id="16" name="Rectangle 15">
            <a:extLst>
              <a:ext uri="{FF2B5EF4-FFF2-40B4-BE49-F238E27FC236}">
                <a16:creationId xmlns:a16="http://schemas.microsoft.com/office/drawing/2014/main" id="{2440B73B-F0B4-DE4C-8284-D7742B5849E8}"/>
              </a:ext>
            </a:extLst>
          </p:cNvPr>
          <p:cNvSpPr/>
          <p:nvPr userDrawn="1"/>
        </p:nvSpPr>
        <p:spPr>
          <a:xfrm flipV="1">
            <a:off x="722424" y="336324"/>
            <a:ext cx="10736394" cy="28800"/>
          </a:xfrm>
          <a:prstGeom prst="rect">
            <a:avLst/>
          </a:prstGeom>
          <a:gradFill flip="none" rotWithShape="1">
            <a:gsLst>
              <a:gs pos="0">
                <a:srgbClr val="D2DC36"/>
              </a:gs>
              <a:gs pos="22000">
                <a:srgbClr val="93C35C">
                  <a:lumMod val="95000"/>
                </a:srgbClr>
              </a:gs>
              <a:gs pos="41000">
                <a:srgbClr val="69BA80"/>
              </a:gs>
              <a:gs pos="80000">
                <a:srgbClr val="35839C"/>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val="353736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14000"/>
        </a:lnSpc>
        <a:spcBef>
          <a:spcPts val="60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spcAft>
          <a:spcPts val="600"/>
        </a:spcAft>
        <a:buClr>
          <a:srgbClr val="87B9A1"/>
        </a:buClr>
        <a:buSzPct val="85000"/>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spcAft>
          <a:spcPts val="600"/>
        </a:spcAft>
        <a:buClr>
          <a:srgbClr val="93C35C"/>
        </a:buClr>
        <a:buSzPct val="75000"/>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596B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A1E7C2-7234-804B-A149-55C1EA829D3B}"/>
              </a:ext>
            </a:extLst>
          </p:cNvPr>
          <p:cNvSpPr>
            <a:spLocks noGrp="1"/>
          </p:cNvSpPr>
          <p:nvPr>
            <p:ph type="body" idx="1"/>
          </p:nvPr>
        </p:nvSpPr>
        <p:spPr>
          <a:xfrm>
            <a:off x="838200" y="1825625"/>
            <a:ext cx="10515600" cy="38897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a:extLst>
              <a:ext uri="{FF2B5EF4-FFF2-40B4-BE49-F238E27FC236}">
                <a16:creationId xmlns:a16="http://schemas.microsoft.com/office/drawing/2014/main" id="{88587E70-3B72-BB48-8EEC-75EE94C19F5E}"/>
              </a:ext>
            </a:extLst>
          </p:cNvPr>
          <p:cNvSpPr>
            <a:spLocks noGrp="1"/>
          </p:cNvSpPr>
          <p:nvPr>
            <p:ph type="title"/>
          </p:nvPr>
        </p:nvSpPr>
        <p:spPr>
          <a:xfrm>
            <a:off x="838200" y="817581"/>
            <a:ext cx="10515600" cy="873107"/>
          </a:xfrm>
          <a:prstGeom prst="rect">
            <a:avLst/>
          </a:prstGeom>
        </p:spPr>
        <p:txBody>
          <a:bodyPr vert="horz" lIns="91440" tIns="45720" rIns="91440" bIns="45720" rtlCol="0" anchor="ctr">
            <a:normAutofit/>
          </a:bodyPr>
          <a:lstStyle/>
          <a:p>
            <a:r>
              <a:rPr lang="en-US" dirty="0"/>
              <a:t>Click to edit Master title style</a:t>
            </a:r>
          </a:p>
        </p:txBody>
      </p:sp>
      <p:sp>
        <p:nvSpPr>
          <p:cNvPr id="13" name="TextBox 12">
            <a:extLst>
              <a:ext uri="{FF2B5EF4-FFF2-40B4-BE49-F238E27FC236}">
                <a16:creationId xmlns:a16="http://schemas.microsoft.com/office/drawing/2014/main" id="{1A33F665-3E57-AD45-9186-880D391DEAA7}"/>
              </a:ext>
            </a:extLst>
          </p:cNvPr>
          <p:cNvSpPr txBox="1"/>
          <p:nvPr userDrawn="1"/>
        </p:nvSpPr>
        <p:spPr>
          <a:xfrm>
            <a:off x="8126506" y="6430232"/>
            <a:ext cx="322729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rPr>
              <a:t>© Centre for Social Impact NZ 2020</a:t>
            </a:r>
          </a:p>
        </p:txBody>
      </p:sp>
      <p:pic>
        <p:nvPicPr>
          <p:cNvPr id="12" name="Picture 11" descr="Description: Description: C:\Users\Ruth\Dropbox\Centre for Social Impact\CSI logos and artwork\CSI-Final-Marque-Pattern-Teal-CMYK.png">
            <a:extLst>
              <a:ext uri="{FF2B5EF4-FFF2-40B4-BE49-F238E27FC236}">
                <a16:creationId xmlns:a16="http://schemas.microsoft.com/office/drawing/2014/main" id="{E34C6615-559E-8847-A85C-96A37F1576B6}"/>
              </a:ext>
            </a:extLst>
          </p:cNvPr>
          <p:cNvPicPr/>
          <p:nvPr userDrawn="1"/>
        </p:nvPicPr>
        <p:blipFill rotWithShape="1">
          <a:blip r:embed="rId7">
            <a:alphaModFix amt="8000"/>
            <a:duotone>
              <a:schemeClr val="bg2">
                <a:shade val="45000"/>
                <a:satMod val="135000"/>
              </a:schemeClr>
              <a:prstClr val="white"/>
            </a:duotone>
            <a:extLst>
              <a:ext uri="{28A0092B-C50C-407E-A947-70E740481C1C}">
                <a14:useLocalDpi xmlns:a14="http://schemas.microsoft.com/office/drawing/2010/main" val="0"/>
              </a:ext>
            </a:extLst>
          </a:blip>
          <a:srcRect r="38723"/>
          <a:stretch/>
        </p:blipFill>
        <p:spPr bwMode="auto">
          <a:xfrm>
            <a:off x="7557340" y="5927509"/>
            <a:ext cx="4632325" cy="930275"/>
          </a:xfrm>
          <a:prstGeom prst="rect">
            <a:avLst/>
          </a:prstGeom>
          <a:noFill/>
          <a:ln>
            <a:noFill/>
          </a:ln>
        </p:spPr>
      </p:pic>
      <p:pic>
        <p:nvPicPr>
          <p:cNvPr id="14" name="Picture 13" descr="Description: Description: C:\Users\Ruth\Dropbox\Centre for Social Impact\CSI logos and artwork\CSI-Final-Marque-Pattern-Teal-CMYK.png">
            <a:extLst>
              <a:ext uri="{FF2B5EF4-FFF2-40B4-BE49-F238E27FC236}">
                <a16:creationId xmlns:a16="http://schemas.microsoft.com/office/drawing/2014/main" id="{DFB31DC6-D2F7-4646-A648-B1AC691E6AB6}"/>
              </a:ext>
            </a:extLst>
          </p:cNvPr>
          <p:cNvPicPr/>
          <p:nvPr userDrawn="1"/>
        </p:nvPicPr>
        <p:blipFill>
          <a:blip r:embed="rId7">
            <a:alphaModFix amt="8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927725"/>
            <a:ext cx="7559675" cy="930275"/>
          </a:xfrm>
          <a:prstGeom prst="rect">
            <a:avLst/>
          </a:prstGeom>
          <a:noFill/>
          <a:ln>
            <a:noFill/>
          </a:ln>
        </p:spPr>
      </p:pic>
    </p:spTree>
    <p:extLst>
      <p:ext uri="{BB962C8B-B14F-4D97-AF65-F5344CB8AC3E}">
        <p14:creationId xmlns:p14="http://schemas.microsoft.com/office/powerpoint/2010/main" val="1405605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14000"/>
        </a:lnSpc>
        <a:spcBef>
          <a:spcPts val="600"/>
        </a:spcBef>
        <a:spcAft>
          <a:spcPts val="600"/>
        </a:spcAft>
        <a:buClr>
          <a:schemeClr val="bg1"/>
        </a:buClr>
        <a:buSzPct val="85000"/>
        <a:buFont typeface="Wingdings" pitchFamily="2" charset="2"/>
        <a:buChar char="§"/>
        <a:defRPr sz="2000" kern="1200">
          <a:solidFill>
            <a:schemeClr val="bg1"/>
          </a:solidFill>
          <a:latin typeface="+mn-lt"/>
          <a:ea typeface="+mn-ea"/>
          <a:cs typeface="+mn-cs"/>
        </a:defRPr>
      </a:lvl2pPr>
      <a:lvl3pPr marL="1143000" indent="-228600" algn="l" defTabSz="914400" rtl="0" eaLnBrk="1" latinLnBrk="0" hangingPunct="1">
        <a:lnSpc>
          <a:spcPct val="114000"/>
        </a:lnSpc>
        <a:spcBef>
          <a:spcPts val="600"/>
        </a:spcBef>
        <a:spcAft>
          <a:spcPts val="600"/>
        </a:spcAft>
        <a:buClr>
          <a:schemeClr val="bg1"/>
        </a:buClr>
        <a:buSzPct val="75000"/>
        <a:buFont typeface="Courier New" panose="02070309020205020404" pitchFamily="49" charset="0"/>
        <a:buChar char="o"/>
        <a:defRPr sz="1800" kern="1200">
          <a:solidFill>
            <a:schemeClr val="bg1"/>
          </a:solidFill>
          <a:latin typeface="+mn-lt"/>
          <a:ea typeface="+mn-ea"/>
          <a:cs typeface="+mn-cs"/>
        </a:defRPr>
      </a:lvl3pPr>
      <a:lvl4pPr marL="16002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rinyourpajamas.com/pitch-to-media-a-checklis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BBCB95-E2B5-4225-A16C-6D223FEB1AB2}"/>
              </a:ext>
            </a:extLst>
          </p:cNvPr>
          <p:cNvSpPr>
            <a:spLocks noGrp="1"/>
          </p:cNvSpPr>
          <p:nvPr>
            <p:ph type="ctrTitle"/>
          </p:nvPr>
        </p:nvSpPr>
        <p:spPr>
          <a:xfrm>
            <a:off x="1499331" y="2752673"/>
            <a:ext cx="9144000" cy="1143281"/>
          </a:xfrm>
        </p:spPr>
        <p:txBody>
          <a:bodyPr>
            <a:normAutofit fontScale="90000"/>
          </a:bodyPr>
          <a:lstStyle/>
          <a:p>
            <a:br>
              <a:rPr lang="en-NZ" dirty="0"/>
            </a:br>
            <a:br>
              <a:rPr lang="en-NZ" dirty="0"/>
            </a:br>
            <a:r>
              <a:rPr lang="en-GB" sz="5300" i="1" dirty="0"/>
              <a:t>Working with the Media</a:t>
            </a:r>
            <a:endParaRPr lang="en-US" sz="5300" b="0" dirty="0"/>
          </a:p>
        </p:txBody>
      </p:sp>
      <p:sp>
        <p:nvSpPr>
          <p:cNvPr id="6" name="Subtitle 5">
            <a:extLst>
              <a:ext uri="{FF2B5EF4-FFF2-40B4-BE49-F238E27FC236}">
                <a16:creationId xmlns:a16="http://schemas.microsoft.com/office/drawing/2014/main" id="{3CAB1CDE-EE22-4826-A4DA-33EC29444C25}"/>
              </a:ext>
            </a:extLst>
          </p:cNvPr>
          <p:cNvSpPr>
            <a:spLocks noGrp="1"/>
          </p:cNvSpPr>
          <p:nvPr>
            <p:ph type="subTitle" idx="1"/>
          </p:nvPr>
        </p:nvSpPr>
        <p:spPr>
          <a:xfrm>
            <a:off x="1499332" y="4052563"/>
            <a:ext cx="9144000" cy="657990"/>
          </a:xfrm>
        </p:spPr>
        <p:txBody>
          <a:bodyPr vert="horz" lIns="91440" tIns="45720" rIns="91440" bIns="45720" rtlCol="0" anchor="t">
            <a:normAutofit fontScale="25000" lnSpcReduction="20000"/>
          </a:bodyPr>
          <a:lstStyle/>
          <a:p>
            <a:r>
              <a:rPr lang="en-AU" sz="9800" dirty="0"/>
              <a:t>Sharing your story and setting the agenda</a:t>
            </a:r>
            <a:endParaRPr lang="en-NZ" sz="9800" dirty="0"/>
          </a:p>
          <a:p>
            <a:r>
              <a:rPr lang="en-GB" dirty="0"/>
              <a:t> </a:t>
            </a:r>
            <a:endParaRPr lang="en-NZ" dirty="0"/>
          </a:p>
          <a:p>
            <a:pPr>
              <a:lnSpc>
                <a:spcPct val="113999"/>
              </a:lnSpc>
            </a:pPr>
            <a:endParaRPr lang="en-US" sz="9800" dirty="0"/>
          </a:p>
        </p:txBody>
      </p:sp>
    </p:spTree>
    <p:extLst>
      <p:ext uri="{BB962C8B-B14F-4D97-AF65-F5344CB8AC3E}">
        <p14:creationId xmlns:p14="http://schemas.microsoft.com/office/powerpoint/2010/main" val="395788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9EDF24-D56E-664F-A772-46D12D5BF426}"/>
              </a:ext>
            </a:extLst>
          </p:cNvPr>
          <p:cNvSpPr>
            <a:spLocks noGrp="1"/>
          </p:cNvSpPr>
          <p:nvPr>
            <p:ph sz="half" idx="1"/>
          </p:nvPr>
        </p:nvSpPr>
        <p:spPr>
          <a:xfrm>
            <a:off x="838200" y="1654175"/>
            <a:ext cx="5181600" cy="4498403"/>
          </a:xfrm>
        </p:spPr>
        <p:txBody>
          <a:bodyPr>
            <a:normAutofit/>
          </a:bodyPr>
          <a:lstStyle/>
          <a:p>
            <a:pPr marL="0" indent="0">
              <a:buNone/>
            </a:pPr>
            <a:r>
              <a:rPr lang="en-US" b="1" dirty="0">
                <a:solidFill>
                  <a:srgbClr val="87B9A1"/>
                </a:solidFill>
              </a:rPr>
              <a:t>Be mindful of….</a:t>
            </a:r>
            <a:endParaRPr lang="en-US" dirty="0">
              <a:solidFill>
                <a:srgbClr val="87B9A1"/>
              </a:solidFill>
            </a:endParaRPr>
          </a:p>
          <a:p>
            <a:r>
              <a:rPr lang="en-NZ" sz="1600" dirty="0">
                <a:solidFill>
                  <a:srgbClr val="5596B2"/>
                </a:solidFill>
              </a:rPr>
              <a:t>your key messages </a:t>
            </a:r>
          </a:p>
          <a:p>
            <a:r>
              <a:rPr lang="en-NZ" sz="1600" dirty="0">
                <a:solidFill>
                  <a:srgbClr val="5596B2"/>
                </a:solidFill>
              </a:rPr>
              <a:t>stay on brief… understand the angle… shortcutting</a:t>
            </a:r>
          </a:p>
          <a:p>
            <a:r>
              <a:rPr lang="en-AU" sz="1600" dirty="0">
                <a:solidFill>
                  <a:srgbClr val="5596B2"/>
                </a:solidFill>
              </a:rPr>
              <a:t>who you want to reach and how you talk to them</a:t>
            </a:r>
          </a:p>
          <a:p>
            <a:r>
              <a:rPr lang="en-AU" sz="1600" dirty="0">
                <a:solidFill>
                  <a:srgbClr val="5596B2"/>
                </a:solidFill>
              </a:rPr>
              <a:t>anecdotes and stories not just statistics</a:t>
            </a:r>
          </a:p>
          <a:p>
            <a:r>
              <a:rPr lang="en-AU" sz="1600" dirty="0">
                <a:solidFill>
                  <a:srgbClr val="5596B2"/>
                </a:solidFill>
              </a:rPr>
              <a:t>analogies, </a:t>
            </a:r>
            <a:r>
              <a:rPr lang="en-AU" sz="1600" dirty="0" err="1">
                <a:solidFill>
                  <a:srgbClr val="5596B2"/>
                </a:solidFill>
              </a:rPr>
              <a:t>similies</a:t>
            </a:r>
            <a:r>
              <a:rPr lang="en-AU" sz="1600" dirty="0">
                <a:solidFill>
                  <a:srgbClr val="5596B2"/>
                </a:solidFill>
              </a:rPr>
              <a:t> and soundbites</a:t>
            </a:r>
          </a:p>
          <a:p>
            <a:r>
              <a:rPr lang="en-AU" sz="1600" dirty="0">
                <a:solidFill>
                  <a:srgbClr val="5596B2"/>
                </a:solidFill>
              </a:rPr>
              <a:t>try to relax: it makes for a better interview</a:t>
            </a:r>
          </a:p>
          <a:p>
            <a:r>
              <a:rPr lang="en-AU" sz="1600" dirty="0">
                <a:solidFill>
                  <a:srgbClr val="5596B2"/>
                </a:solidFill>
              </a:rPr>
              <a:t>remember, you’re the expert so own it!</a:t>
            </a:r>
          </a:p>
          <a:p>
            <a:endParaRPr lang="en-US" sz="1600" dirty="0">
              <a:solidFill>
                <a:srgbClr val="5596B2"/>
              </a:solidFill>
            </a:endParaRPr>
          </a:p>
          <a:p>
            <a:pPr marL="0" indent="0">
              <a:buNone/>
            </a:pPr>
            <a:endParaRPr lang="en-US" dirty="0"/>
          </a:p>
        </p:txBody>
      </p:sp>
      <p:sp>
        <p:nvSpPr>
          <p:cNvPr id="3" name="Content Placeholder 2">
            <a:extLst>
              <a:ext uri="{FF2B5EF4-FFF2-40B4-BE49-F238E27FC236}">
                <a16:creationId xmlns:a16="http://schemas.microsoft.com/office/drawing/2014/main" id="{8ADCAF8F-76AE-8E43-B295-3EE07D00A2AC}"/>
              </a:ext>
            </a:extLst>
          </p:cNvPr>
          <p:cNvSpPr>
            <a:spLocks noGrp="1"/>
          </p:cNvSpPr>
          <p:nvPr>
            <p:ph sz="half" idx="2"/>
          </p:nvPr>
        </p:nvSpPr>
        <p:spPr>
          <a:xfrm>
            <a:off x="6172200" y="1654175"/>
            <a:ext cx="5181600" cy="3946525"/>
          </a:xfrm>
        </p:spPr>
        <p:txBody>
          <a:bodyPr>
            <a:normAutofit/>
          </a:bodyPr>
          <a:lstStyle/>
          <a:p>
            <a:pPr marL="0" indent="0">
              <a:buNone/>
            </a:pPr>
            <a:r>
              <a:rPr lang="en-US" b="1" dirty="0">
                <a:solidFill>
                  <a:srgbClr val="87B9A1"/>
                </a:solidFill>
              </a:rPr>
              <a:t>Avoid….</a:t>
            </a:r>
          </a:p>
          <a:p>
            <a:pPr fontAlgn="base"/>
            <a:r>
              <a:rPr lang="en-NZ" sz="1600" dirty="0">
                <a:solidFill>
                  <a:srgbClr val="5596B2"/>
                </a:solidFill>
              </a:rPr>
              <a:t>waffling - know when to end your answer</a:t>
            </a:r>
          </a:p>
          <a:p>
            <a:pPr fontAlgn="base"/>
            <a:r>
              <a:rPr lang="en-NZ" sz="1600" dirty="0">
                <a:solidFill>
                  <a:srgbClr val="5596B2"/>
                </a:solidFill>
              </a:rPr>
              <a:t>speaking off the record</a:t>
            </a:r>
          </a:p>
          <a:p>
            <a:pPr fontAlgn="base"/>
            <a:r>
              <a:rPr lang="en-NZ" sz="1600" dirty="0">
                <a:solidFill>
                  <a:srgbClr val="5596B2"/>
                </a:solidFill>
              </a:rPr>
              <a:t>being provoked… take a breath and answer calmly</a:t>
            </a:r>
          </a:p>
          <a:p>
            <a:pPr fontAlgn="base"/>
            <a:r>
              <a:rPr lang="en-NZ" sz="1600" dirty="0">
                <a:solidFill>
                  <a:srgbClr val="5596B2"/>
                </a:solidFill>
              </a:rPr>
              <a:t>making up an answer</a:t>
            </a:r>
          </a:p>
          <a:p>
            <a:pPr fontAlgn="base"/>
            <a:r>
              <a:rPr lang="en-NZ" sz="1600" dirty="0">
                <a:solidFill>
                  <a:srgbClr val="5596B2"/>
                </a:solidFill>
              </a:rPr>
              <a:t>repeating negative statements – it will become the promo soundbite</a:t>
            </a:r>
          </a:p>
          <a:p>
            <a:pPr fontAlgn="base"/>
            <a:r>
              <a:rPr lang="en-NZ" sz="1600" dirty="0">
                <a:solidFill>
                  <a:srgbClr val="5596B2"/>
                </a:solidFill>
              </a:rPr>
              <a:t>jargon and tech speak </a:t>
            </a:r>
          </a:p>
          <a:p>
            <a:pPr fontAlgn="base"/>
            <a:r>
              <a:rPr lang="en-NZ" sz="1600" dirty="0">
                <a:solidFill>
                  <a:srgbClr val="5596B2"/>
                </a:solidFill>
              </a:rPr>
              <a:t>addressing hypotheticals… that way lies danger.</a:t>
            </a:r>
          </a:p>
        </p:txBody>
      </p:sp>
      <p:sp>
        <p:nvSpPr>
          <p:cNvPr id="4" name="Title 3">
            <a:extLst>
              <a:ext uri="{FF2B5EF4-FFF2-40B4-BE49-F238E27FC236}">
                <a16:creationId xmlns:a16="http://schemas.microsoft.com/office/drawing/2014/main" id="{DFBE84B4-8061-8442-9C79-A818CCFD4DCE}"/>
              </a:ext>
            </a:extLst>
          </p:cNvPr>
          <p:cNvSpPr>
            <a:spLocks noGrp="1"/>
          </p:cNvSpPr>
          <p:nvPr>
            <p:ph type="title"/>
          </p:nvPr>
        </p:nvSpPr>
        <p:spPr/>
        <p:txBody>
          <a:bodyPr/>
          <a:lstStyle/>
          <a:p>
            <a:r>
              <a:rPr lang="en-US" dirty="0"/>
              <a:t>Do’s and don’ts</a:t>
            </a:r>
          </a:p>
        </p:txBody>
      </p:sp>
    </p:spTree>
    <p:extLst>
      <p:ext uri="{BB962C8B-B14F-4D97-AF65-F5344CB8AC3E}">
        <p14:creationId xmlns:p14="http://schemas.microsoft.com/office/powerpoint/2010/main" val="401155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7B9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E7C1-107A-214B-8EE3-F5225777D8E3}"/>
              </a:ext>
            </a:extLst>
          </p:cNvPr>
          <p:cNvSpPr>
            <a:spLocks noGrp="1"/>
          </p:cNvSpPr>
          <p:nvPr>
            <p:ph type="title"/>
          </p:nvPr>
        </p:nvSpPr>
        <p:spPr/>
        <p:txBody>
          <a:bodyPr/>
          <a:lstStyle/>
          <a:p>
            <a:r>
              <a:rPr lang="en-US" dirty="0"/>
              <a:t>Crisis communications</a:t>
            </a:r>
          </a:p>
        </p:txBody>
      </p:sp>
    </p:spTree>
    <p:extLst>
      <p:ext uri="{BB962C8B-B14F-4D97-AF65-F5344CB8AC3E}">
        <p14:creationId xmlns:p14="http://schemas.microsoft.com/office/powerpoint/2010/main" val="310917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75EC-8F87-6E43-9E64-881E5A7E4E44}"/>
              </a:ext>
            </a:extLst>
          </p:cNvPr>
          <p:cNvSpPr>
            <a:spLocks noGrp="1"/>
          </p:cNvSpPr>
          <p:nvPr>
            <p:ph type="title"/>
          </p:nvPr>
        </p:nvSpPr>
        <p:spPr>
          <a:xfrm>
            <a:off x="733182" y="705421"/>
            <a:ext cx="10725636" cy="839731"/>
          </a:xfrm>
        </p:spPr>
        <p:txBody>
          <a:bodyPr anchor="ctr">
            <a:normAutofit/>
          </a:bodyPr>
          <a:lstStyle/>
          <a:p>
            <a:r>
              <a:rPr lang="en-US" dirty="0"/>
              <a:t>Stall but call!</a:t>
            </a:r>
          </a:p>
        </p:txBody>
      </p:sp>
      <p:graphicFrame>
        <p:nvGraphicFramePr>
          <p:cNvPr id="6" name="Content Placeholder 2">
            <a:extLst>
              <a:ext uri="{FF2B5EF4-FFF2-40B4-BE49-F238E27FC236}">
                <a16:creationId xmlns:a16="http://schemas.microsoft.com/office/drawing/2014/main" id="{30E22685-CE22-4CD3-80ED-D9A82CA8512F}"/>
              </a:ext>
            </a:extLst>
          </p:cNvPr>
          <p:cNvGraphicFramePr>
            <a:graphicFrameLocks noGrp="1"/>
          </p:cNvGraphicFramePr>
          <p:nvPr>
            <p:ph idx="1"/>
            <p:extLst>
              <p:ext uri="{D42A27DB-BD31-4B8C-83A1-F6EECF244321}">
                <p14:modId xmlns:p14="http://schemas.microsoft.com/office/powerpoint/2010/main" val="4283934158"/>
              </p:ext>
            </p:extLst>
          </p:nvPr>
        </p:nvGraphicFramePr>
        <p:xfrm>
          <a:off x="733182" y="1885448"/>
          <a:ext cx="10725636" cy="434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31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555F-C5E5-924B-B670-006EA263CE7B}"/>
              </a:ext>
            </a:extLst>
          </p:cNvPr>
          <p:cNvSpPr>
            <a:spLocks noGrp="1"/>
          </p:cNvSpPr>
          <p:nvPr>
            <p:ph type="title"/>
          </p:nvPr>
        </p:nvSpPr>
        <p:spPr>
          <a:xfrm>
            <a:off x="733182" y="705421"/>
            <a:ext cx="10725636" cy="839731"/>
          </a:xfrm>
        </p:spPr>
        <p:txBody>
          <a:bodyPr anchor="ctr">
            <a:normAutofit/>
          </a:bodyPr>
          <a:lstStyle/>
          <a:p>
            <a:r>
              <a:rPr lang="en-US" dirty="0"/>
              <a:t>Fundamentals of fronting up</a:t>
            </a:r>
          </a:p>
        </p:txBody>
      </p:sp>
      <p:graphicFrame>
        <p:nvGraphicFramePr>
          <p:cNvPr id="6" name="Content Placeholder 2">
            <a:extLst>
              <a:ext uri="{FF2B5EF4-FFF2-40B4-BE49-F238E27FC236}">
                <a16:creationId xmlns:a16="http://schemas.microsoft.com/office/drawing/2014/main" id="{16D6B487-0D66-4EA6-80F7-DA0B2F757E40}"/>
              </a:ext>
            </a:extLst>
          </p:cNvPr>
          <p:cNvGraphicFramePr>
            <a:graphicFrameLocks noGrp="1"/>
          </p:cNvGraphicFramePr>
          <p:nvPr>
            <p:ph idx="1"/>
            <p:extLst>
              <p:ext uri="{D42A27DB-BD31-4B8C-83A1-F6EECF244321}">
                <p14:modId xmlns:p14="http://schemas.microsoft.com/office/powerpoint/2010/main" val="3643147369"/>
              </p:ext>
            </p:extLst>
          </p:nvPr>
        </p:nvGraphicFramePr>
        <p:xfrm>
          <a:off x="998889" y="1903187"/>
          <a:ext cx="10194222" cy="382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90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D70B-29B0-BF45-B996-9094E7836723}"/>
              </a:ext>
            </a:extLst>
          </p:cNvPr>
          <p:cNvSpPr>
            <a:spLocks noGrp="1"/>
          </p:cNvSpPr>
          <p:nvPr>
            <p:ph type="title"/>
          </p:nvPr>
        </p:nvSpPr>
        <p:spPr/>
        <p:txBody>
          <a:bodyPr/>
          <a:lstStyle/>
          <a:p>
            <a:r>
              <a:rPr lang="en-US" dirty="0"/>
              <a:t>Managing negative questions</a:t>
            </a:r>
          </a:p>
        </p:txBody>
      </p:sp>
      <p:sp>
        <p:nvSpPr>
          <p:cNvPr id="3" name="Content Placeholder 2">
            <a:extLst>
              <a:ext uri="{FF2B5EF4-FFF2-40B4-BE49-F238E27FC236}">
                <a16:creationId xmlns:a16="http://schemas.microsoft.com/office/drawing/2014/main" id="{66CC84E6-F2AE-8046-A690-FF7E1210E51B}"/>
              </a:ext>
            </a:extLst>
          </p:cNvPr>
          <p:cNvSpPr>
            <a:spLocks noGrp="1"/>
          </p:cNvSpPr>
          <p:nvPr>
            <p:ph idx="1"/>
          </p:nvPr>
        </p:nvSpPr>
        <p:spPr/>
        <p:txBody>
          <a:bodyPr>
            <a:normAutofit/>
          </a:bodyPr>
          <a:lstStyle/>
          <a:p>
            <a:pPr fontAlgn="base"/>
            <a:r>
              <a:rPr lang="en-NZ" dirty="0">
                <a:solidFill>
                  <a:srgbClr val="5596B2"/>
                </a:solidFill>
              </a:rPr>
              <a:t>NEVER say “No Comment”</a:t>
            </a:r>
          </a:p>
          <a:p>
            <a:pPr fontAlgn="base"/>
            <a:r>
              <a:rPr lang="en-NZ" dirty="0">
                <a:solidFill>
                  <a:srgbClr val="5596B2"/>
                </a:solidFill>
              </a:rPr>
              <a:t>use bridging statements to transition to key messages and </a:t>
            </a:r>
            <a:r>
              <a:rPr lang="en-NZ">
                <a:solidFill>
                  <a:srgbClr val="5596B2"/>
                </a:solidFill>
              </a:rPr>
              <a:t>take control</a:t>
            </a:r>
            <a:endParaRPr lang="en-NZ" dirty="0">
              <a:solidFill>
                <a:srgbClr val="5596B2"/>
              </a:solidFill>
            </a:endParaRPr>
          </a:p>
          <a:p>
            <a:pPr fontAlgn="base"/>
            <a:r>
              <a:rPr lang="en-NZ" dirty="0">
                <a:solidFill>
                  <a:srgbClr val="5596B2"/>
                </a:solidFill>
              </a:rPr>
              <a:t>repeat key messages</a:t>
            </a:r>
          </a:p>
          <a:p>
            <a:pPr fontAlgn="base"/>
            <a:r>
              <a:rPr lang="en-NZ" dirty="0">
                <a:solidFill>
                  <a:srgbClr val="5596B2"/>
                </a:solidFill>
              </a:rPr>
              <a:t>stay positive - avoid starting an answer with “No”</a:t>
            </a:r>
          </a:p>
          <a:p>
            <a:pPr fontAlgn="base"/>
            <a:r>
              <a:rPr lang="en-NZ" dirty="0">
                <a:solidFill>
                  <a:srgbClr val="5596B2"/>
                </a:solidFill>
              </a:rPr>
              <a:t>try a partial concession to transition to your key messages.</a:t>
            </a:r>
          </a:p>
          <a:p>
            <a:endParaRPr lang="en-US" dirty="0"/>
          </a:p>
        </p:txBody>
      </p:sp>
    </p:spTree>
    <p:extLst>
      <p:ext uri="{BB962C8B-B14F-4D97-AF65-F5344CB8AC3E}">
        <p14:creationId xmlns:p14="http://schemas.microsoft.com/office/powerpoint/2010/main" val="381202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5480-0130-435F-A09C-4F970CC415B3}"/>
              </a:ext>
            </a:extLst>
          </p:cNvPr>
          <p:cNvSpPr>
            <a:spLocks noGrp="1"/>
          </p:cNvSpPr>
          <p:nvPr>
            <p:ph type="title"/>
          </p:nvPr>
        </p:nvSpPr>
        <p:spPr/>
        <p:txBody>
          <a:bodyPr/>
          <a:lstStyle/>
          <a:p>
            <a:r>
              <a:rPr lang="en-US" dirty="0">
                <a:solidFill>
                  <a:srgbClr val="87B9A1"/>
                </a:solidFill>
              </a:rPr>
              <a:t>The tough questions / when to ‘bridge’</a:t>
            </a:r>
          </a:p>
        </p:txBody>
      </p:sp>
      <p:sp>
        <p:nvSpPr>
          <p:cNvPr id="3" name="Content Placeholder 2">
            <a:extLst>
              <a:ext uri="{FF2B5EF4-FFF2-40B4-BE49-F238E27FC236}">
                <a16:creationId xmlns:a16="http://schemas.microsoft.com/office/drawing/2014/main" id="{E854E22D-DDE6-4126-95D1-3E96E65C9B2C}"/>
              </a:ext>
            </a:extLst>
          </p:cNvPr>
          <p:cNvSpPr>
            <a:spLocks noGrp="1"/>
          </p:cNvSpPr>
          <p:nvPr>
            <p:ph idx="1"/>
          </p:nvPr>
        </p:nvSpPr>
        <p:spPr>
          <a:xfrm>
            <a:off x="733182" y="1718397"/>
            <a:ext cx="9887926" cy="3935057"/>
          </a:xfrm>
        </p:spPr>
        <p:txBody>
          <a:bodyPr vert="horz" lIns="91440" tIns="45720" rIns="91440" bIns="45720" rtlCol="0" anchor="t">
            <a:normAutofit fontScale="92500"/>
          </a:bodyPr>
          <a:lstStyle/>
          <a:p>
            <a:pPr>
              <a:buClr>
                <a:srgbClr val="35839C"/>
              </a:buClr>
            </a:pPr>
            <a:r>
              <a:rPr lang="en-NZ" dirty="0">
                <a:solidFill>
                  <a:srgbClr val="5596B2"/>
                </a:solidFill>
              </a:rPr>
              <a:t>What we know is this...</a:t>
            </a:r>
          </a:p>
          <a:p>
            <a:pPr>
              <a:buClr>
                <a:srgbClr val="35839C"/>
              </a:buClr>
            </a:pPr>
            <a:r>
              <a:rPr lang="en-NZ" dirty="0">
                <a:solidFill>
                  <a:srgbClr val="5596B2"/>
                </a:solidFill>
              </a:rPr>
              <a:t>I don’t know about that, but I do know...</a:t>
            </a:r>
          </a:p>
          <a:p>
            <a:pPr>
              <a:buClr>
                <a:srgbClr val="35839C"/>
              </a:buClr>
            </a:pPr>
            <a:r>
              <a:rPr lang="en-NZ" dirty="0">
                <a:solidFill>
                  <a:srgbClr val="5596B2"/>
                </a:solidFill>
              </a:rPr>
              <a:t>I can’t discuss personal / confidential information, however...</a:t>
            </a:r>
          </a:p>
          <a:p>
            <a:pPr>
              <a:buClr>
                <a:srgbClr val="35839C"/>
              </a:buClr>
            </a:pPr>
            <a:r>
              <a:rPr lang="en-NZ" dirty="0">
                <a:solidFill>
                  <a:srgbClr val="5596B2"/>
                </a:solidFill>
              </a:rPr>
              <a:t>That’s one point of view, but let’s look at this from another perspective…</a:t>
            </a:r>
          </a:p>
          <a:p>
            <a:pPr>
              <a:buClr>
                <a:srgbClr val="35839C"/>
              </a:buClr>
            </a:pPr>
            <a:r>
              <a:rPr lang="en-NZ" dirty="0">
                <a:solidFill>
                  <a:srgbClr val="5596B2"/>
                </a:solidFill>
              </a:rPr>
              <a:t>I’ve not been fully briefed on that yet, but am happy to come back to you once I have.</a:t>
            </a:r>
          </a:p>
          <a:p>
            <a:pPr>
              <a:buClr>
                <a:srgbClr val="35839C"/>
              </a:buClr>
            </a:pPr>
            <a:r>
              <a:rPr lang="en-NZ" dirty="0">
                <a:solidFill>
                  <a:srgbClr val="5596B2"/>
                </a:solidFill>
              </a:rPr>
              <a:t>What we see as the bigger issue is…</a:t>
            </a:r>
          </a:p>
          <a:p>
            <a:pPr>
              <a:buClr>
                <a:srgbClr val="FF4F38"/>
              </a:buClr>
            </a:pPr>
            <a:endParaRPr lang="en-US" sz="2000" dirty="0"/>
          </a:p>
        </p:txBody>
      </p:sp>
    </p:spTree>
    <p:extLst>
      <p:ext uri="{BB962C8B-B14F-4D97-AF65-F5344CB8AC3E}">
        <p14:creationId xmlns:p14="http://schemas.microsoft.com/office/powerpoint/2010/main" val="164096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057FB-044A-C948-949F-5442E83E5384}"/>
              </a:ext>
            </a:extLst>
          </p:cNvPr>
          <p:cNvSpPr>
            <a:spLocks noGrp="1"/>
          </p:cNvSpPr>
          <p:nvPr>
            <p:ph sz="half" idx="2"/>
          </p:nvPr>
        </p:nvSpPr>
        <p:spPr>
          <a:xfrm>
            <a:off x="5209309" y="1707077"/>
            <a:ext cx="6144491" cy="3853280"/>
          </a:xfrm>
        </p:spPr>
        <p:txBody>
          <a:bodyPr>
            <a:normAutofit lnSpcReduction="10000"/>
          </a:bodyPr>
          <a:lstStyle/>
          <a:p>
            <a:r>
              <a:rPr lang="en-US" sz="2200" dirty="0">
                <a:solidFill>
                  <a:srgbClr val="5596B2"/>
                </a:solidFill>
              </a:rPr>
              <a:t>respond promptly</a:t>
            </a:r>
          </a:p>
          <a:p>
            <a:r>
              <a:rPr lang="en-US" sz="2200" dirty="0">
                <a:solidFill>
                  <a:srgbClr val="5596B2"/>
                </a:solidFill>
              </a:rPr>
              <a:t>make it easy</a:t>
            </a:r>
          </a:p>
          <a:p>
            <a:r>
              <a:rPr lang="en-US" sz="2200" dirty="0">
                <a:solidFill>
                  <a:srgbClr val="5596B2"/>
                </a:solidFill>
              </a:rPr>
              <a:t>know your case for support / key messages</a:t>
            </a:r>
          </a:p>
          <a:p>
            <a:r>
              <a:rPr lang="en-US" sz="2200" dirty="0">
                <a:solidFill>
                  <a:srgbClr val="5596B2"/>
                </a:solidFill>
              </a:rPr>
              <a:t>great talent &amp; strong images</a:t>
            </a:r>
          </a:p>
          <a:p>
            <a:r>
              <a:rPr lang="en-US" sz="2200" dirty="0">
                <a:solidFill>
                  <a:srgbClr val="5596B2"/>
                </a:solidFill>
              </a:rPr>
              <a:t>pitch appropriately for the medium</a:t>
            </a:r>
          </a:p>
          <a:p>
            <a:r>
              <a:rPr lang="en-US" sz="2200" dirty="0">
                <a:solidFill>
                  <a:srgbClr val="5596B2"/>
                </a:solidFill>
              </a:rPr>
              <a:t>remember: what and so what?</a:t>
            </a:r>
          </a:p>
          <a:p>
            <a:r>
              <a:rPr lang="en-US" sz="2200" dirty="0">
                <a:solidFill>
                  <a:srgbClr val="5596B2"/>
                </a:solidFill>
              </a:rPr>
              <a:t>give to maintain the relationship with media contacts. </a:t>
            </a:r>
          </a:p>
        </p:txBody>
      </p:sp>
      <p:sp>
        <p:nvSpPr>
          <p:cNvPr id="4" name="Title 3">
            <a:extLst>
              <a:ext uri="{FF2B5EF4-FFF2-40B4-BE49-F238E27FC236}">
                <a16:creationId xmlns:a16="http://schemas.microsoft.com/office/drawing/2014/main" id="{84856026-6518-DC41-AF9D-70FAC573A63D}"/>
              </a:ext>
            </a:extLst>
          </p:cNvPr>
          <p:cNvSpPr>
            <a:spLocks noGrp="1"/>
          </p:cNvSpPr>
          <p:nvPr>
            <p:ph type="title"/>
          </p:nvPr>
        </p:nvSpPr>
        <p:spPr/>
        <p:txBody>
          <a:bodyPr/>
          <a:lstStyle/>
          <a:p>
            <a:r>
              <a:rPr lang="en-US" dirty="0"/>
              <a:t>Getting the basics right</a:t>
            </a:r>
          </a:p>
        </p:txBody>
      </p:sp>
      <p:pic>
        <p:nvPicPr>
          <p:cNvPr id="2050" name="Picture 2" descr="ccc-logo-square-icon – Community Comms Collective">
            <a:extLst>
              <a:ext uri="{FF2B5EF4-FFF2-40B4-BE49-F238E27FC236}">
                <a16:creationId xmlns:a16="http://schemas.microsoft.com/office/drawing/2014/main" id="{BFDCF29D-AAF7-864A-8B85-15DAA40D7E7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33525" y="1825625"/>
            <a:ext cx="3526487" cy="35321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586542-C143-6C46-867C-A5D1D0B237F8}"/>
              </a:ext>
            </a:extLst>
          </p:cNvPr>
          <p:cNvSpPr txBox="1"/>
          <p:nvPr/>
        </p:nvSpPr>
        <p:spPr>
          <a:xfrm>
            <a:off x="1033525" y="5357813"/>
            <a:ext cx="3724213" cy="369332"/>
          </a:xfrm>
          <a:prstGeom prst="rect">
            <a:avLst/>
          </a:prstGeom>
          <a:noFill/>
        </p:spPr>
        <p:txBody>
          <a:bodyPr wrap="square" rtlCol="0">
            <a:spAutoFit/>
          </a:bodyPr>
          <a:lstStyle/>
          <a:p>
            <a:r>
              <a:rPr lang="en-US" b="1" dirty="0">
                <a:solidFill>
                  <a:srgbClr val="35839C"/>
                </a:solidFill>
              </a:rPr>
              <a:t>www.communitycomms.org.nz</a:t>
            </a:r>
          </a:p>
        </p:txBody>
      </p:sp>
    </p:spTree>
    <p:extLst>
      <p:ext uri="{BB962C8B-B14F-4D97-AF65-F5344CB8AC3E}">
        <p14:creationId xmlns:p14="http://schemas.microsoft.com/office/powerpoint/2010/main" val="214122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44BE2-B750-FA48-8778-333651A9B484}"/>
              </a:ext>
            </a:extLst>
          </p:cNvPr>
          <p:cNvSpPr txBox="1"/>
          <p:nvPr/>
        </p:nvSpPr>
        <p:spPr>
          <a:xfrm>
            <a:off x="3131976" y="2403696"/>
            <a:ext cx="5670548"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72634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5480-0130-435F-A09C-4F970CC415B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854E22D-DDE6-4126-95D1-3E96E65C9B2C}"/>
              </a:ext>
            </a:extLst>
          </p:cNvPr>
          <p:cNvSpPr>
            <a:spLocks noGrp="1"/>
          </p:cNvSpPr>
          <p:nvPr>
            <p:ph idx="1"/>
          </p:nvPr>
        </p:nvSpPr>
        <p:spPr>
          <a:xfrm>
            <a:off x="733182" y="1648058"/>
            <a:ext cx="10725636" cy="4348163"/>
          </a:xfrm>
        </p:spPr>
        <p:txBody>
          <a:bodyPr vert="horz" lIns="91440" tIns="45720" rIns="91440" bIns="45720" rtlCol="0" anchor="t">
            <a:normAutofit fontScale="92500" lnSpcReduction="20000"/>
          </a:bodyPr>
          <a:lstStyle/>
          <a:p>
            <a:pPr>
              <a:buClr>
                <a:srgbClr val="35839C"/>
              </a:buClr>
            </a:pPr>
            <a:r>
              <a:rPr lang="en-US" sz="2000" dirty="0">
                <a:solidFill>
                  <a:srgbClr val="5596B2"/>
                </a:solidFill>
              </a:rPr>
              <a:t>Current media landscape </a:t>
            </a:r>
          </a:p>
          <a:p>
            <a:pPr>
              <a:buClr>
                <a:srgbClr val="35839C"/>
              </a:buClr>
            </a:pPr>
            <a:r>
              <a:rPr lang="en-US" sz="2000" dirty="0">
                <a:solidFill>
                  <a:srgbClr val="5596B2"/>
                </a:solidFill>
              </a:rPr>
              <a:t>What do media want?</a:t>
            </a:r>
          </a:p>
          <a:p>
            <a:pPr>
              <a:buClr>
                <a:srgbClr val="35839C"/>
              </a:buClr>
            </a:pPr>
            <a:r>
              <a:rPr lang="en-US" sz="2000" dirty="0">
                <a:solidFill>
                  <a:srgbClr val="5596B2"/>
                </a:solidFill>
              </a:rPr>
              <a:t>Preparing your pitch</a:t>
            </a:r>
          </a:p>
          <a:p>
            <a:pPr>
              <a:buClr>
                <a:srgbClr val="35839C"/>
              </a:buClr>
            </a:pPr>
            <a:r>
              <a:rPr lang="en-US" sz="2000" dirty="0">
                <a:solidFill>
                  <a:srgbClr val="5596B2"/>
                </a:solidFill>
              </a:rPr>
              <a:t>Talent &amp; Content</a:t>
            </a:r>
          </a:p>
          <a:p>
            <a:pPr>
              <a:buClr>
                <a:srgbClr val="35839C"/>
              </a:buClr>
            </a:pPr>
            <a:r>
              <a:rPr lang="en-US" sz="2000" dirty="0">
                <a:solidFill>
                  <a:srgbClr val="5596B2"/>
                </a:solidFill>
              </a:rPr>
              <a:t>Planning your Interview</a:t>
            </a:r>
          </a:p>
          <a:p>
            <a:pPr>
              <a:buClr>
                <a:srgbClr val="35839C"/>
              </a:buClr>
            </a:pPr>
            <a:r>
              <a:rPr lang="en-US" sz="2000" dirty="0">
                <a:solidFill>
                  <a:srgbClr val="5596B2"/>
                </a:solidFill>
              </a:rPr>
              <a:t>‘Do’s’ and ‘Don’ts’ &amp; Media Channels</a:t>
            </a:r>
          </a:p>
          <a:p>
            <a:pPr>
              <a:buClr>
                <a:srgbClr val="35839C"/>
              </a:buClr>
            </a:pPr>
            <a:r>
              <a:rPr lang="en-US" sz="2000" dirty="0">
                <a:solidFill>
                  <a:srgbClr val="5596B2"/>
                </a:solidFill>
              </a:rPr>
              <a:t>When you’re the story: managing a crisis</a:t>
            </a:r>
          </a:p>
          <a:p>
            <a:pPr>
              <a:buClr>
                <a:srgbClr val="35839C"/>
              </a:buClr>
            </a:pPr>
            <a:r>
              <a:rPr lang="en-US" sz="2000" dirty="0">
                <a:solidFill>
                  <a:srgbClr val="5596B2"/>
                </a:solidFill>
              </a:rPr>
              <a:t>Bridging techniques</a:t>
            </a:r>
          </a:p>
          <a:p>
            <a:pPr>
              <a:buClr>
                <a:srgbClr val="35839C"/>
              </a:buClr>
            </a:pPr>
            <a:r>
              <a:rPr lang="en-US" sz="2000" dirty="0">
                <a:solidFill>
                  <a:srgbClr val="5596B2"/>
                </a:solidFill>
              </a:rPr>
              <a:t>Resources</a:t>
            </a:r>
          </a:p>
          <a:p>
            <a:pPr>
              <a:buClr>
                <a:srgbClr val="35839C"/>
              </a:buClr>
            </a:pPr>
            <a:r>
              <a:rPr lang="en-US" sz="2000" dirty="0">
                <a:solidFill>
                  <a:srgbClr val="5596B2"/>
                </a:solidFill>
              </a:rPr>
              <a:t>Questions?</a:t>
            </a:r>
          </a:p>
          <a:p>
            <a:endParaRPr lang="en-NZ" dirty="0"/>
          </a:p>
        </p:txBody>
      </p:sp>
    </p:spTree>
    <p:extLst>
      <p:ext uri="{BB962C8B-B14F-4D97-AF65-F5344CB8AC3E}">
        <p14:creationId xmlns:p14="http://schemas.microsoft.com/office/powerpoint/2010/main" val="238479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5FAF41-D3DB-AB49-80BF-4FBB35AB1B73}"/>
              </a:ext>
            </a:extLst>
          </p:cNvPr>
          <p:cNvSpPr>
            <a:spLocks noGrp="1"/>
          </p:cNvSpPr>
          <p:nvPr>
            <p:ph type="title"/>
          </p:nvPr>
        </p:nvSpPr>
        <p:spPr/>
        <p:txBody>
          <a:bodyPr/>
          <a:lstStyle/>
          <a:p>
            <a:r>
              <a:rPr lang="en-US" dirty="0">
                <a:solidFill>
                  <a:srgbClr val="87B9A1"/>
                </a:solidFill>
              </a:rPr>
              <a:t>NZ media landscape</a:t>
            </a:r>
          </a:p>
        </p:txBody>
      </p:sp>
      <p:sp>
        <p:nvSpPr>
          <p:cNvPr id="5" name="Content Placeholder 4">
            <a:extLst>
              <a:ext uri="{FF2B5EF4-FFF2-40B4-BE49-F238E27FC236}">
                <a16:creationId xmlns:a16="http://schemas.microsoft.com/office/drawing/2014/main" id="{E6F941A2-99BB-DD47-BC11-0E12877C9DF0}"/>
              </a:ext>
            </a:extLst>
          </p:cNvPr>
          <p:cNvSpPr>
            <a:spLocks noGrp="1"/>
          </p:cNvSpPr>
          <p:nvPr>
            <p:ph idx="1"/>
          </p:nvPr>
        </p:nvSpPr>
        <p:spPr/>
        <p:txBody>
          <a:bodyPr>
            <a:normAutofit/>
          </a:bodyPr>
          <a:lstStyle/>
          <a:p>
            <a:pPr>
              <a:buClr>
                <a:srgbClr val="35839C"/>
              </a:buClr>
            </a:pPr>
            <a:r>
              <a:rPr lang="en-NZ" sz="2000" dirty="0">
                <a:solidFill>
                  <a:srgbClr val="5596B2"/>
                </a:solidFill>
              </a:rPr>
              <a:t>Online media – Newsroom, The Big Idea, </a:t>
            </a:r>
            <a:r>
              <a:rPr lang="en-NZ" sz="2000" dirty="0" err="1">
                <a:solidFill>
                  <a:srgbClr val="5596B2"/>
                </a:solidFill>
              </a:rPr>
              <a:t>GrownUps</a:t>
            </a:r>
            <a:r>
              <a:rPr lang="en-NZ" sz="2000" dirty="0">
                <a:solidFill>
                  <a:srgbClr val="5596B2"/>
                </a:solidFill>
              </a:rPr>
              <a:t>, Coup de Main, The Spinoff.</a:t>
            </a:r>
          </a:p>
          <a:p>
            <a:pPr>
              <a:buClr>
                <a:srgbClr val="35839C"/>
              </a:buClr>
            </a:pPr>
            <a:r>
              <a:rPr lang="en-NZ" sz="2000" dirty="0">
                <a:solidFill>
                  <a:srgbClr val="5596B2"/>
                </a:solidFill>
              </a:rPr>
              <a:t>Online channels appeal because people want interactivity, also can be shared easily.</a:t>
            </a:r>
          </a:p>
          <a:p>
            <a:pPr>
              <a:buClr>
                <a:srgbClr val="35839C"/>
              </a:buClr>
            </a:pPr>
            <a:r>
              <a:rPr lang="en-NZ" sz="2000" dirty="0">
                <a:solidFill>
                  <a:srgbClr val="5596B2"/>
                </a:solidFill>
              </a:rPr>
              <a:t>Overseas outlets interested in NZ events “the Jacinda factor”.</a:t>
            </a:r>
          </a:p>
          <a:p>
            <a:pPr>
              <a:buClr>
                <a:srgbClr val="35839C"/>
              </a:buClr>
            </a:pPr>
            <a:r>
              <a:rPr lang="en-NZ" sz="2000" dirty="0">
                <a:solidFill>
                  <a:srgbClr val="5596B2"/>
                </a:solidFill>
              </a:rPr>
              <a:t>Smaller media – e.g. ARE vs. Bauer, NZ Herald/NZME/Mediaworks.</a:t>
            </a:r>
          </a:p>
          <a:p>
            <a:pPr>
              <a:buClr>
                <a:srgbClr val="35839C"/>
              </a:buClr>
            </a:pPr>
            <a:r>
              <a:rPr lang="en-NZ" sz="2000" dirty="0">
                <a:solidFill>
                  <a:srgbClr val="5596B2"/>
                </a:solidFill>
              </a:rPr>
              <a:t>Exclusivity and click bait/strong headlines are appealing to media outlets.</a:t>
            </a:r>
          </a:p>
          <a:p>
            <a:pPr>
              <a:buClr>
                <a:srgbClr val="35839C"/>
              </a:buClr>
            </a:pPr>
            <a:r>
              <a:rPr lang="en-NZ" sz="2000" dirty="0">
                <a:solidFill>
                  <a:srgbClr val="5596B2"/>
                </a:solidFill>
              </a:rPr>
              <a:t>Short attention spans / reading age of 11 years old / busy lives. </a:t>
            </a:r>
          </a:p>
          <a:p>
            <a:pPr>
              <a:buClr>
                <a:srgbClr val="35839C"/>
              </a:buClr>
            </a:pPr>
            <a:r>
              <a:rPr lang="en-NZ" sz="2000" dirty="0">
                <a:solidFill>
                  <a:srgbClr val="5596B2"/>
                </a:solidFill>
              </a:rPr>
              <a:t>Growth of lifestyle profile story opportunities for real people.</a:t>
            </a:r>
          </a:p>
          <a:p>
            <a:pPr>
              <a:buClr>
                <a:srgbClr val="35839C"/>
              </a:buClr>
            </a:pPr>
            <a:r>
              <a:rPr lang="en-NZ" sz="2000" dirty="0">
                <a:solidFill>
                  <a:srgbClr val="5596B2"/>
                </a:solidFill>
              </a:rPr>
              <a:t>Expert opinion, op eds (opinion pieces), blogs and social commentary.</a:t>
            </a:r>
            <a:endParaRPr lang="en-US" sz="2000" dirty="0"/>
          </a:p>
        </p:txBody>
      </p:sp>
    </p:spTree>
    <p:extLst>
      <p:ext uri="{BB962C8B-B14F-4D97-AF65-F5344CB8AC3E}">
        <p14:creationId xmlns:p14="http://schemas.microsoft.com/office/powerpoint/2010/main" val="93066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4E22D-DDE6-4126-95D1-3E96E65C9B2C}"/>
              </a:ext>
            </a:extLst>
          </p:cNvPr>
          <p:cNvSpPr>
            <a:spLocks noGrp="1"/>
          </p:cNvSpPr>
          <p:nvPr>
            <p:ph sz="half" idx="1"/>
          </p:nvPr>
        </p:nvSpPr>
        <p:spPr>
          <a:xfrm>
            <a:off x="838200" y="1825625"/>
            <a:ext cx="5181600" cy="4351338"/>
          </a:xfrm>
        </p:spPr>
        <p:txBody>
          <a:bodyPr vert="horz" lIns="91440" tIns="45720" rIns="91440" bIns="45720" rtlCol="0">
            <a:normAutofit/>
          </a:bodyPr>
          <a:lstStyle/>
          <a:p>
            <a:pPr>
              <a:lnSpc>
                <a:spcPct val="104000"/>
              </a:lnSpc>
            </a:pPr>
            <a:r>
              <a:rPr lang="en-NZ" sz="1900" dirty="0"/>
              <a:t>local angles on national stories</a:t>
            </a:r>
          </a:p>
          <a:p>
            <a:pPr>
              <a:lnSpc>
                <a:spcPct val="104000"/>
              </a:lnSpc>
            </a:pPr>
            <a:r>
              <a:rPr lang="en-NZ" sz="1900" dirty="0"/>
              <a:t>expert and informed comment</a:t>
            </a:r>
          </a:p>
          <a:p>
            <a:pPr>
              <a:lnSpc>
                <a:spcPct val="104000"/>
              </a:lnSpc>
            </a:pPr>
            <a:r>
              <a:rPr lang="en-NZ" sz="1900" dirty="0"/>
              <a:t>surveys and consumer trends</a:t>
            </a:r>
          </a:p>
          <a:p>
            <a:pPr>
              <a:lnSpc>
                <a:spcPct val="104000"/>
              </a:lnSpc>
            </a:pPr>
            <a:r>
              <a:rPr lang="en-NZ" sz="1900" dirty="0"/>
              <a:t>solutions to customer problems</a:t>
            </a:r>
          </a:p>
          <a:p>
            <a:pPr>
              <a:lnSpc>
                <a:spcPct val="104000"/>
              </a:lnSpc>
            </a:pPr>
            <a:r>
              <a:rPr lang="en-NZ" sz="1900" dirty="0"/>
              <a:t>new, first, last, unique, biggest etc</a:t>
            </a:r>
          </a:p>
          <a:p>
            <a:pPr>
              <a:lnSpc>
                <a:spcPct val="104000"/>
              </a:lnSpc>
            </a:pPr>
            <a:r>
              <a:rPr lang="en-NZ" sz="1900" dirty="0"/>
              <a:t>NZ doing well globally</a:t>
            </a:r>
          </a:p>
          <a:p>
            <a:pPr>
              <a:lnSpc>
                <a:spcPct val="104000"/>
              </a:lnSpc>
            </a:pPr>
            <a:r>
              <a:rPr lang="en-NZ" sz="1900" dirty="0"/>
              <a:t>influencer or links to celebrities</a:t>
            </a:r>
          </a:p>
          <a:p>
            <a:pPr>
              <a:lnSpc>
                <a:spcPct val="104000"/>
              </a:lnSpc>
            </a:pPr>
            <a:r>
              <a:rPr lang="en-NZ" sz="1900" dirty="0"/>
              <a:t>conflict and drama.*</a:t>
            </a:r>
            <a:br>
              <a:rPr lang="en-NZ" sz="1900" dirty="0"/>
            </a:br>
            <a:endParaRPr lang="en-US" sz="1900" dirty="0"/>
          </a:p>
          <a:p>
            <a:pPr marL="0" indent="0">
              <a:lnSpc>
                <a:spcPct val="104000"/>
              </a:lnSpc>
              <a:buNone/>
            </a:pPr>
            <a:r>
              <a:rPr lang="en-US" sz="1900" dirty="0"/>
              <a:t>* </a:t>
            </a:r>
            <a:r>
              <a:rPr lang="en-US" sz="1900" b="1" dirty="0"/>
              <a:t>approach with caution!</a:t>
            </a:r>
            <a:endParaRPr lang="en-US" sz="1900" dirty="0"/>
          </a:p>
        </p:txBody>
      </p:sp>
      <p:pic>
        <p:nvPicPr>
          <p:cNvPr id="1026" name="Picture 2">
            <a:extLst>
              <a:ext uri="{FF2B5EF4-FFF2-40B4-BE49-F238E27FC236}">
                <a16:creationId xmlns:a16="http://schemas.microsoft.com/office/drawing/2014/main" id="{75E8F6BB-75B7-CB49-BD43-AB3CB0426E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2718848"/>
            <a:ext cx="5181600" cy="2564892"/>
          </a:xfrm>
          <a:prstGeom prst="rect">
            <a:avLst/>
          </a:prstGeom>
          <a:solidFill>
            <a:srgbClr val="FFFFFF"/>
          </a:solidFill>
        </p:spPr>
      </p:pic>
      <p:sp>
        <p:nvSpPr>
          <p:cNvPr id="2" name="Title 1">
            <a:extLst>
              <a:ext uri="{FF2B5EF4-FFF2-40B4-BE49-F238E27FC236}">
                <a16:creationId xmlns:a16="http://schemas.microsoft.com/office/drawing/2014/main" id="{AFFC5480-0130-435F-A09C-4F970CC415B3}"/>
              </a:ext>
            </a:extLst>
          </p:cNvPr>
          <p:cNvSpPr>
            <a:spLocks noGrp="1"/>
          </p:cNvSpPr>
          <p:nvPr>
            <p:ph type="title"/>
          </p:nvPr>
        </p:nvSpPr>
        <p:spPr>
          <a:xfrm>
            <a:off x="733182" y="705421"/>
            <a:ext cx="10725636" cy="839731"/>
          </a:xfrm>
        </p:spPr>
        <p:txBody>
          <a:bodyPr anchor="ctr">
            <a:normAutofit/>
          </a:bodyPr>
          <a:lstStyle/>
          <a:p>
            <a:r>
              <a:rPr lang="en-US"/>
              <a:t>What is news in New Zealand?</a:t>
            </a:r>
          </a:p>
        </p:txBody>
      </p:sp>
    </p:spTree>
    <p:extLst>
      <p:ext uri="{BB962C8B-B14F-4D97-AF65-F5344CB8AC3E}">
        <p14:creationId xmlns:p14="http://schemas.microsoft.com/office/powerpoint/2010/main" val="161798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7B9A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58747-DD84-C844-875B-F2FF1EFC2B35}"/>
              </a:ext>
            </a:extLst>
          </p:cNvPr>
          <p:cNvSpPr>
            <a:spLocks noGrp="1"/>
          </p:cNvSpPr>
          <p:nvPr>
            <p:ph sz="half" idx="1"/>
          </p:nvPr>
        </p:nvSpPr>
        <p:spPr/>
        <p:txBody>
          <a:bodyPr/>
          <a:lstStyle/>
          <a:p>
            <a:endParaRPr lang="en-US" dirty="0"/>
          </a:p>
          <a:p>
            <a:endParaRPr lang="en-US" dirty="0"/>
          </a:p>
        </p:txBody>
      </p:sp>
      <p:sp>
        <p:nvSpPr>
          <p:cNvPr id="4" name="Content Placeholder 3">
            <a:extLst>
              <a:ext uri="{FF2B5EF4-FFF2-40B4-BE49-F238E27FC236}">
                <a16:creationId xmlns:a16="http://schemas.microsoft.com/office/drawing/2014/main" id="{FE7EAB39-BD85-6041-A7CA-A0877D00EA91}"/>
              </a:ext>
            </a:extLst>
          </p:cNvPr>
          <p:cNvSpPr>
            <a:spLocks noGrp="1"/>
          </p:cNvSpPr>
          <p:nvPr>
            <p:ph sz="half" idx="2"/>
          </p:nvPr>
        </p:nvSpPr>
        <p:spPr/>
        <p:txBody>
          <a:bodyPr>
            <a:normAutofit fontScale="85000" lnSpcReduction="20000"/>
          </a:bodyPr>
          <a:lstStyle/>
          <a:p>
            <a:pPr fontAlgn="base"/>
            <a:r>
              <a:rPr lang="en-NZ" sz="2200" dirty="0"/>
              <a:t>Newsrooms are increasingly under-staffed and often have fewer senior journalists: package your story with talent &amp; expert opinion.</a:t>
            </a:r>
          </a:p>
          <a:p>
            <a:pPr fontAlgn="base"/>
            <a:r>
              <a:rPr lang="en-NZ" sz="2200" dirty="0"/>
              <a:t>Keep the pitch concise, avoid jargon and don’t assume.</a:t>
            </a:r>
          </a:p>
          <a:p>
            <a:pPr fontAlgn="base"/>
            <a:r>
              <a:rPr lang="en-NZ" sz="2200" dirty="0"/>
              <a:t>Good news attracts fewer listeners than bad.</a:t>
            </a:r>
          </a:p>
          <a:p>
            <a:pPr fontAlgn="base"/>
            <a:r>
              <a:rPr lang="en-NZ" sz="2200" dirty="0"/>
              <a:t>Be strategic – timing, messaging.</a:t>
            </a:r>
          </a:p>
          <a:p>
            <a:pPr fontAlgn="base"/>
            <a:r>
              <a:rPr lang="en-NZ" sz="2200" dirty="0"/>
              <a:t>Offer an exclusive / a first peek / something that people can’t experience without a media partner.</a:t>
            </a:r>
          </a:p>
          <a:p>
            <a:endParaRPr lang="en-US" dirty="0"/>
          </a:p>
        </p:txBody>
      </p:sp>
      <p:sp>
        <p:nvSpPr>
          <p:cNvPr id="5" name="Title 1">
            <a:extLst>
              <a:ext uri="{FF2B5EF4-FFF2-40B4-BE49-F238E27FC236}">
                <a16:creationId xmlns:a16="http://schemas.microsoft.com/office/drawing/2014/main" id="{A2C1CEE7-302A-4C98-B4DA-E448B97034DC}"/>
              </a:ext>
            </a:extLst>
          </p:cNvPr>
          <p:cNvSpPr>
            <a:spLocks noGrp="1"/>
          </p:cNvSpPr>
          <p:nvPr>
            <p:ph type="title"/>
          </p:nvPr>
        </p:nvSpPr>
        <p:spPr/>
        <p:txBody>
          <a:bodyPr anchor="ctr">
            <a:noAutofit/>
          </a:bodyPr>
          <a:lstStyle/>
          <a:p>
            <a:r>
              <a:rPr lang="en-US" sz="4400" dirty="0"/>
              <a:t>The pitch</a:t>
            </a:r>
          </a:p>
        </p:txBody>
      </p:sp>
      <p:sp>
        <p:nvSpPr>
          <p:cNvPr id="6" name="Content Placeholder 2">
            <a:extLst>
              <a:ext uri="{FF2B5EF4-FFF2-40B4-BE49-F238E27FC236}">
                <a16:creationId xmlns:a16="http://schemas.microsoft.com/office/drawing/2014/main" id="{23069946-E1A9-417B-8416-11DB41D02416}"/>
              </a:ext>
            </a:extLst>
          </p:cNvPr>
          <p:cNvSpPr txBox="1">
            <a:spLocks/>
          </p:cNvSpPr>
          <p:nvPr/>
        </p:nvSpPr>
        <p:spPr>
          <a:xfrm>
            <a:off x="838200" y="1825624"/>
            <a:ext cx="4495112" cy="3832226"/>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14000"/>
              </a:lnSpc>
              <a:spcBef>
                <a:spcPts val="600"/>
              </a:spcBef>
              <a:spcAft>
                <a:spcPts val="600"/>
              </a:spcAft>
              <a:buClr>
                <a:schemeClr val="bg1"/>
              </a:buClr>
              <a:buSzPct val="85000"/>
              <a:buFont typeface="Wingdings" pitchFamily="2" charset="2"/>
              <a:buChar char="§"/>
              <a:defRPr sz="2000" kern="1200">
                <a:solidFill>
                  <a:schemeClr val="bg1"/>
                </a:solidFill>
                <a:latin typeface="+mn-lt"/>
                <a:ea typeface="+mn-ea"/>
                <a:cs typeface="+mn-cs"/>
              </a:defRPr>
            </a:lvl2pPr>
            <a:lvl3pPr marL="1143000" indent="-228600" algn="l" defTabSz="914400" rtl="0" eaLnBrk="1" latinLnBrk="0" hangingPunct="1">
              <a:lnSpc>
                <a:spcPct val="114000"/>
              </a:lnSpc>
              <a:spcBef>
                <a:spcPts val="600"/>
              </a:spcBef>
              <a:spcAft>
                <a:spcPts val="600"/>
              </a:spcAft>
              <a:buClr>
                <a:schemeClr val="bg1"/>
              </a:buClr>
              <a:buSzPct val="75000"/>
              <a:buFont typeface="Courier New" panose="02070309020205020404" pitchFamily="49" charset="0"/>
              <a:buChar char="o"/>
              <a:defRPr sz="1800" kern="1200">
                <a:solidFill>
                  <a:schemeClr val="bg1"/>
                </a:solidFill>
                <a:latin typeface="+mn-lt"/>
                <a:ea typeface="+mn-ea"/>
                <a:cs typeface="+mn-cs"/>
              </a:defRPr>
            </a:lvl3pPr>
            <a:lvl4pPr marL="16002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14000"/>
              </a:lnSpc>
              <a:spcBef>
                <a:spcPts val="600"/>
              </a:spcBef>
              <a:spcAft>
                <a:spcPts val="600"/>
              </a:spcAft>
              <a:buClr>
                <a:schemeClr val="bg1"/>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900" dirty="0"/>
              <a:t>Who do you reach?</a:t>
            </a:r>
          </a:p>
          <a:p>
            <a:r>
              <a:rPr lang="en-NZ" sz="1900" dirty="0"/>
              <a:t>Why should New Zealanders care?</a:t>
            </a:r>
          </a:p>
          <a:p>
            <a:r>
              <a:rPr lang="en-NZ" sz="1900" dirty="0"/>
              <a:t>Show that you have thought about the media outlet. (Don’t spray n pray!)</a:t>
            </a:r>
            <a:endParaRPr lang="en-NZ" sz="1900" dirty="0">
              <a:solidFill>
                <a:schemeClr val="accent2"/>
              </a:solidFill>
            </a:endParaRPr>
          </a:p>
          <a:p>
            <a:pPr marL="0" indent="0">
              <a:buNone/>
            </a:pPr>
            <a:endParaRPr lang="en-NZ" sz="1800" dirty="0">
              <a:solidFill>
                <a:schemeClr val="accent2"/>
              </a:solidFill>
            </a:endParaRPr>
          </a:p>
          <a:p>
            <a:pPr marL="0" indent="0">
              <a:buNone/>
            </a:pPr>
            <a:r>
              <a:rPr lang="en-NZ" sz="1800" dirty="0">
                <a:solidFill>
                  <a:schemeClr val="bg2"/>
                </a:solidFill>
                <a:hlinkClick r:id="rId3"/>
              </a:rPr>
              <a:t>PR pitch checklist</a:t>
            </a:r>
            <a:endParaRPr lang="en-NZ" sz="1800" dirty="0">
              <a:solidFill>
                <a:schemeClr val="bg2"/>
              </a:solidFill>
            </a:endParaRPr>
          </a:p>
        </p:txBody>
      </p:sp>
    </p:spTree>
    <p:extLst>
      <p:ext uri="{BB962C8B-B14F-4D97-AF65-F5344CB8AC3E}">
        <p14:creationId xmlns:p14="http://schemas.microsoft.com/office/powerpoint/2010/main" val="401107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5DA81C-C0AA-A64A-A732-3E4BB5939643}"/>
              </a:ext>
            </a:extLst>
          </p:cNvPr>
          <p:cNvSpPr>
            <a:spLocks noGrp="1"/>
          </p:cNvSpPr>
          <p:nvPr>
            <p:ph sz="half" idx="1"/>
          </p:nvPr>
        </p:nvSpPr>
        <p:spPr>
          <a:xfrm>
            <a:off x="838200" y="1544271"/>
            <a:ext cx="4233672" cy="3353044"/>
          </a:xfrm>
        </p:spPr>
        <p:txBody>
          <a:bodyPr>
            <a:normAutofit/>
          </a:bodyPr>
          <a:lstStyle/>
          <a:p>
            <a:r>
              <a:rPr lang="en-US" sz="2000" dirty="0"/>
              <a:t>The process of combining facts and narrative to communicate a message and an emotion to a target audience.</a:t>
            </a:r>
          </a:p>
          <a:p>
            <a:r>
              <a:rPr lang="en-US" sz="2000" dirty="0"/>
              <a:t>Closing the knowledge gap between supporters and your organisation.</a:t>
            </a:r>
          </a:p>
        </p:txBody>
      </p:sp>
      <p:sp>
        <p:nvSpPr>
          <p:cNvPr id="4" name="Title 3">
            <a:extLst>
              <a:ext uri="{FF2B5EF4-FFF2-40B4-BE49-F238E27FC236}">
                <a16:creationId xmlns:a16="http://schemas.microsoft.com/office/drawing/2014/main" id="{8440FC1A-EED7-A14F-87A4-6E928C83C555}"/>
              </a:ext>
            </a:extLst>
          </p:cNvPr>
          <p:cNvSpPr>
            <a:spLocks noGrp="1"/>
          </p:cNvSpPr>
          <p:nvPr>
            <p:ph type="title"/>
          </p:nvPr>
        </p:nvSpPr>
        <p:spPr>
          <a:xfrm>
            <a:off x="733182" y="591125"/>
            <a:ext cx="10725636" cy="839731"/>
          </a:xfrm>
        </p:spPr>
        <p:txBody>
          <a:bodyPr/>
          <a:lstStyle/>
          <a:p>
            <a:r>
              <a:rPr lang="en-US" dirty="0">
                <a:solidFill>
                  <a:schemeClr val="bg2"/>
                </a:solidFill>
              </a:rPr>
              <a:t>Story telling via media</a:t>
            </a:r>
          </a:p>
        </p:txBody>
      </p:sp>
      <p:pic>
        <p:nvPicPr>
          <p:cNvPr id="6" name="Picture 5" descr="A crowd of people&#10;&#10;Description automatically generated">
            <a:extLst>
              <a:ext uri="{FF2B5EF4-FFF2-40B4-BE49-F238E27FC236}">
                <a16:creationId xmlns:a16="http://schemas.microsoft.com/office/drawing/2014/main" id="{5FEA0A85-C2A9-0E44-BF08-20D0B55E2042}"/>
              </a:ext>
            </a:extLst>
          </p:cNvPr>
          <p:cNvPicPr>
            <a:picLocks noChangeAspect="1"/>
          </p:cNvPicPr>
          <p:nvPr/>
        </p:nvPicPr>
        <p:blipFill>
          <a:blip r:embed="rId3"/>
          <a:stretch>
            <a:fillRect/>
          </a:stretch>
        </p:blipFill>
        <p:spPr>
          <a:xfrm>
            <a:off x="5235296" y="3779191"/>
            <a:ext cx="2615555" cy="2761540"/>
          </a:xfrm>
          <a:prstGeom prst="rect">
            <a:avLst/>
          </a:prstGeom>
        </p:spPr>
      </p:pic>
      <p:pic>
        <p:nvPicPr>
          <p:cNvPr id="7" name="Content Placeholder 6">
            <a:extLst>
              <a:ext uri="{FF2B5EF4-FFF2-40B4-BE49-F238E27FC236}">
                <a16:creationId xmlns:a16="http://schemas.microsoft.com/office/drawing/2014/main" id="{922D54B0-795A-3B4A-B56A-273BAB403BF8}"/>
              </a:ext>
            </a:extLst>
          </p:cNvPr>
          <p:cNvPicPr>
            <a:picLocks noGrp="1" noChangeAspect="1"/>
          </p:cNvPicPr>
          <p:nvPr>
            <p:ph sz="half" idx="2"/>
          </p:nvPr>
        </p:nvPicPr>
        <p:blipFill>
          <a:blip r:embed="rId4"/>
          <a:stretch>
            <a:fillRect/>
          </a:stretch>
        </p:blipFill>
        <p:spPr>
          <a:xfrm>
            <a:off x="8537182" y="3649477"/>
            <a:ext cx="2594106" cy="2351692"/>
          </a:xfrm>
          <a:prstGeom prst="rect">
            <a:avLst/>
          </a:prstGeom>
        </p:spPr>
      </p:pic>
      <p:pic>
        <p:nvPicPr>
          <p:cNvPr id="8" name="Picture 7" descr="A close up of a sign&#10;&#10;Description automatically generated">
            <a:extLst>
              <a:ext uri="{FF2B5EF4-FFF2-40B4-BE49-F238E27FC236}">
                <a16:creationId xmlns:a16="http://schemas.microsoft.com/office/drawing/2014/main" id="{A9263FE7-923B-6148-9731-985E65AC411C}"/>
              </a:ext>
            </a:extLst>
          </p:cNvPr>
          <p:cNvPicPr>
            <a:picLocks noChangeAspect="1"/>
          </p:cNvPicPr>
          <p:nvPr/>
        </p:nvPicPr>
        <p:blipFill>
          <a:blip r:embed="rId5"/>
          <a:stretch>
            <a:fillRect/>
          </a:stretch>
        </p:blipFill>
        <p:spPr>
          <a:xfrm>
            <a:off x="6056573" y="1704018"/>
            <a:ext cx="3933043" cy="1802011"/>
          </a:xfrm>
          <a:prstGeom prst="rect">
            <a:avLst/>
          </a:prstGeom>
        </p:spPr>
      </p:pic>
    </p:spTree>
    <p:extLst>
      <p:ext uri="{BB962C8B-B14F-4D97-AF65-F5344CB8AC3E}">
        <p14:creationId xmlns:p14="http://schemas.microsoft.com/office/powerpoint/2010/main" val="259747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9EDF24-D56E-664F-A772-46D12D5BF426}"/>
              </a:ext>
            </a:extLst>
          </p:cNvPr>
          <p:cNvSpPr>
            <a:spLocks noGrp="1"/>
          </p:cNvSpPr>
          <p:nvPr>
            <p:ph sz="half" idx="1"/>
          </p:nvPr>
        </p:nvSpPr>
        <p:spPr>
          <a:xfrm>
            <a:off x="838200" y="1654175"/>
            <a:ext cx="5181600" cy="3817937"/>
          </a:xfrm>
        </p:spPr>
        <p:txBody>
          <a:bodyPr>
            <a:normAutofit fontScale="92500" lnSpcReduction="20000"/>
          </a:bodyPr>
          <a:lstStyle/>
          <a:p>
            <a:pPr marL="0" indent="0">
              <a:buNone/>
            </a:pPr>
            <a:r>
              <a:rPr lang="en-US" b="1" dirty="0">
                <a:solidFill>
                  <a:srgbClr val="87B9A1"/>
                </a:solidFill>
              </a:rPr>
              <a:t>Choosing your spokesperson</a:t>
            </a:r>
            <a:endParaRPr lang="en-US" dirty="0">
              <a:solidFill>
                <a:srgbClr val="87B9A1"/>
              </a:solidFill>
            </a:endParaRPr>
          </a:p>
          <a:p>
            <a:r>
              <a:rPr lang="en-NZ" sz="1900" dirty="0">
                <a:solidFill>
                  <a:srgbClr val="5596B2"/>
                </a:solidFill>
              </a:rPr>
              <a:t>they are benefiting from or delivering your service. </a:t>
            </a:r>
          </a:p>
          <a:p>
            <a:r>
              <a:rPr lang="en-NZ" sz="1900" dirty="0">
                <a:solidFill>
                  <a:srgbClr val="5596B2"/>
                </a:solidFill>
              </a:rPr>
              <a:t>connection with your community &amp; audience</a:t>
            </a:r>
          </a:p>
          <a:p>
            <a:r>
              <a:rPr lang="en-AU" sz="1900" dirty="0">
                <a:solidFill>
                  <a:srgbClr val="5596B2"/>
                </a:solidFill>
              </a:rPr>
              <a:t>comfortable under pressure</a:t>
            </a:r>
          </a:p>
          <a:p>
            <a:r>
              <a:rPr lang="en-AU" sz="1900" dirty="0">
                <a:solidFill>
                  <a:srgbClr val="5596B2"/>
                </a:solidFill>
              </a:rPr>
              <a:t>well briefed</a:t>
            </a:r>
          </a:p>
          <a:p>
            <a:r>
              <a:rPr lang="en-AU" sz="1900" dirty="0">
                <a:solidFill>
                  <a:srgbClr val="5596B2"/>
                </a:solidFill>
              </a:rPr>
              <a:t>won’t go rogue and deviate from your main messages</a:t>
            </a:r>
          </a:p>
          <a:p>
            <a:r>
              <a:rPr lang="en-AU" sz="1900" dirty="0">
                <a:solidFill>
                  <a:srgbClr val="5596B2"/>
                </a:solidFill>
              </a:rPr>
              <a:t>uses strong language and compelling examples.</a:t>
            </a:r>
          </a:p>
          <a:p>
            <a:endParaRPr lang="en-US" sz="1600" dirty="0">
              <a:solidFill>
                <a:srgbClr val="5596B2"/>
              </a:solidFill>
            </a:endParaRPr>
          </a:p>
          <a:p>
            <a:pPr marL="0" indent="0">
              <a:buNone/>
            </a:pPr>
            <a:endParaRPr lang="en-US" dirty="0"/>
          </a:p>
        </p:txBody>
      </p:sp>
      <p:sp>
        <p:nvSpPr>
          <p:cNvPr id="3" name="Content Placeholder 2">
            <a:extLst>
              <a:ext uri="{FF2B5EF4-FFF2-40B4-BE49-F238E27FC236}">
                <a16:creationId xmlns:a16="http://schemas.microsoft.com/office/drawing/2014/main" id="{8ADCAF8F-76AE-8E43-B295-3EE07D00A2AC}"/>
              </a:ext>
            </a:extLst>
          </p:cNvPr>
          <p:cNvSpPr>
            <a:spLocks noGrp="1"/>
          </p:cNvSpPr>
          <p:nvPr>
            <p:ph sz="half" idx="2"/>
          </p:nvPr>
        </p:nvSpPr>
        <p:spPr>
          <a:xfrm>
            <a:off x="6172200" y="1654175"/>
            <a:ext cx="5181600" cy="3946525"/>
          </a:xfrm>
        </p:spPr>
        <p:txBody>
          <a:bodyPr>
            <a:normAutofit lnSpcReduction="10000"/>
          </a:bodyPr>
          <a:lstStyle/>
          <a:p>
            <a:pPr marL="0" indent="0">
              <a:buNone/>
            </a:pPr>
            <a:r>
              <a:rPr lang="en-US" b="1" dirty="0">
                <a:solidFill>
                  <a:srgbClr val="87B9A1"/>
                </a:solidFill>
              </a:rPr>
              <a:t>Serve it up on a plate</a:t>
            </a:r>
          </a:p>
          <a:p>
            <a:pPr fontAlgn="base"/>
            <a:r>
              <a:rPr lang="en-NZ" sz="1800" dirty="0">
                <a:solidFill>
                  <a:srgbClr val="5596B2"/>
                </a:solidFill>
              </a:rPr>
              <a:t>provide stats &amp; global comparisons</a:t>
            </a:r>
          </a:p>
          <a:p>
            <a:pPr fontAlgn="base"/>
            <a:r>
              <a:rPr lang="en-NZ" sz="1800" dirty="0">
                <a:solidFill>
                  <a:srgbClr val="5596B2"/>
                </a:solidFill>
              </a:rPr>
              <a:t>arrange good images or an interview setting</a:t>
            </a:r>
          </a:p>
          <a:p>
            <a:pPr fontAlgn="base"/>
            <a:r>
              <a:rPr lang="en-NZ" sz="1800" dirty="0">
                <a:solidFill>
                  <a:srgbClr val="5596B2"/>
                </a:solidFill>
              </a:rPr>
              <a:t>brief your talent and prep them for interview</a:t>
            </a:r>
          </a:p>
          <a:p>
            <a:pPr fontAlgn="base"/>
            <a:r>
              <a:rPr lang="en-NZ" sz="1800" dirty="0">
                <a:solidFill>
                  <a:srgbClr val="5596B2"/>
                </a:solidFill>
              </a:rPr>
              <a:t>provide quotes</a:t>
            </a:r>
          </a:p>
          <a:p>
            <a:pPr fontAlgn="base"/>
            <a:r>
              <a:rPr lang="en-NZ" sz="1800" dirty="0">
                <a:solidFill>
                  <a:srgbClr val="5596B2"/>
                </a:solidFill>
              </a:rPr>
              <a:t>offer to fact check. </a:t>
            </a:r>
          </a:p>
          <a:p>
            <a:pPr fontAlgn="base"/>
            <a:r>
              <a:rPr lang="en-NZ" sz="1800" dirty="0">
                <a:solidFill>
                  <a:srgbClr val="5596B2"/>
                </a:solidFill>
              </a:rPr>
              <a:t>How can the public become involved? </a:t>
            </a:r>
          </a:p>
          <a:p>
            <a:pPr fontAlgn="base"/>
            <a:r>
              <a:rPr lang="en-NZ" sz="1800" dirty="0">
                <a:solidFill>
                  <a:srgbClr val="5596B2"/>
                </a:solidFill>
              </a:rPr>
              <a:t>What's in it for them i.e., why should they support you?</a:t>
            </a:r>
          </a:p>
        </p:txBody>
      </p:sp>
      <p:sp>
        <p:nvSpPr>
          <p:cNvPr id="4" name="Title 3">
            <a:extLst>
              <a:ext uri="{FF2B5EF4-FFF2-40B4-BE49-F238E27FC236}">
                <a16:creationId xmlns:a16="http://schemas.microsoft.com/office/drawing/2014/main" id="{DFBE84B4-8061-8442-9C79-A818CCFD4DCE}"/>
              </a:ext>
            </a:extLst>
          </p:cNvPr>
          <p:cNvSpPr>
            <a:spLocks noGrp="1"/>
          </p:cNvSpPr>
          <p:nvPr>
            <p:ph type="title"/>
          </p:nvPr>
        </p:nvSpPr>
        <p:spPr/>
        <p:txBody>
          <a:bodyPr/>
          <a:lstStyle/>
          <a:p>
            <a:r>
              <a:rPr lang="en-US" dirty="0"/>
              <a:t>Talent and tactics</a:t>
            </a:r>
          </a:p>
        </p:txBody>
      </p:sp>
    </p:spTree>
    <p:extLst>
      <p:ext uri="{BB962C8B-B14F-4D97-AF65-F5344CB8AC3E}">
        <p14:creationId xmlns:p14="http://schemas.microsoft.com/office/powerpoint/2010/main" val="382920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9B33-C028-8B48-933B-446D45DFB990}"/>
              </a:ext>
            </a:extLst>
          </p:cNvPr>
          <p:cNvSpPr>
            <a:spLocks noGrp="1"/>
          </p:cNvSpPr>
          <p:nvPr>
            <p:ph type="title"/>
          </p:nvPr>
        </p:nvSpPr>
        <p:spPr/>
        <p:txBody>
          <a:bodyPr/>
          <a:lstStyle/>
          <a:p>
            <a:r>
              <a:rPr lang="en-US" dirty="0"/>
              <a:t>Plan &amp; prep for your interview</a:t>
            </a:r>
          </a:p>
        </p:txBody>
      </p:sp>
      <p:sp>
        <p:nvSpPr>
          <p:cNvPr id="3" name="Content Placeholder 2">
            <a:extLst>
              <a:ext uri="{FF2B5EF4-FFF2-40B4-BE49-F238E27FC236}">
                <a16:creationId xmlns:a16="http://schemas.microsoft.com/office/drawing/2014/main" id="{46447464-D8B5-224C-AC86-E53B86DAB0E7}"/>
              </a:ext>
            </a:extLst>
          </p:cNvPr>
          <p:cNvSpPr>
            <a:spLocks noGrp="1"/>
          </p:cNvSpPr>
          <p:nvPr>
            <p:ph idx="1"/>
          </p:nvPr>
        </p:nvSpPr>
        <p:spPr>
          <a:xfrm>
            <a:off x="733181" y="1885448"/>
            <a:ext cx="10839693" cy="4029577"/>
          </a:xfrm>
        </p:spPr>
        <p:txBody>
          <a:bodyPr>
            <a:normAutofit/>
          </a:bodyPr>
          <a:lstStyle/>
          <a:p>
            <a:pPr marL="514350" indent="-514350">
              <a:buFont typeface="+mj-lt"/>
              <a:buAutoNum type="arabicPeriod"/>
            </a:pPr>
            <a:r>
              <a:rPr lang="en-US" sz="2600" dirty="0">
                <a:solidFill>
                  <a:srgbClr val="87B9A1"/>
                </a:solidFill>
              </a:rPr>
              <a:t>What are my three key points?</a:t>
            </a:r>
          </a:p>
          <a:p>
            <a:pPr marL="514350" indent="-514350">
              <a:buFont typeface="+mj-lt"/>
              <a:buAutoNum type="arabicPeriod"/>
            </a:pPr>
            <a:r>
              <a:rPr lang="en-US" sz="2600" dirty="0">
                <a:solidFill>
                  <a:srgbClr val="87B9A1"/>
                </a:solidFill>
              </a:rPr>
              <a:t>Know your audience (personas)</a:t>
            </a:r>
          </a:p>
          <a:p>
            <a:pPr marL="514350" indent="-514350">
              <a:buFont typeface="+mj-lt"/>
              <a:buAutoNum type="arabicPeriod"/>
            </a:pPr>
            <a:r>
              <a:rPr lang="en-US" sz="2600" dirty="0">
                <a:solidFill>
                  <a:srgbClr val="87B9A1"/>
                </a:solidFill>
              </a:rPr>
              <a:t>Plan for the worst</a:t>
            </a:r>
          </a:p>
          <a:p>
            <a:pPr marL="514350" indent="-514350">
              <a:buFont typeface="+mj-lt"/>
              <a:buAutoNum type="arabicPeriod"/>
            </a:pPr>
            <a:r>
              <a:rPr lang="en-US" sz="2600" dirty="0">
                <a:solidFill>
                  <a:srgbClr val="87B9A1"/>
                </a:solidFill>
              </a:rPr>
              <a:t>Do your research</a:t>
            </a:r>
          </a:p>
          <a:p>
            <a:pPr marL="514350" indent="-514350">
              <a:buFont typeface="+mj-lt"/>
              <a:buAutoNum type="arabicPeriod"/>
            </a:pPr>
            <a:r>
              <a:rPr lang="en-US" sz="2600" dirty="0">
                <a:solidFill>
                  <a:srgbClr val="87B9A1"/>
                </a:solidFill>
              </a:rPr>
              <a:t>The basics: clothing, environment &amp; no alcohol!</a:t>
            </a:r>
          </a:p>
          <a:p>
            <a:pPr marL="514350" indent="-514350">
              <a:buFont typeface="+mj-lt"/>
              <a:buAutoNum type="arabicPeriod"/>
            </a:pPr>
            <a:r>
              <a:rPr lang="en-US" sz="2600" dirty="0">
                <a:solidFill>
                  <a:srgbClr val="87B9A1"/>
                </a:solidFill>
              </a:rPr>
              <a:t>Be interesting!!!</a:t>
            </a:r>
          </a:p>
        </p:txBody>
      </p:sp>
    </p:spTree>
    <p:extLst>
      <p:ext uri="{BB962C8B-B14F-4D97-AF65-F5344CB8AC3E}">
        <p14:creationId xmlns:p14="http://schemas.microsoft.com/office/powerpoint/2010/main" val="267561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114D9-CF4F-4E44-9217-2A6404D67A96}"/>
              </a:ext>
            </a:extLst>
          </p:cNvPr>
          <p:cNvSpPr>
            <a:spLocks noGrp="1"/>
          </p:cNvSpPr>
          <p:nvPr>
            <p:ph type="title"/>
          </p:nvPr>
        </p:nvSpPr>
        <p:spPr/>
        <p:txBody>
          <a:bodyPr/>
          <a:lstStyle/>
          <a:p>
            <a:r>
              <a:rPr lang="en-US" dirty="0"/>
              <a:t>Interviews: top tips</a:t>
            </a:r>
          </a:p>
        </p:txBody>
      </p:sp>
      <p:sp>
        <p:nvSpPr>
          <p:cNvPr id="2" name="Content Placeholder 1">
            <a:extLst>
              <a:ext uri="{FF2B5EF4-FFF2-40B4-BE49-F238E27FC236}">
                <a16:creationId xmlns:a16="http://schemas.microsoft.com/office/drawing/2014/main" id="{287D99FE-02A4-594C-A21C-0F043529DCD1}"/>
              </a:ext>
            </a:extLst>
          </p:cNvPr>
          <p:cNvSpPr>
            <a:spLocks noGrp="1"/>
          </p:cNvSpPr>
          <p:nvPr>
            <p:ph sz="half" idx="4294967295"/>
          </p:nvPr>
        </p:nvSpPr>
        <p:spPr>
          <a:xfrm>
            <a:off x="4725266" y="1635345"/>
            <a:ext cx="3437660" cy="3432832"/>
          </a:xfrm>
        </p:spPr>
        <p:txBody>
          <a:bodyPr>
            <a:normAutofit fontScale="92500" lnSpcReduction="20000"/>
          </a:bodyPr>
          <a:lstStyle/>
          <a:p>
            <a:pPr marL="0" indent="0">
              <a:lnSpc>
                <a:spcPct val="120000"/>
              </a:lnSpc>
              <a:buNone/>
            </a:pPr>
            <a:r>
              <a:rPr lang="en-US" sz="2600" b="1" dirty="0">
                <a:solidFill>
                  <a:srgbClr val="35839C"/>
                </a:solidFill>
              </a:rPr>
              <a:t>Radio</a:t>
            </a:r>
          </a:p>
          <a:p>
            <a:pPr>
              <a:lnSpc>
                <a:spcPct val="120000"/>
              </a:lnSpc>
            </a:pPr>
            <a:r>
              <a:rPr lang="en-US" sz="2200" dirty="0">
                <a:solidFill>
                  <a:srgbClr val="5596B2"/>
                </a:solidFill>
              </a:rPr>
              <a:t>keep it brief with soundbites</a:t>
            </a:r>
          </a:p>
          <a:p>
            <a:pPr>
              <a:lnSpc>
                <a:spcPct val="120000"/>
              </a:lnSpc>
            </a:pPr>
            <a:r>
              <a:rPr lang="en-US" sz="2200" dirty="0">
                <a:solidFill>
                  <a:srgbClr val="5596B2"/>
                </a:solidFill>
              </a:rPr>
              <a:t>be interesting!</a:t>
            </a:r>
          </a:p>
          <a:p>
            <a:pPr>
              <a:lnSpc>
                <a:spcPct val="120000"/>
              </a:lnSpc>
            </a:pPr>
            <a:r>
              <a:rPr lang="en-US" sz="2200" dirty="0">
                <a:solidFill>
                  <a:srgbClr val="5596B2"/>
                </a:solidFill>
              </a:rPr>
              <a:t>use words to create a picture</a:t>
            </a:r>
          </a:p>
          <a:p>
            <a:pPr>
              <a:lnSpc>
                <a:spcPct val="120000"/>
              </a:lnSpc>
            </a:pPr>
            <a:r>
              <a:rPr lang="en-US" sz="2200" dirty="0">
                <a:solidFill>
                  <a:srgbClr val="5596B2"/>
                </a:solidFill>
              </a:rPr>
              <a:t>watch your pace</a:t>
            </a:r>
          </a:p>
          <a:p>
            <a:pPr>
              <a:lnSpc>
                <a:spcPct val="120000"/>
              </a:lnSpc>
            </a:pPr>
            <a:r>
              <a:rPr lang="en-US" sz="2200" dirty="0">
                <a:solidFill>
                  <a:srgbClr val="5596B2"/>
                </a:solidFill>
              </a:rPr>
              <a:t>avoid mobile phones.</a:t>
            </a:r>
          </a:p>
        </p:txBody>
      </p:sp>
      <p:sp>
        <p:nvSpPr>
          <p:cNvPr id="3" name="Content Placeholder 2">
            <a:extLst>
              <a:ext uri="{FF2B5EF4-FFF2-40B4-BE49-F238E27FC236}">
                <a16:creationId xmlns:a16="http://schemas.microsoft.com/office/drawing/2014/main" id="{83963C5B-CEFF-4241-8F78-1DAF45DC81E5}"/>
              </a:ext>
            </a:extLst>
          </p:cNvPr>
          <p:cNvSpPr>
            <a:spLocks noGrp="1"/>
          </p:cNvSpPr>
          <p:nvPr>
            <p:ph sz="half" idx="4294967295"/>
          </p:nvPr>
        </p:nvSpPr>
        <p:spPr>
          <a:xfrm>
            <a:off x="8116164" y="1644670"/>
            <a:ext cx="3161436" cy="2566266"/>
          </a:xfrm>
        </p:spPr>
        <p:txBody>
          <a:bodyPr>
            <a:normAutofit fontScale="92500"/>
          </a:bodyPr>
          <a:lstStyle/>
          <a:p>
            <a:pPr marL="0" indent="0">
              <a:lnSpc>
                <a:spcPct val="100000"/>
              </a:lnSpc>
              <a:buNone/>
            </a:pPr>
            <a:r>
              <a:rPr lang="en-US" sz="2600" b="1" dirty="0">
                <a:solidFill>
                  <a:srgbClr val="35839C"/>
                </a:solidFill>
              </a:rPr>
              <a:t>TV</a:t>
            </a:r>
            <a:endParaRPr lang="en-US" b="1" dirty="0">
              <a:solidFill>
                <a:srgbClr val="35839C"/>
              </a:solidFill>
            </a:endParaRPr>
          </a:p>
          <a:p>
            <a:pPr>
              <a:lnSpc>
                <a:spcPct val="100000"/>
              </a:lnSpc>
            </a:pPr>
            <a:r>
              <a:rPr lang="en-NZ" sz="2200" dirty="0">
                <a:solidFill>
                  <a:srgbClr val="5596B2"/>
                </a:solidFill>
              </a:rPr>
              <a:t>don’t look at the camera</a:t>
            </a:r>
          </a:p>
          <a:p>
            <a:pPr>
              <a:lnSpc>
                <a:spcPct val="100000"/>
              </a:lnSpc>
            </a:pPr>
            <a:r>
              <a:rPr lang="en-NZ" sz="2200" dirty="0">
                <a:solidFill>
                  <a:srgbClr val="5596B2"/>
                </a:solidFill>
              </a:rPr>
              <a:t>be concise</a:t>
            </a:r>
          </a:p>
          <a:p>
            <a:pPr>
              <a:lnSpc>
                <a:spcPct val="100000"/>
              </a:lnSpc>
            </a:pPr>
            <a:r>
              <a:rPr lang="en-NZ" sz="2200" dirty="0">
                <a:solidFill>
                  <a:srgbClr val="5596B2"/>
                </a:solidFill>
              </a:rPr>
              <a:t>use strong language</a:t>
            </a:r>
          </a:p>
          <a:p>
            <a:pPr>
              <a:lnSpc>
                <a:spcPct val="100000"/>
              </a:lnSpc>
            </a:pPr>
            <a:r>
              <a:rPr lang="en-NZ" sz="2200" dirty="0">
                <a:solidFill>
                  <a:srgbClr val="5596B2"/>
                </a:solidFill>
              </a:rPr>
              <a:t>give examples.</a:t>
            </a:r>
          </a:p>
          <a:p>
            <a:pPr marL="0" indent="0">
              <a:buNone/>
            </a:pPr>
            <a:endParaRPr lang="en-US" dirty="0"/>
          </a:p>
        </p:txBody>
      </p:sp>
      <p:sp>
        <p:nvSpPr>
          <p:cNvPr id="5" name="TextBox 4">
            <a:extLst>
              <a:ext uri="{FF2B5EF4-FFF2-40B4-BE49-F238E27FC236}">
                <a16:creationId xmlns:a16="http://schemas.microsoft.com/office/drawing/2014/main" id="{5C491E4D-51F4-4248-B937-FECF4D296B13}"/>
              </a:ext>
            </a:extLst>
          </p:cNvPr>
          <p:cNvSpPr txBox="1"/>
          <p:nvPr/>
        </p:nvSpPr>
        <p:spPr>
          <a:xfrm>
            <a:off x="733182" y="1644671"/>
            <a:ext cx="3810243"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35839C"/>
                </a:solidFill>
                <a:effectLst/>
                <a:uLnTx/>
                <a:uFillTx/>
                <a:latin typeface="Arial" panose="020B0604020202020204"/>
                <a:ea typeface="+mn-ea"/>
                <a:cs typeface="+mn-cs"/>
              </a:rPr>
              <a:t>Print &amp; online</a:t>
            </a:r>
            <a:endParaRPr kumimoji="0" lang="en-NZ" sz="1600" b="0" i="0" u="none" strike="noStrike" kern="1200" cap="none" spc="0" normalizeH="0" baseline="0" noProof="0" dirty="0">
              <a:ln>
                <a:noFill/>
              </a:ln>
              <a:solidFill>
                <a:srgbClr val="5596B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NZ" sz="2000" dirty="0">
                <a:solidFill>
                  <a:srgbClr val="5596B2"/>
                </a:solidFill>
                <a:latin typeface="Arial" panose="020B0604020202020204"/>
              </a:rPr>
              <a:t>c</a:t>
            </a:r>
            <a:r>
              <a:rPr kumimoji="0" lang="en-NZ" sz="2000" b="0" i="0" u="none" strike="noStrike" kern="1200" cap="none" spc="0" normalizeH="0" baseline="0" noProof="0" dirty="0">
                <a:ln>
                  <a:noFill/>
                </a:ln>
                <a:solidFill>
                  <a:srgbClr val="5596B2"/>
                </a:solidFill>
                <a:effectLst/>
                <a:uLnTx/>
                <a:uFillTx/>
                <a:latin typeface="Arial" panose="020B0604020202020204"/>
                <a:ea typeface="+mn-ea"/>
                <a:cs typeface="+mn-cs"/>
              </a:rPr>
              <a:t>heck deadlines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NZ" sz="2000" dirty="0">
                <a:solidFill>
                  <a:srgbClr val="5596B2"/>
                </a:solidFill>
                <a:latin typeface="Arial" panose="020B0604020202020204"/>
              </a:rPr>
              <a:t>d</a:t>
            </a:r>
            <a:r>
              <a:rPr kumimoji="0" lang="en-NZ" sz="2000" b="0" i="0" u="none" strike="noStrike" kern="1200" cap="none" spc="0" normalizeH="0" baseline="0" noProof="0" dirty="0">
                <a:ln>
                  <a:noFill/>
                </a:ln>
                <a:solidFill>
                  <a:srgbClr val="5596B2"/>
                </a:solidFill>
                <a:effectLst/>
                <a:uLnTx/>
                <a:uFillTx/>
                <a:latin typeface="Arial" panose="020B0604020202020204"/>
                <a:ea typeface="+mn-ea"/>
                <a:cs typeface="+mn-cs"/>
              </a:rPr>
              <a:t>o your research</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NZ" sz="2000" dirty="0">
                <a:solidFill>
                  <a:srgbClr val="5596B2"/>
                </a:solidFill>
                <a:latin typeface="Arial" panose="020B0604020202020204"/>
              </a:rPr>
              <a:t>h</a:t>
            </a:r>
            <a:r>
              <a:rPr kumimoji="0" lang="en-NZ" sz="2000" b="0" i="0" u="none" strike="noStrike" kern="1200" cap="none" spc="0" normalizeH="0" baseline="0" noProof="0" dirty="0" err="1">
                <a:ln>
                  <a:noFill/>
                </a:ln>
                <a:solidFill>
                  <a:srgbClr val="5596B2"/>
                </a:solidFill>
                <a:effectLst/>
                <a:uLnTx/>
                <a:uFillTx/>
                <a:latin typeface="Arial" panose="020B0604020202020204"/>
                <a:ea typeface="+mn-ea"/>
                <a:cs typeface="+mn-cs"/>
              </a:rPr>
              <a:t>ighlight</a:t>
            </a:r>
            <a:r>
              <a:rPr kumimoji="0" lang="en-NZ" sz="2000" b="0" i="0" u="none" strike="noStrike" kern="1200" cap="none" spc="0" normalizeH="0" baseline="0" noProof="0" dirty="0">
                <a:ln>
                  <a:noFill/>
                </a:ln>
                <a:solidFill>
                  <a:srgbClr val="5596B2"/>
                </a:solidFill>
                <a:effectLst/>
                <a:uLnTx/>
                <a:uFillTx/>
                <a:latin typeface="Arial" panose="020B0604020202020204"/>
                <a:ea typeface="+mn-ea"/>
                <a:cs typeface="+mn-cs"/>
              </a:rPr>
              <a:t> numbers &amp; surveys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NZ" sz="2000" dirty="0">
                <a:solidFill>
                  <a:srgbClr val="5596B2"/>
                </a:solidFill>
                <a:latin typeface="Arial" panose="020B0604020202020204"/>
              </a:rPr>
              <a:t>c</a:t>
            </a:r>
            <a:r>
              <a:rPr kumimoji="0" lang="en-NZ" sz="2000" b="0" i="0" u="none" strike="noStrike" kern="1200" cap="none" spc="0" normalizeH="0" baseline="0" noProof="0" dirty="0" err="1">
                <a:ln>
                  <a:noFill/>
                </a:ln>
                <a:solidFill>
                  <a:srgbClr val="5596B2"/>
                </a:solidFill>
                <a:effectLst/>
                <a:uLnTx/>
                <a:uFillTx/>
                <a:latin typeface="Arial" panose="020B0604020202020204"/>
                <a:ea typeface="+mn-ea"/>
                <a:cs typeface="+mn-cs"/>
              </a:rPr>
              <a:t>reate</a:t>
            </a:r>
            <a:r>
              <a:rPr kumimoji="0" lang="en-NZ" sz="2000" b="0" i="0" u="none" strike="noStrike" kern="1200" cap="none" spc="0" normalizeH="0" baseline="0" noProof="0" dirty="0">
                <a:ln>
                  <a:noFill/>
                </a:ln>
                <a:solidFill>
                  <a:srgbClr val="5596B2"/>
                </a:solidFill>
                <a:effectLst/>
                <a:uLnTx/>
                <a:uFillTx/>
                <a:latin typeface="Arial" panose="020B0604020202020204"/>
                <a:ea typeface="+mn-ea"/>
                <a:cs typeface="+mn-cs"/>
              </a:rPr>
              <a:t> photo opportunities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NZ" sz="2000" dirty="0">
                <a:solidFill>
                  <a:srgbClr val="5596B2"/>
                </a:solidFill>
                <a:latin typeface="Arial" panose="020B0604020202020204"/>
              </a:rPr>
              <a:t>p</a:t>
            </a:r>
            <a:r>
              <a:rPr kumimoji="0" lang="en-NZ" sz="2000" b="0" i="0" u="none" strike="noStrike" kern="1200" cap="none" spc="0" normalizeH="0" baseline="0" noProof="0" dirty="0">
                <a:ln>
                  <a:noFill/>
                </a:ln>
                <a:solidFill>
                  <a:srgbClr val="5596B2"/>
                </a:solidFill>
                <a:effectLst/>
                <a:uLnTx/>
                <a:uFillTx/>
                <a:latin typeface="Arial" panose="020B0604020202020204"/>
                <a:ea typeface="+mn-ea"/>
                <a:cs typeface="+mn-cs"/>
              </a:rPr>
              <a:t>resent interesting and relevant information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NZ" sz="2000" dirty="0">
                <a:solidFill>
                  <a:srgbClr val="5596B2"/>
                </a:solidFill>
                <a:latin typeface="Arial" panose="020B0604020202020204"/>
              </a:rPr>
              <a:t>r</a:t>
            </a:r>
            <a:r>
              <a:rPr kumimoji="0" lang="en-NZ" sz="2000" b="0" i="0" u="none" strike="noStrike" kern="1200" cap="none" spc="0" normalizeH="0" baseline="0" noProof="0" dirty="0" err="1">
                <a:ln>
                  <a:noFill/>
                </a:ln>
                <a:solidFill>
                  <a:srgbClr val="5596B2"/>
                </a:solidFill>
                <a:effectLst/>
                <a:uLnTx/>
                <a:uFillTx/>
                <a:latin typeface="Arial" panose="020B0604020202020204"/>
                <a:ea typeface="+mn-ea"/>
                <a:cs typeface="+mn-cs"/>
              </a:rPr>
              <a:t>einforce</a:t>
            </a:r>
            <a:r>
              <a:rPr kumimoji="0" lang="en-NZ" sz="2000" b="0" i="0" u="none" strike="noStrike" kern="1200" cap="none" spc="0" normalizeH="0" baseline="0" noProof="0" dirty="0">
                <a:ln>
                  <a:noFill/>
                </a:ln>
                <a:solidFill>
                  <a:srgbClr val="5596B2"/>
                </a:solidFill>
                <a:effectLst/>
                <a:uLnTx/>
                <a:uFillTx/>
                <a:latin typeface="Arial" panose="020B0604020202020204"/>
                <a:ea typeface="+mn-ea"/>
                <a:cs typeface="+mn-cs"/>
              </a:rPr>
              <a:t> your main points with real examples.</a:t>
            </a:r>
            <a:endParaRPr kumimoji="0" lang="en-US" sz="3200" b="0" i="0" u="none" strike="noStrike" kern="1200" cap="none" spc="0" normalizeH="0" baseline="0" noProof="0" dirty="0">
              <a:ln>
                <a:noFill/>
              </a:ln>
              <a:solidFill>
                <a:srgbClr val="35839C"/>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9CE65B86-B829-2342-B524-FE07579BBC1C}"/>
              </a:ext>
            </a:extLst>
          </p:cNvPr>
          <p:cNvSpPr txBox="1"/>
          <p:nvPr/>
        </p:nvSpPr>
        <p:spPr>
          <a:xfrm>
            <a:off x="3685897" y="5182477"/>
            <a:ext cx="61525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839C"/>
                </a:solidFill>
                <a:effectLst/>
                <a:highlight>
                  <a:srgbClr val="87B9A1"/>
                </a:highlight>
                <a:uLnTx/>
                <a:uFillTx/>
                <a:latin typeface="Arial" panose="020B0604020202020204"/>
                <a:ea typeface="+mn-ea"/>
                <a:cs typeface="+mn-cs"/>
              </a:rPr>
              <a:t>Nothing is “off the record”!</a:t>
            </a:r>
          </a:p>
        </p:txBody>
      </p:sp>
    </p:spTree>
    <p:extLst>
      <p:ext uri="{BB962C8B-B14F-4D97-AF65-F5344CB8AC3E}">
        <p14:creationId xmlns:p14="http://schemas.microsoft.com/office/powerpoint/2010/main" val="1702338609"/>
      </p:ext>
    </p:extLst>
  </p:cSld>
  <p:clrMapOvr>
    <a:masterClrMapping/>
  </p:clrMapOvr>
</p:sld>
</file>

<file path=ppt/theme/theme1.xml><?xml version="1.0" encoding="utf-8"?>
<a:theme xmlns:a="http://schemas.openxmlformats.org/drawingml/2006/main" name="Office Theme">
  <a:themeElements>
    <a:clrScheme name="CSI Colour theme 2018">
      <a:dk1>
        <a:srgbClr val="3C3D3C"/>
      </a:dk1>
      <a:lt1>
        <a:srgbClr val="FFFFFF"/>
      </a:lt1>
      <a:dk2>
        <a:srgbClr val="35829C"/>
      </a:dk2>
      <a:lt2>
        <a:srgbClr val="FEFFFE"/>
      </a:lt2>
      <a:accent1>
        <a:srgbClr val="2D7086"/>
      </a:accent1>
      <a:accent2>
        <a:srgbClr val="2EA3BF"/>
      </a:accent2>
      <a:accent3>
        <a:srgbClr val="69BA80"/>
      </a:accent3>
      <a:accent4>
        <a:srgbClr val="D2DB36"/>
      </a:accent4>
      <a:accent5>
        <a:srgbClr val="F8BB41"/>
      </a:accent5>
      <a:accent6>
        <a:srgbClr val="F25B29"/>
      </a:accent6>
      <a:hlink>
        <a:srgbClr val="35829C"/>
      </a:hlink>
      <a:folHlink>
        <a:srgbClr val="3582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2018" id="{B890F435-9422-0C42-AAAE-0F751C4A9AD8}" vid="{7A8966DD-6220-D948-8320-7E09A8FBF110}"/>
    </a:ext>
  </a:extLst>
</a:theme>
</file>

<file path=ppt/theme/theme2.xml><?xml version="1.0" encoding="utf-8"?>
<a:theme xmlns:a="http://schemas.openxmlformats.org/drawingml/2006/main" name="1_Office Theme">
  <a:themeElements>
    <a:clrScheme name="CSI Colour theme 2018">
      <a:dk1>
        <a:srgbClr val="3C3D3C"/>
      </a:dk1>
      <a:lt1>
        <a:srgbClr val="FFFFFF"/>
      </a:lt1>
      <a:dk2>
        <a:srgbClr val="35829C"/>
      </a:dk2>
      <a:lt2>
        <a:srgbClr val="FEFFFE"/>
      </a:lt2>
      <a:accent1>
        <a:srgbClr val="2D7086"/>
      </a:accent1>
      <a:accent2>
        <a:srgbClr val="2EA3BF"/>
      </a:accent2>
      <a:accent3>
        <a:srgbClr val="69BA80"/>
      </a:accent3>
      <a:accent4>
        <a:srgbClr val="D2DB36"/>
      </a:accent4>
      <a:accent5>
        <a:srgbClr val="F8BB41"/>
      </a:accent5>
      <a:accent6>
        <a:srgbClr val="F25B29"/>
      </a:accent6>
      <a:hlink>
        <a:srgbClr val="35829C"/>
      </a:hlink>
      <a:folHlink>
        <a:srgbClr val="3582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2018" id="{B890F435-9422-0C42-AAAE-0F751C4A9AD8}" vid="{577B234D-4F42-684A-B6C6-978B976B0D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8B2A449B688E4A8659E97D39967071" ma:contentTypeVersion="12" ma:contentTypeDescription="Create a new document." ma:contentTypeScope="" ma:versionID="1142cdc22bf42a4876ea80b6b655f16f">
  <xsd:schema xmlns:xsd="http://www.w3.org/2001/XMLSchema" xmlns:xs="http://www.w3.org/2001/XMLSchema" xmlns:p="http://schemas.microsoft.com/office/2006/metadata/properties" xmlns:ns3="52d88f80-3e8f-4c84-84b9-549cc5d31e1d" xmlns:ns4="6dc5db03-e889-4c93-9edf-d9de7f100503" targetNamespace="http://schemas.microsoft.com/office/2006/metadata/properties" ma:root="true" ma:fieldsID="fd93579857d91cd13b70dc9cc91d760e" ns3:_="" ns4:_="">
    <xsd:import namespace="52d88f80-3e8f-4c84-84b9-549cc5d31e1d"/>
    <xsd:import namespace="6dc5db03-e889-4c93-9edf-d9de7f1005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88f80-3e8f-4c84-84b9-549cc5d31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c5db03-e889-4c93-9edf-d9de7f10050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E61230-E668-4261-9AA5-D59454CA4119}">
  <ds:schemaRefs>
    <ds:schemaRef ds:uri="http://schemas.microsoft.com/sharepoint/v3/contenttype/forms"/>
  </ds:schemaRefs>
</ds:datastoreItem>
</file>

<file path=customXml/itemProps2.xml><?xml version="1.0" encoding="utf-8"?>
<ds:datastoreItem xmlns:ds="http://schemas.openxmlformats.org/officeDocument/2006/customXml" ds:itemID="{43126C6C-618B-4199-B29E-25DEC5F52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88f80-3e8f-4c84-84b9-549cc5d31e1d"/>
    <ds:schemaRef ds:uri="6dc5db03-e889-4c93-9edf-d9de7f100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845AFB-B1DC-4353-8833-5B0BAFAD0B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1032</TotalTime>
  <Words>3031</Words>
  <Application>Microsoft Office PowerPoint</Application>
  <PresentationFormat>Widescreen</PresentationFormat>
  <Paragraphs>322</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Courier New</vt:lpstr>
      <vt:lpstr>Wingdings</vt:lpstr>
      <vt:lpstr>Office Theme</vt:lpstr>
      <vt:lpstr>1_Office Theme</vt:lpstr>
      <vt:lpstr>  Working with the Media</vt:lpstr>
      <vt:lpstr>Agenda</vt:lpstr>
      <vt:lpstr>NZ media landscape</vt:lpstr>
      <vt:lpstr>What is news in New Zealand?</vt:lpstr>
      <vt:lpstr>The pitch</vt:lpstr>
      <vt:lpstr>Story telling via media</vt:lpstr>
      <vt:lpstr>Talent and tactics</vt:lpstr>
      <vt:lpstr>Plan &amp; prep for your interview</vt:lpstr>
      <vt:lpstr>Interviews: top tips</vt:lpstr>
      <vt:lpstr>Do’s and don’ts</vt:lpstr>
      <vt:lpstr>Crisis communications</vt:lpstr>
      <vt:lpstr>Stall but call!</vt:lpstr>
      <vt:lpstr>Fundamentals of fronting up</vt:lpstr>
      <vt:lpstr>Managing negative questions</vt:lpstr>
      <vt:lpstr>The tough questions / when to ‘bridge’</vt:lpstr>
      <vt:lpstr>Getting the basics right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Communications</dc:title>
  <dc:creator>Suzanne McNicol</dc:creator>
  <cp:lastModifiedBy>Aimee Bird</cp:lastModifiedBy>
  <cp:revision>79</cp:revision>
  <cp:lastPrinted>2020-12-01T19:53:13Z</cp:lastPrinted>
  <dcterms:created xsi:type="dcterms:W3CDTF">2020-11-10T23:04:11Z</dcterms:created>
  <dcterms:modified xsi:type="dcterms:W3CDTF">2022-02-22T03:47:37Z</dcterms:modified>
</cp:coreProperties>
</file>