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1" r:id="rId5"/>
    <p:sldMasterId id="2147483678" r:id="rId6"/>
  </p:sldMasterIdLst>
  <p:notesMasterIdLst>
    <p:notesMasterId r:id="rId9"/>
  </p:notesMasterIdLst>
  <p:handoutMasterIdLst>
    <p:handoutMasterId r:id="rId10"/>
  </p:handoutMasterIdLst>
  <p:sldIdLst>
    <p:sldId id="256" r:id="rId7"/>
    <p:sldId id="3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Black" initials="AB" lastIdx="3" clrIdx="0">
    <p:extLst>
      <p:ext uri="{19B8F6BF-5375-455C-9EA6-DF929625EA0E}">
        <p15:presenceInfo xmlns:p15="http://schemas.microsoft.com/office/powerpoint/2012/main" userId="S::andrea.black@csinz.org::811beec5-ff96-45af-b98d-511b7249ea5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96B2"/>
    <a:srgbClr val="87B9A1"/>
    <a:srgbClr val="35839C"/>
    <a:srgbClr val="D2D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E53974-5F44-4BF9-BB9B-2780B814EFD2}" v="1" dt="2021-07-07T02:38:28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480" y="48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9DAAA7F-FD3D-4BED-80EF-B9DA54EA0D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8471FF-450E-4030-A503-095D371784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4EBF8-FF04-4E12-9BF0-C12109CDF81E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75C706-AD3D-4BBF-9976-9DBB8742C4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CDC083-F4C5-4EA1-ABB7-40101E811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951A0-36D3-4CA1-86EA-C5E70A8A37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91758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B1F62-0D7E-AE42-8E59-3A4C139E2DD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B8B19-7BF7-7E4B-B2E2-8A53A761F3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02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26D17-DF0E-6144-A988-AFFD881EE4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80970" y="2741700"/>
            <a:ext cx="9144000" cy="1143281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7200" b="1"/>
            </a:lvl1pPr>
          </a:lstStyle>
          <a:p>
            <a:r>
              <a:rPr lang="en-US"/>
              <a:t>Edit document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1A9DC0-E2DE-424D-8841-E6C450A9ED10}"/>
              </a:ext>
            </a:extLst>
          </p:cNvPr>
          <p:cNvSpPr/>
          <p:nvPr userDrawn="1"/>
        </p:nvSpPr>
        <p:spPr>
          <a:xfrm flipV="1">
            <a:off x="711667" y="300236"/>
            <a:ext cx="10800000" cy="72000"/>
          </a:xfrm>
          <a:prstGeom prst="rect">
            <a:avLst/>
          </a:prstGeom>
          <a:gradFill flip="none" rotWithShape="1">
            <a:gsLst>
              <a:gs pos="0">
                <a:srgbClr val="D2DC36"/>
              </a:gs>
              <a:gs pos="22000">
                <a:srgbClr val="93C35C">
                  <a:lumMod val="95000"/>
                </a:srgbClr>
              </a:gs>
              <a:gs pos="41000">
                <a:srgbClr val="69BA80"/>
              </a:gs>
              <a:gs pos="80000">
                <a:srgbClr val="35839C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E808DF-435B-43BF-94BD-C82C9FDCE33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98321" y="1047386"/>
            <a:ext cx="3133725" cy="140970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C92811E9-07DA-48BD-845D-389FE9E277CC}"/>
              </a:ext>
            </a:extLst>
          </p:cNvPr>
          <p:cNvSpPr txBox="1">
            <a:spLocks/>
          </p:cNvSpPr>
          <p:nvPr userDrawn="1"/>
        </p:nvSpPr>
        <p:spPr>
          <a:xfrm>
            <a:off x="1532834" y="5126320"/>
            <a:ext cx="9144000" cy="3980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3200" kern="1200">
                <a:solidFill>
                  <a:srgbClr val="87B9A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87B9A1"/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rgbClr val="93C35C"/>
              </a:buClr>
              <a:buSzPct val="75000"/>
              <a:buFont typeface="Courier New" panose="02070309020205020404" pitchFamily="49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i="1" dirty="0">
              <a:solidFill>
                <a:srgbClr val="5596B2"/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D26A1BA-664F-416C-8C07-60E2482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480970" y="4075563"/>
            <a:ext cx="9144000" cy="6579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87B9A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Edit document subtitle</a:t>
            </a:r>
          </a:p>
        </p:txBody>
      </p:sp>
    </p:spTree>
    <p:extLst>
      <p:ext uri="{BB962C8B-B14F-4D97-AF65-F5344CB8AC3E}">
        <p14:creationId xmlns:p14="http://schemas.microsoft.com/office/powerpoint/2010/main" val="1732432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1B6AD-B26B-DC45-85EE-0E1ABA454C9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3182" y="1681163"/>
            <a:ext cx="5157787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rgbClr val="87B9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 heading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AF89D-F30E-A149-9C3E-97859C93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181" y="2671761"/>
            <a:ext cx="5157787" cy="31712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21ABB-28EA-4644-BDDD-82BC1627A5D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5630" y="1684286"/>
            <a:ext cx="5183188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rgbClr val="87B9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 heading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701E51-D643-E149-9516-81C87FE961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5630" y="2671761"/>
            <a:ext cx="5183188" cy="31712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94F4E04-315D-0A4A-97B0-642EF81CB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1674393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48C7-3DD7-1947-8EEC-DAD9FE4B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F13B-F698-6F40-9361-585E2F052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75214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D0636-6637-0B47-9007-B8F8C5EBA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59106"/>
            <a:ext cx="3932237" cy="35199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3134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322EF5F-8F5F-DA4B-AB87-77E477EC82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2739847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rgbClr val="5596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67303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E3CBB-2EC0-43AB-8188-C2FD63A30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8ECEF-4191-421C-991C-6552EC14C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36352" cy="3898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750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7440A-221A-4B72-B633-CCA7DB0E4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08DC4-F388-4057-BF24-E8A739D9C5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991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37120-EE6B-462F-B289-9ACA1F56C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991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6604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1B6AD-B26B-DC45-85EE-0E1ABA454C9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3182" y="1681163"/>
            <a:ext cx="5157787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 baseline="0">
                <a:solidFill>
                  <a:srgbClr val="35839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 heading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AF89D-F30E-A149-9C3E-97859C93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181" y="2671761"/>
            <a:ext cx="5157787" cy="31255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21ABB-28EA-4644-BDDD-82BC1627A5D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5630" y="1684286"/>
            <a:ext cx="5183188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 baseline="0">
                <a:solidFill>
                  <a:srgbClr val="35839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 heading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701E51-D643-E149-9516-81C87FE961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5630" y="2671761"/>
            <a:ext cx="5183188" cy="31255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94F4E04-315D-0A4A-97B0-642EF81CB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4128850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48C7-3DD7-1947-8EEC-DAD9FE4B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F13B-F698-6F40-9361-585E2F052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7027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D0636-6637-0B47-9007-B8F8C5EBA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59106"/>
            <a:ext cx="3932237" cy="3483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50155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5675-1ABE-4D7B-BE6F-6FF228C56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309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06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7C0C6-EC3A-4844-8585-FFC8C5F6F9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AF6F-CBA5-7542-BF7C-F89D77E1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182" y="1885449"/>
            <a:ext cx="10725636" cy="38478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90349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93910-93C6-694D-92F8-4356B7D76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71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EB1BC-9104-0F4C-ACEA-474073B62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71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F0366A5-C2C8-2343-A064-7A2003F86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418642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1B6AD-B26B-DC45-85EE-0E1ABA454C9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33182" y="1681163"/>
            <a:ext cx="5157787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rgbClr val="87B9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 heading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AF89D-F30E-A149-9C3E-97859C93F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3181" y="2671761"/>
            <a:ext cx="5157787" cy="30889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21ABB-28EA-4644-BDDD-82BC1627A5D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5630" y="1684286"/>
            <a:ext cx="5183188" cy="82391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2800" b="1">
                <a:solidFill>
                  <a:srgbClr val="87B9A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sub heading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701E51-D643-E149-9516-81C87FE961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5630" y="2671761"/>
            <a:ext cx="5183188" cy="308896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94F4E04-315D-0A4A-97B0-642EF81CBA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3624249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948C7-3DD7-1947-8EEC-DAD9FE4B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CF13B-F698-6F40-9361-585E2F052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739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D0636-6637-0B47-9007-B8F8C5EBA1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59106"/>
            <a:ext cx="3932237" cy="35107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421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322EF5F-8F5F-DA4B-AB87-77E477EC82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230076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8851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7C0C6-EC3A-4844-8585-FFC8C5F6F9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AAF6F-CBA5-7542-BF7C-F89D77E15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182" y="1885448"/>
            <a:ext cx="10725636" cy="4348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759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93910-93C6-694D-92F8-4356B7D76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265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EB1BC-9104-0F4C-ACEA-474073B626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265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F0366A5-C2C8-2343-A064-7A2003F86A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3182" y="705421"/>
            <a:ext cx="10725636" cy="83973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121294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1E7C2-7234-804B-A149-55C1EA829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88587E70-3B72-BB48-8EEC-75EE94C19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581"/>
            <a:ext cx="10515600" cy="873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93C73C76-7F6E-6749-BF1E-228223A475B2}"/>
              </a:ext>
            </a:extLst>
          </p:cNvPr>
          <p:cNvPicPr/>
          <p:nvPr userDrawn="1"/>
        </p:nvPicPr>
        <p:blipFill rotWithShape="1">
          <a:blip r:embed="rId9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3"/>
          <a:stretch/>
        </p:blipFill>
        <p:spPr bwMode="auto">
          <a:xfrm>
            <a:off x="7559675" y="5927724"/>
            <a:ext cx="4632325" cy="93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7FCBD8D0-835C-1042-96B2-18CB277C7282}"/>
              </a:ext>
            </a:extLst>
          </p:cNvPr>
          <p:cNvPicPr/>
          <p:nvPr userDrawn="1"/>
        </p:nvPicPr>
        <p:blipFill>
          <a:blip r:embed="rId9">
            <a:alphaModFix amt="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7725"/>
            <a:ext cx="7559675" cy="93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A33F665-3E57-AD45-9186-880D391DEAA7}"/>
              </a:ext>
            </a:extLst>
          </p:cNvPr>
          <p:cNvSpPr txBox="1"/>
          <p:nvPr userDrawn="1"/>
        </p:nvSpPr>
        <p:spPr>
          <a:xfrm>
            <a:off x="8126506" y="6430232"/>
            <a:ext cx="32272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>
                <a:solidFill>
                  <a:srgbClr val="5596B2"/>
                </a:solidFill>
              </a:rPr>
              <a:t>© Centre for Social Impact NZ 2021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440B73B-F0B4-DE4C-8284-D7742B5849E8}"/>
              </a:ext>
            </a:extLst>
          </p:cNvPr>
          <p:cNvSpPr/>
          <p:nvPr userDrawn="1"/>
        </p:nvSpPr>
        <p:spPr>
          <a:xfrm flipV="1">
            <a:off x="722424" y="336324"/>
            <a:ext cx="10736394" cy="28800"/>
          </a:xfrm>
          <a:prstGeom prst="rect">
            <a:avLst/>
          </a:prstGeom>
          <a:gradFill flip="none" rotWithShape="1">
            <a:gsLst>
              <a:gs pos="0">
                <a:srgbClr val="D2DC36"/>
              </a:gs>
              <a:gs pos="22000">
                <a:srgbClr val="93C35C">
                  <a:lumMod val="95000"/>
                </a:srgbClr>
              </a:gs>
              <a:gs pos="41000">
                <a:srgbClr val="69BA80"/>
              </a:gs>
              <a:gs pos="80000">
                <a:srgbClr val="35839C"/>
              </a:gs>
            </a:gsLst>
            <a:lin ang="108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736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6" r:id="rId5"/>
    <p:sldLayoutId id="2147483654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rgbClr val="87B9A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rgbClr val="93C35C"/>
        </a:buClr>
        <a:buSzPct val="75000"/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596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A1E7C2-7234-804B-A149-55C1EA829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9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88587E70-3B72-BB48-8EEC-75EE94C19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7581"/>
            <a:ext cx="10515600" cy="873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33F665-3E57-AD45-9186-880D391DEAA7}"/>
              </a:ext>
            </a:extLst>
          </p:cNvPr>
          <p:cNvSpPr txBox="1"/>
          <p:nvPr userDrawn="1"/>
        </p:nvSpPr>
        <p:spPr>
          <a:xfrm>
            <a:off x="8126506" y="6430232"/>
            <a:ext cx="32272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>
                <a:solidFill>
                  <a:schemeClr val="bg1"/>
                </a:solidFill>
              </a:rPr>
              <a:t>© Centre for Social Impact NZ 2020</a:t>
            </a:r>
          </a:p>
        </p:txBody>
      </p:sp>
      <p:pic>
        <p:nvPicPr>
          <p:cNvPr id="12" name="Picture 11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E34C6615-559E-8847-A85C-96A37F1576B6}"/>
              </a:ext>
            </a:extLst>
          </p:cNvPr>
          <p:cNvPicPr/>
          <p:nvPr userDrawn="1"/>
        </p:nvPicPr>
        <p:blipFill rotWithShape="1">
          <a:blip r:embed="rId8">
            <a:alphaModFix amt="8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3"/>
          <a:stretch/>
        </p:blipFill>
        <p:spPr bwMode="auto">
          <a:xfrm>
            <a:off x="7559675" y="5921547"/>
            <a:ext cx="4632325" cy="93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DFB31DC6-D2F7-4646-A648-B1AC691E6AB6}"/>
              </a:ext>
            </a:extLst>
          </p:cNvPr>
          <p:cNvPicPr/>
          <p:nvPr userDrawn="1"/>
        </p:nvPicPr>
        <p:blipFill>
          <a:blip r:embed="rId8">
            <a:alphaModFix amt="8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7725"/>
            <a:ext cx="7559675" cy="930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560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7" r:id="rId4"/>
    <p:sldLayoutId id="2147483676" r:id="rId5"/>
    <p:sldLayoutId id="214748367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bg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bg1"/>
        </a:buClr>
        <a:buSzPct val="85000"/>
        <a:buFont typeface="Wingdings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bg1"/>
        </a:buClr>
        <a:buSzPct val="75000"/>
        <a:buFont typeface="Courier New" panose="02070309020205020404" pitchFamily="49" charset="0"/>
        <a:buChar char="o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bg1"/>
        </a:buClr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Clr>
          <a:schemeClr val="bg1"/>
        </a:buClr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7B9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719F60-349D-4A69-8A91-35FFB004E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0A927-6BD1-4781-972B-83318F11E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36352" cy="3779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pic>
        <p:nvPicPr>
          <p:cNvPr id="10" name="Picture 9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908EB207-0C86-428E-8A72-D5E915F833C7}"/>
              </a:ext>
            </a:extLst>
          </p:cNvPr>
          <p:cNvPicPr/>
          <p:nvPr userDrawn="1"/>
        </p:nvPicPr>
        <p:blipFill>
          <a:blip r:embed="rId8">
            <a:alphaModFix amt="8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7725"/>
            <a:ext cx="7559675" cy="930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Description: Description: C:\Users\Ruth\Dropbox\Centre for Social Impact\CSI logos and artwork\CSI-Final-Marque-Pattern-Teal-CMYK.png">
            <a:extLst>
              <a:ext uri="{FF2B5EF4-FFF2-40B4-BE49-F238E27FC236}">
                <a16:creationId xmlns:a16="http://schemas.microsoft.com/office/drawing/2014/main" id="{4716242B-6384-4834-9A0E-DB27509229C0}"/>
              </a:ext>
            </a:extLst>
          </p:cNvPr>
          <p:cNvPicPr/>
          <p:nvPr userDrawn="1"/>
        </p:nvPicPr>
        <p:blipFill rotWithShape="1">
          <a:blip r:embed="rId8">
            <a:alphaModFix amt="8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3"/>
          <a:stretch/>
        </p:blipFill>
        <p:spPr bwMode="auto">
          <a:xfrm>
            <a:off x="7557340" y="5927509"/>
            <a:ext cx="4632325" cy="9302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3FFE86D-EF14-4394-9D4F-7F5E6CD93210}"/>
              </a:ext>
            </a:extLst>
          </p:cNvPr>
          <p:cNvSpPr txBox="1"/>
          <p:nvPr userDrawn="1"/>
        </p:nvSpPr>
        <p:spPr>
          <a:xfrm>
            <a:off x="8126506" y="6430232"/>
            <a:ext cx="32272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>
                <a:solidFill>
                  <a:schemeClr val="bg1"/>
                </a:solidFill>
              </a:rPr>
              <a:t>© Centre for Social Impact NZ 2020</a:t>
            </a:r>
          </a:p>
        </p:txBody>
      </p:sp>
    </p:spTree>
    <p:extLst>
      <p:ext uri="{BB962C8B-B14F-4D97-AF65-F5344CB8AC3E}">
        <p14:creationId xmlns:p14="http://schemas.microsoft.com/office/powerpoint/2010/main" val="7153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2" r:id="rId2"/>
    <p:sldLayoutId id="2147483686" r:id="rId3"/>
    <p:sldLayoutId id="2147483688" r:id="rId4"/>
    <p:sldLayoutId id="2147483684" r:id="rId5"/>
    <p:sldLayoutId id="214748368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bg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papa.govt.nz/discover-collections/read-watch-play/maori/matariki-maori-new-year/nights-maramataka-maori-lunar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BBCB95-E2B5-4225-A16C-6D223FEB1A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4451" y="2683612"/>
            <a:ext cx="7363097" cy="830997"/>
          </a:xfrm>
        </p:spPr>
        <p:txBody>
          <a:bodyPr>
            <a:normAutofit fontScale="90000"/>
          </a:bodyPr>
          <a:lstStyle/>
          <a:p>
            <a:br>
              <a:rPr lang="en-NZ" dirty="0"/>
            </a:br>
            <a:r>
              <a:rPr lang="en-US" sz="4900" dirty="0">
                <a:solidFill>
                  <a:srgbClr val="5596B2"/>
                </a:solidFill>
              </a:rPr>
              <a:t>Take-home Kete - </a:t>
            </a:r>
            <a:r>
              <a:rPr lang="en-US" sz="4900" dirty="0" err="1">
                <a:solidFill>
                  <a:srgbClr val="5596B2"/>
                </a:solidFill>
              </a:rPr>
              <a:t>Matariki</a:t>
            </a:r>
            <a:endParaRPr lang="en-US" sz="4900" b="0" dirty="0">
              <a:solidFill>
                <a:srgbClr val="5596B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3D53A8-709B-4DB4-81EB-74FFABA0E8A8}"/>
              </a:ext>
            </a:extLst>
          </p:cNvPr>
          <p:cNvSpPr txBox="1"/>
          <p:nvPr/>
        </p:nvSpPr>
        <p:spPr>
          <a:xfrm>
            <a:off x="4467497" y="4685211"/>
            <a:ext cx="3535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5596B2"/>
                </a:solidFill>
              </a:rPr>
              <a:t>Kia Whiti </a:t>
            </a:r>
            <a:r>
              <a:rPr lang="en-US" sz="2800" b="1" i="1" dirty="0" err="1">
                <a:solidFill>
                  <a:srgbClr val="5596B2"/>
                </a:solidFill>
              </a:rPr>
              <a:t>Tonu</a:t>
            </a:r>
            <a:endParaRPr lang="en-US" sz="2800" b="1" i="1" dirty="0">
              <a:solidFill>
                <a:srgbClr val="5596B2"/>
              </a:solidFill>
            </a:endParaRPr>
          </a:p>
          <a:p>
            <a:pPr algn="ctr"/>
            <a:r>
              <a:rPr lang="en-US" i="1" dirty="0">
                <a:solidFill>
                  <a:srgbClr val="5596B2"/>
                </a:solidFill>
              </a:rPr>
              <a:t>To Shine Brightly </a:t>
            </a:r>
            <a:endParaRPr lang="en-NZ" i="1" dirty="0">
              <a:solidFill>
                <a:srgbClr val="5596B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840A44-C2F4-4025-8E09-C591AA73D501}"/>
              </a:ext>
            </a:extLst>
          </p:cNvPr>
          <p:cNvSpPr txBox="1"/>
          <p:nvPr/>
        </p:nvSpPr>
        <p:spPr>
          <a:xfrm>
            <a:off x="2126272" y="3892962"/>
            <a:ext cx="7939454" cy="413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3999"/>
              </a:lnSpc>
            </a:pPr>
            <a:r>
              <a:rPr lang="en-NZ" sz="2000" b="1" i="0" dirty="0" err="1">
                <a:solidFill>
                  <a:srgbClr val="87B9A1"/>
                </a:solidFill>
                <a:effectLst/>
              </a:rPr>
              <a:t>Kua</a:t>
            </a:r>
            <a:r>
              <a:rPr lang="en-NZ" sz="2000" b="1" i="0" dirty="0">
                <a:solidFill>
                  <a:srgbClr val="87B9A1"/>
                </a:solidFill>
                <a:effectLst/>
              </a:rPr>
              <a:t> </a:t>
            </a:r>
            <a:r>
              <a:rPr lang="en-NZ" sz="2000" b="1" i="0" dirty="0" err="1">
                <a:solidFill>
                  <a:srgbClr val="87B9A1"/>
                </a:solidFill>
                <a:effectLst/>
              </a:rPr>
              <a:t>haehae</a:t>
            </a:r>
            <a:r>
              <a:rPr lang="en-NZ" sz="2000" b="1" i="0" dirty="0">
                <a:solidFill>
                  <a:srgbClr val="87B9A1"/>
                </a:solidFill>
                <a:effectLst/>
              </a:rPr>
              <a:t> </a:t>
            </a:r>
            <a:r>
              <a:rPr lang="en-NZ" sz="2000" b="1" i="0" dirty="0" err="1">
                <a:solidFill>
                  <a:srgbClr val="87B9A1"/>
                </a:solidFill>
                <a:effectLst/>
              </a:rPr>
              <a:t>ngā</a:t>
            </a:r>
            <a:r>
              <a:rPr lang="en-NZ" sz="2000" b="1" i="0" dirty="0">
                <a:solidFill>
                  <a:srgbClr val="87B9A1"/>
                </a:solidFill>
                <a:effectLst/>
              </a:rPr>
              <a:t> </a:t>
            </a:r>
            <a:r>
              <a:rPr lang="en-NZ" sz="2000" b="1" i="0" dirty="0" err="1">
                <a:solidFill>
                  <a:srgbClr val="87B9A1"/>
                </a:solidFill>
                <a:effectLst/>
              </a:rPr>
              <a:t>hihi</a:t>
            </a:r>
            <a:r>
              <a:rPr lang="en-NZ" sz="2000" b="1" i="0" dirty="0">
                <a:solidFill>
                  <a:srgbClr val="87B9A1"/>
                </a:solidFill>
                <a:effectLst/>
              </a:rPr>
              <a:t> o </a:t>
            </a:r>
            <a:r>
              <a:rPr lang="en-NZ" sz="2000" b="1" i="0" dirty="0" err="1">
                <a:solidFill>
                  <a:srgbClr val="87B9A1"/>
                </a:solidFill>
                <a:effectLst/>
              </a:rPr>
              <a:t>Matariki</a:t>
            </a:r>
            <a:r>
              <a:rPr lang="en-NZ" sz="2000" b="1" i="0" dirty="0">
                <a:solidFill>
                  <a:srgbClr val="87B9A1"/>
                </a:solidFill>
                <a:effectLst/>
              </a:rPr>
              <a:t> (The rays of </a:t>
            </a:r>
            <a:r>
              <a:rPr lang="en-NZ" sz="2000" b="1" i="0" dirty="0" err="1">
                <a:solidFill>
                  <a:srgbClr val="87B9A1"/>
                </a:solidFill>
                <a:effectLst/>
              </a:rPr>
              <a:t>Matariki</a:t>
            </a:r>
            <a:r>
              <a:rPr lang="en-NZ" sz="2000" b="1" i="0" dirty="0">
                <a:solidFill>
                  <a:srgbClr val="87B9A1"/>
                </a:solidFill>
                <a:effectLst/>
              </a:rPr>
              <a:t> are spread)</a:t>
            </a: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395788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7B9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E41CB-2517-42B6-B1BA-2CD8D3F4A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669F6-253B-4195-96BE-9F4E166AF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182" y="1804416"/>
            <a:ext cx="10725636" cy="4348163"/>
          </a:xfrm>
        </p:spPr>
        <p:txBody>
          <a:bodyPr>
            <a:normAutofit lnSpcReduction="10000"/>
          </a:bodyPr>
          <a:lstStyle/>
          <a:p>
            <a:r>
              <a:rPr lang="en-NZ" dirty="0"/>
              <a:t>Books: Aroha, Māori wisdom for a contented life lived in harmony with our planet, Dr </a:t>
            </a:r>
            <a:r>
              <a:rPr lang="en-NZ" dirty="0" err="1"/>
              <a:t>Hinemoa</a:t>
            </a:r>
            <a:r>
              <a:rPr lang="en-NZ" dirty="0"/>
              <a:t> Elder</a:t>
            </a:r>
            <a:br>
              <a:rPr lang="en-NZ" dirty="0"/>
            </a:br>
            <a:r>
              <a:rPr lang="en-NZ" dirty="0"/>
              <a:t>Mauri Ora, Wisdom from the Māori World, Alsop &amp; </a:t>
            </a:r>
            <a:r>
              <a:rPr lang="en-NZ" dirty="0" err="1"/>
              <a:t>Kupenga</a:t>
            </a:r>
            <a:endParaRPr lang="en-NZ" dirty="0"/>
          </a:p>
          <a:p>
            <a:r>
              <a:rPr lang="en-NZ" dirty="0"/>
              <a:t>Facebook: Living by the Stars, Dr Rangi </a:t>
            </a:r>
            <a:r>
              <a:rPr lang="en-NZ" dirty="0" err="1"/>
              <a:t>Mataamua</a:t>
            </a:r>
            <a:endParaRPr lang="en-NZ" dirty="0"/>
          </a:p>
          <a:p>
            <a:r>
              <a:rPr lang="en-NZ" dirty="0"/>
              <a:t>Websites:</a:t>
            </a:r>
            <a:br>
              <a:rPr lang="en-NZ" dirty="0"/>
            </a:br>
            <a:r>
              <a:rPr lang="en-NZ" dirty="0">
                <a:hlinkClick r:id="rId2"/>
              </a:rPr>
              <a:t>https://www.tepapa.govt.nz/discover-collections/read-watch-play/maori/matariki-maori-new-year/nights-maramataka-maori-lunar</a:t>
            </a:r>
            <a:endParaRPr lang="en-NZ" dirty="0"/>
          </a:p>
          <a:p>
            <a:r>
              <a:rPr lang="en-NZ" dirty="0"/>
              <a:t>Local events</a:t>
            </a:r>
          </a:p>
          <a:p>
            <a:r>
              <a:rPr lang="en-NZ" dirty="0"/>
              <a:t>Call 1737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6429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3C3D3C"/>
      </a:dk1>
      <a:lt1>
        <a:srgbClr val="FFFFFF"/>
      </a:lt1>
      <a:dk2>
        <a:srgbClr val="35829C"/>
      </a:dk2>
      <a:lt2>
        <a:srgbClr val="FEFFFE"/>
      </a:lt2>
      <a:accent1>
        <a:srgbClr val="2D7086"/>
      </a:accent1>
      <a:accent2>
        <a:srgbClr val="2EA3BF"/>
      </a:accent2>
      <a:accent3>
        <a:srgbClr val="69BA80"/>
      </a:accent3>
      <a:accent4>
        <a:srgbClr val="D2DB36"/>
      </a:accent4>
      <a:accent5>
        <a:srgbClr val="F8BB41"/>
      </a:accent5>
      <a:accent6>
        <a:srgbClr val="F25B29"/>
      </a:accent6>
      <a:hlink>
        <a:srgbClr val="35829C"/>
      </a:hlink>
      <a:folHlink>
        <a:srgbClr val="35829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I Powerpoint Template 2018" id="{B890F435-9422-0C42-AAAE-0F751C4A9AD8}" vid="{7A8966DD-6220-D948-8320-7E09A8FBF110}"/>
    </a:ext>
  </a:extLst>
</a:theme>
</file>

<file path=ppt/theme/theme2.xml><?xml version="1.0" encoding="utf-8"?>
<a:theme xmlns:a="http://schemas.openxmlformats.org/drawingml/2006/main" name="1_Office Theme">
  <a:themeElements>
    <a:clrScheme name="CSI Colour theme 2018">
      <a:dk1>
        <a:srgbClr val="3C3D3C"/>
      </a:dk1>
      <a:lt1>
        <a:srgbClr val="FFFFFF"/>
      </a:lt1>
      <a:dk2>
        <a:srgbClr val="35829C"/>
      </a:dk2>
      <a:lt2>
        <a:srgbClr val="FEFFFE"/>
      </a:lt2>
      <a:accent1>
        <a:srgbClr val="2D7086"/>
      </a:accent1>
      <a:accent2>
        <a:srgbClr val="2EA3BF"/>
      </a:accent2>
      <a:accent3>
        <a:srgbClr val="69BA80"/>
      </a:accent3>
      <a:accent4>
        <a:srgbClr val="D2DB36"/>
      </a:accent4>
      <a:accent5>
        <a:srgbClr val="F8BB41"/>
      </a:accent5>
      <a:accent6>
        <a:srgbClr val="F25B29"/>
      </a:accent6>
      <a:hlink>
        <a:srgbClr val="35829C"/>
      </a:hlink>
      <a:folHlink>
        <a:srgbClr val="35829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I Powerpoint Template 2018" id="{B890F435-9422-0C42-AAAE-0F751C4A9AD8}" vid="{577B234D-4F42-684A-B6C6-978B976B0D19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AF426DE5356A42A484CB3A3F19E5C7" ma:contentTypeVersion="12" ma:contentTypeDescription="Create a new document." ma:contentTypeScope="" ma:versionID="50df6a42a40ff8428f58a066f57dc9ca">
  <xsd:schema xmlns:xsd="http://www.w3.org/2001/XMLSchema" xmlns:xs="http://www.w3.org/2001/XMLSchema" xmlns:p="http://schemas.microsoft.com/office/2006/metadata/properties" xmlns:ns2="48e26c47-8370-4f02-a472-8253f3661ea5" xmlns:ns3="79b879b7-82d0-439a-8cd8-010c65e5c8b2" targetNamespace="http://schemas.microsoft.com/office/2006/metadata/properties" ma:root="true" ma:fieldsID="6cc461eb4b23192af618ba83ce268257" ns2:_="" ns3:_="">
    <xsd:import namespace="48e26c47-8370-4f02-a472-8253f3661ea5"/>
    <xsd:import namespace="79b879b7-82d0-439a-8cd8-010c65e5c8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e26c47-8370-4f02-a472-8253f3661e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879b7-82d0-439a-8cd8-010c65e5c8b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E61230-E668-4261-9AA5-D59454CA41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845AFB-B1DC-4353-8833-5B0BAFAD0B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E206E78-930A-49D9-8470-98E928679929}">
  <ds:schemaRefs>
    <ds:schemaRef ds:uri="48e26c47-8370-4f02-a472-8253f3661ea5"/>
    <ds:schemaRef ds:uri="79b879b7-82d0-439a-8cd8-010c65e5c8b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95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Wingdings</vt:lpstr>
      <vt:lpstr>Office Theme</vt:lpstr>
      <vt:lpstr>1_Office Theme</vt:lpstr>
      <vt:lpstr>Custom Design</vt:lpstr>
      <vt:lpstr> Take-home Kete - Matariki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&amp; Communications</dc:title>
  <dc:creator>Suzanne McNicol</dc:creator>
  <cp:lastModifiedBy>Aimee Bird</cp:lastModifiedBy>
  <cp:revision>6</cp:revision>
  <dcterms:created xsi:type="dcterms:W3CDTF">2020-11-10T23:04:11Z</dcterms:created>
  <dcterms:modified xsi:type="dcterms:W3CDTF">2022-02-23T21:46:41Z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0x0101009FAF426DE5356A42A484CB3A3F19E5C7</vt:lpwstr>
  </property>
</Properties>
</file>