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71" r:id="rId5"/>
    <p:sldMasterId id="2147483678" r:id="rId6"/>
  </p:sldMasterIdLst>
  <p:notesMasterIdLst>
    <p:notesMasterId r:id="rId22"/>
  </p:notesMasterIdLst>
  <p:handoutMasterIdLst>
    <p:handoutMasterId r:id="rId23"/>
  </p:handoutMasterIdLst>
  <p:sldIdLst>
    <p:sldId id="370" r:id="rId7"/>
    <p:sldId id="374" r:id="rId8"/>
    <p:sldId id="376" r:id="rId9"/>
    <p:sldId id="383" r:id="rId10"/>
    <p:sldId id="377" r:id="rId11"/>
    <p:sldId id="262" r:id="rId12"/>
    <p:sldId id="258" r:id="rId13"/>
    <p:sldId id="257" r:id="rId14"/>
    <p:sldId id="259" r:id="rId15"/>
    <p:sldId id="380" r:id="rId16"/>
    <p:sldId id="381" r:id="rId17"/>
    <p:sldId id="261" r:id="rId18"/>
    <p:sldId id="373" r:id="rId19"/>
    <p:sldId id="263" r:id="rId20"/>
    <p:sldId id="386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a Black" initials="AB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7B9A1"/>
    <a:srgbClr val="5596B2"/>
    <a:srgbClr val="D2DC36"/>
    <a:srgbClr val="3583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2" d="100"/>
          <a:sy n="102" d="100"/>
        </p:scale>
        <p:origin x="834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3480" y="485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commentAuthors" Target="commentAuthor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DAAA7F-FD3D-4BED-80EF-B9DA54EA0D4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68471FF-450E-4030-A503-095D371784A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04EBF8-FF04-4E12-9BF0-C12109CDF81E}" type="datetimeFigureOut">
              <a:rPr lang="en-NZ" smtClean="0"/>
              <a:t>22/02/2022</a:t>
            </a:fld>
            <a:endParaRPr lang="en-NZ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75C706-AD3D-4BBF-9976-9DBB8742C4D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NZ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CDC083-F4C5-4EA1-ABB7-40101E811C4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951A0-36D3-4CA1-86EA-C5E70A8A370E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0917588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4B1F62-0D7E-AE42-8E59-3A4C139E2DD9}" type="datetimeFigureOut">
              <a:rPr lang="en-US" smtClean="0"/>
              <a:t>2/22/2022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AB8B19-7BF7-7E4B-B2E2-8A53A761F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9025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426D17-DF0E-6144-A988-AFFD881EE49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480970" y="2741700"/>
            <a:ext cx="9144000" cy="1143281"/>
          </a:xfrm>
          <a:prstGeom prst="rect">
            <a:avLst/>
          </a:prstGeom>
        </p:spPr>
        <p:txBody>
          <a:bodyPr anchor="b">
            <a:normAutofit/>
          </a:bodyPr>
          <a:lstStyle>
            <a:lvl1pPr algn="ctr">
              <a:defRPr sz="7200" b="1"/>
            </a:lvl1pPr>
          </a:lstStyle>
          <a:p>
            <a:r>
              <a:rPr lang="en-US"/>
              <a:t>Edit document title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21A9DC0-E2DE-424D-8841-E6C450A9ED10}"/>
              </a:ext>
            </a:extLst>
          </p:cNvPr>
          <p:cNvSpPr/>
          <p:nvPr userDrawn="1"/>
        </p:nvSpPr>
        <p:spPr>
          <a:xfrm flipV="1">
            <a:off x="711667" y="300236"/>
            <a:ext cx="10800000" cy="720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808DF-435B-43BF-94BD-C82C9FDCE33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498321" y="1047386"/>
            <a:ext cx="3133725" cy="14097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92811E9-07DA-48BD-845D-389FE9E277CC}"/>
              </a:ext>
            </a:extLst>
          </p:cNvPr>
          <p:cNvSpPr txBox="1">
            <a:spLocks/>
          </p:cNvSpPr>
          <p:nvPr userDrawn="1"/>
        </p:nvSpPr>
        <p:spPr>
          <a:xfrm>
            <a:off x="1532834" y="5126320"/>
            <a:ext cx="9144000" cy="39801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3200" kern="1200">
                <a:solidFill>
                  <a:srgbClr val="87B9A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87B9A1"/>
              </a:buClr>
              <a:buSzPct val="85000"/>
              <a:buFont typeface="Wingdings" pitchFamily="2" charset="2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rgbClr val="93C35C"/>
              </a:buClr>
              <a:buSzPct val="75000"/>
              <a:buFont typeface="Courier New" panose="02070309020205020404" pitchFamily="49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114000"/>
              </a:lnSpc>
              <a:spcBef>
                <a:spcPts val="600"/>
              </a:spcBef>
              <a:spcAft>
                <a:spcPts val="600"/>
              </a:spcAft>
              <a:buClr>
                <a:schemeClr val="tx2"/>
              </a:buClr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i="1" dirty="0">
              <a:solidFill>
                <a:srgbClr val="5596B2"/>
              </a:solidFill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8D26A1BA-664F-416C-8C07-60E2482B275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480970" y="4075563"/>
            <a:ext cx="9144000" cy="6579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rgbClr val="87B9A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Edit document subtitle</a:t>
            </a:r>
          </a:p>
        </p:txBody>
      </p:sp>
    </p:spTree>
    <p:extLst>
      <p:ext uri="{BB962C8B-B14F-4D97-AF65-F5344CB8AC3E}">
        <p14:creationId xmlns:p14="http://schemas.microsoft.com/office/powerpoint/2010/main" val="1732432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171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1712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6743938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752145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51990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33134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7398471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559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67303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1E3CBB-2EC0-43AB-8188-C2FD63A30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18ECEF-4191-421C-991C-6552EC14CD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436352" cy="389851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547503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7440A-221A-4B72-B633-CCA7DB0E4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C08DC4-F388-4057-BF24-E8A739D9C5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999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D737120-EE6B-462F-B289-9ACA1F56C4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9991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9066043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baseline="0">
                <a:solidFill>
                  <a:srgbClr val="35839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125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 baseline="0">
                <a:solidFill>
                  <a:srgbClr val="35839C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12553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288506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02764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4833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501554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55675-1ABE-4D7B-BE6F-6FF228C56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430927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0670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9"/>
            <a:ext cx="10725636" cy="384783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349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38710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4186428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1B6AD-B26B-DC45-85EE-0E1ABA454C98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33182" y="1681163"/>
            <a:ext cx="5157787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01AF89D-F30E-A149-9C3E-97859C93F4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33181" y="2671761"/>
            <a:ext cx="5157787" cy="30889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121ABB-28EA-4644-BDDD-82BC1627A5DC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275630" y="1684286"/>
            <a:ext cx="5183188" cy="82391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2800" b="1">
                <a:solidFill>
                  <a:srgbClr val="87B9A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sub heading	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701E51-D643-E149-9516-81C87FE961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5630" y="2671761"/>
            <a:ext cx="5183188" cy="308896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794F4E04-315D-0A4A-97B0-642EF81CBA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362424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7948C7-3DD7-1947-8EEC-DAD9FE4B3A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CF13B-F698-6F40-9361-585E2F0528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739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6D0636-6637-0B47-9007-B8F8C5EBA13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259106"/>
            <a:ext cx="3932237" cy="351075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4215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1322EF5F-8F5F-DA4B-AB87-77E477EC82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230076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8851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17C0C6-EC3A-4844-8585-FFC8C5F6F9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DAAF6F-CBA5-7542-BF7C-F89D77E150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182" y="1885448"/>
            <a:ext cx="10725636" cy="43481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97591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93910-93C6-694D-92F8-4356B7D76C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026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EEB1BC-9104-0F4C-ACEA-474073B626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02653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F0366A5-C2C8-2343-A064-7A2003F86AC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3182" y="705421"/>
            <a:ext cx="10725636" cy="839731"/>
          </a:xfrm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slide heading</a:t>
            </a:r>
          </a:p>
        </p:txBody>
      </p:sp>
    </p:spTree>
    <p:extLst>
      <p:ext uri="{BB962C8B-B14F-4D97-AF65-F5344CB8AC3E}">
        <p14:creationId xmlns:p14="http://schemas.microsoft.com/office/powerpoint/2010/main" val="121294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16.xml"/><Relationship Id="rId7" Type="http://schemas.openxmlformats.org/officeDocument/2006/relationships/theme" Target="../theme/theme3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pic>
        <p:nvPicPr>
          <p:cNvPr id="9" name="Picture 8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93C73C76-7F6E-6749-BF1E-228223A475B2}"/>
              </a:ext>
            </a:extLst>
          </p:cNvPr>
          <p:cNvPicPr/>
          <p:nvPr userDrawn="1"/>
        </p:nvPicPr>
        <p:blipFill rotWithShape="1"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7724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7FCBD8D0-835C-1042-96B2-18CB277C7282}"/>
              </a:ext>
            </a:extLst>
          </p:cNvPr>
          <p:cNvPicPr/>
          <p:nvPr userDrawn="1"/>
        </p:nvPicPr>
        <p:blipFill>
          <a:blip r:embed="rId9">
            <a:alphaModFix amt="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rgbClr val="5596B2"/>
                </a:solidFill>
              </a:rPr>
              <a:t>© Centre for Social Impact NZ 2021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440B73B-F0B4-DE4C-8284-D7742B5849E8}"/>
              </a:ext>
            </a:extLst>
          </p:cNvPr>
          <p:cNvSpPr/>
          <p:nvPr userDrawn="1"/>
        </p:nvSpPr>
        <p:spPr>
          <a:xfrm flipV="1">
            <a:off x="722424" y="336324"/>
            <a:ext cx="10736394" cy="28800"/>
          </a:xfrm>
          <a:prstGeom prst="rect">
            <a:avLst/>
          </a:prstGeom>
          <a:gradFill flip="none" rotWithShape="1">
            <a:gsLst>
              <a:gs pos="0">
                <a:srgbClr val="D2DC36"/>
              </a:gs>
              <a:gs pos="22000">
                <a:srgbClr val="93C35C">
                  <a:lumMod val="95000"/>
                </a:srgbClr>
              </a:gs>
              <a:gs pos="41000">
                <a:srgbClr val="69BA80"/>
              </a:gs>
              <a:gs pos="80000">
                <a:srgbClr val="35839C"/>
              </a:gs>
            </a:gsLst>
            <a:lin ang="1080000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37366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6" r:id="rId5"/>
    <p:sldLayoutId id="2147483654" r:id="rId6"/>
    <p:sldLayoutId id="2147483655" r:id="rId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87B9A1"/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rgbClr val="93C35C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5596B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A1E7C2-7234-804B-A149-55C1EA829D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8897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7">
            <a:extLst>
              <a:ext uri="{FF2B5EF4-FFF2-40B4-BE49-F238E27FC236}">
                <a16:creationId xmlns:a16="http://schemas.microsoft.com/office/drawing/2014/main" id="{88587E70-3B72-BB48-8EEC-75EE94C19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817581"/>
            <a:ext cx="10515600" cy="873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A33F665-3E57-AD45-9186-880D391DEAA7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</a:rPr>
              <a:t>© Centre for Social Impact NZ 2020</a:t>
            </a:r>
          </a:p>
        </p:txBody>
      </p:sp>
      <p:pic>
        <p:nvPicPr>
          <p:cNvPr id="12" name="Picture 11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E34C6615-559E-8847-A85C-96A37F1576B6}"/>
              </a:ext>
            </a:extLst>
          </p:cNvPr>
          <p:cNvPicPr/>
          <p:nvPr userDrawn="1"/>
        </p:nvPicPr>
        <p:blipFill rotWithShape="1"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9675" y="5921547"/>
            <a:ext cx="463232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DFB31DC6-D2F7-4646-A648-B1AC691E6AB6}"/>
              </a:ext>
            </a:extLst>
          </p:cNvPr>
          <p:cNvPicPr/>
          <p:nvPr userDrawn="1"/>
        </p:nvPicPr>
        <p:blipFill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05605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87" r:id="rId4"/>
    <p:sldLayoutId id="2147483676" r:id="rId5"/>
    <p:sldLayoutId id="214748367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85000"/>
        <a:buFont typeface="Wingdings" pitchFamily="2" charset="2"/>
        <a:buChar char="§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SzPct val="75000"/>
        <a:buFont typeface="Courier New" panose="02070309020205020404" pitchFamily="49" charset="0"/>
        <a:buChar char="o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Clr>
          <a:schemeClr val="bg1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87B9A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1719F60-349D-4A69-8A91-35FFB004EA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50A927-6BD1-4781-972B-83318F11EAB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436352" cy="37796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pic>
        <p:nvPicPr>
          <p:cNvPr id="10" name="Picture 9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908EB207-0C86-428E-8A72-D5E915F833C7}"/>
              </a:ext>
            </a:extLst>
          </p:cNvPr>
          <p:cNvPicPr/>
          <p:nvPr userDrawn="1"/>
        </p:nvPicPr>
        <p:blipFill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7725"/>
            <a:ext cx="7559675" cy="930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Description: Description: C:\Users\Ruth\Dropbox\Centre for Social Impact\CSI logos and artwork\CSI-Final-Marque-Pattern-Teal-CMYK.png">
            <a:extLst>
              <a:ext uri="{FF2B5EF4-FFF2-40B4-BE49-F238E27FC236}">
                <a16:creationId xmlns:a16="http://schemas.microsoft.com/office/drawing/2014/main" id="{4716242B-6384-4834-9A0E-DB27509229C0}"/>
              </a:ext>
            </a:extLst>
          </p:cNvPr>
          <p:cNvPicPr/>
          <p:nvPr userDrawn="1"/>
        </p:nvPicPr>
        <p:blipFill rotWithShape="1">
          <a:blip r:embed="rId8">
            <a:alphaModFix amt="8000"/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723"/>
          <a:stretch/>
        </p:blipFill>
        <p:spPr bwMode="auto">
          <a:xfrm>
            <a:off x="7557340" y="5927509"/>
            <a:ext cx="4632325" cy="93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3FFE86D-EF14-4394-9D4F-7F5E6CD93210}"/>
              </a:ext>
            </a:extLst>
          </p:cNvPr>
          <p:cNvSpPr txBox="1"/>
          <p:nvPr userDrawn="1"/>
        </p:nvSpPr>
        <p:spPr>
          <a:xfrm>
            <a:off x="8126506" y="6430232"/>
            <a:ext cx="322729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b="1">
                <a:solidFill>
                  <a:schemeClr val="bg1"/>
                </a:solidFill>
              </a:rPr>
              <a:t>© Centre for Social Impact NZ 2020</a:t>
            </a:r>
          </a:p>
        </p:txBody>
      </p:sp>
    </p:spTree>
    <p:extLst>
      <p:ext uri="{BB962C8B-B14F-4D97-AF65-F5344CB8AC3E}">
        <p14:creationId xmlns:p14="http://schemas.microsoft.com/office/powerpoint/2010/main" val="715330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2" r:id="rId2"/>
    <p:sldLayoutId id="2147483686" r:id="rId3"/>
    <p:sldLayoutId id="2147483688" r:id="rId4"/>
    <p:sldLayoutId id="2147483684" r:id="rId5"/>
    <p:sldLayoutId id="214748368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bg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eospartners.com/" TargetMode="External"/><Relationship Id="rId3" Type="http://schemas.openxmlformats.org/officeDocument/2006/relationships/hyperlink" Target="https://www.youtube.com/watch?v=f3Siqovj-RY" TargetMode="External"/><Relationship Id="rId7" Type="http://schemas.openxmlformats.org/officeDocument/2006/relationships/hyperlink" Target="https://www.dave-wild.com/" TargetMode="External"/><Relationship Id="rId2" Type="http://schemas.openxmlformats.org/officeDocument/2006/relationships/hyperlink" Target="https://www.tetaumatatoiaiwi.org.nz/the-future-emerging-innovation-in-arts-and-culture-in-aotearoa/" TargetMode="External"/><Relationship Id="rId1" Type="http://schemas.openxmlformats.org/officeDocument/2006/relationships/slideLayout" Target="../slideLayouts/slideLayout9.xml"/><Relationship Id="rId6" Type="http://schemas.openxmlformats.org/officeDocument/2006/relationships/hyperlink" Target="http://donellameadows.org/archives/leverage-points-places-to-intervene-in-a-system/" TargetMode="External"/><Relationship Id="rId5" Type="http://schemas.openxmlformats.org/officeDocument/2006/relationships/hyperlink" Target="https://hbr.org/2019/07/how-to-do-strategic-planning-like-a-futurist" TargetMode="External"/><Relationship Id="rId4" Type="http://schemas.openxmlformats.org/officeDocument/2006/relationships/hyperlink" Target="https://www.youtube.com/watch?v=tV49vVMPsYo" TargetMode="External"/><Relationship Id="rId9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BBCB95-E2B5-4225-A16C-6D223FEB1A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2427" y="3050308"/>
            <a:ext cx="9144000" cy="1143281"/>
          </a:xfrm>
        </p:spPr>
        <p:txBody>
          <a:bodyPr>
            <a:normAutofit fontScale="90000"/>
          </a:bodyPr>
          <a:lstStyle/>
          <a:p>
            <a:br>
              <a:rPr lang="en-NZ" dirty="0"/>
            </a:br>
            <a:r>
              <a:rPr lang="en-GB" sz="5400" dirty="0">
                <a:solidFill>
                  <a:srgbClr val="87B9A1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Times New Roman" panose="02020603050405020304" pitchFamily="18" charset="0"/>
              </a:rPr>
              <a:t>Innovating strategy to innovate our organisations</a:t>
            </a:r>
            <a:endParaRPr lang="en-US" sz="5300" b="0" dirty="0">
              <a:solidFill>
                <a:srgbClr val="87B9A1"/>
              </a:solidFill>
            </a:endParaRP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3CAB1CDE-EE22-4826-A4DA-33EC29444C25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1499332" y="4052563"/>
            <a:ext cx="9144000" cy="657990"/>
          </a:xfr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0" indent="0" algn="ctr">
              <a:buNone/>
            </a:pPr>
            <a:endParaRPr lang="en-US" sz="1800" b="1" dirty="0">
              <a:solidFill>
                <a:srgbClr val="35839C"/>
              </a:solidFill>
            </a:endParaRPr>
          </a:p>
          <a:p>
            <a:pPr marL="0" indent="0" algn="ctr">
              <a:buNone/>
            </a:pPr>
            <a:r>
              <a:rPr lang="en-US" sz="2600" b="1" dirty="0">
                <a:solidFill>
                  <a:srgbClr val="35839C"/>
                </a:solidFill>
              </a:rPr>
              <a:t>22 June 2021</a:t>
            </a:r>
            <a:endParaRPr lang="en-US" sz="2600" dirty="0">
              <a:solidFill>
                <a:srgbClr val="87B9A1"/>
              </a:solidFill>
            </a:endParaRPr>
          </a:p>
          <a:p>
            <a:pPr marL="0" indent="0" algn="ctr">
              <a:buNone/>
            </a:pPr>
            <a:endParaRPr lang="en-NZ" sz="3200" b="1" dirty="0">
              <a:solidFill>
                <a:srgbClr val="87B9A1"/>
              </a:solidFill>
            </a:endParaRPr>
          </a:p>
          <a:p>
            <a:pPr marL="0" indent="0">
              <a:lnSpc>
                <a:spcPct val="113999"/>
              </a:lnSpc>
              <a:buNone/>
            </a:pPr>
            <a:endParaRPr lang="en-US" sz="9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86794F-7069-4637-89D9-1C0DEF5899A3}"/>
              </a:ext>
            </a:extLst>
          </p:cNvPr>
          <p:cNvSpPr txBox="1"/>
          <p:nvPr/>
        </p:nvSpPr>
        <p:spPr>
          <a:xfrm>
            <a:off x="4715794" y="4685136"/>
            <a:ext cx="27572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35839C"/>
              </a:solidFill>
            </a:endParaRPr>
          </a:p>
          <a:p>
            <a:pPr algn="ctr"/>
            <a:endParaRPr lang="en-NZ" sz="2000" b="1" dirty="0">
              <a:solidFill>
                <a:srgbClr val="35839C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142774-5528-4367-B1CE-5EAEF3D7B542}"/>
              </a:ext>
            </a:extLst>
          </p:cNvPr>
          <p:cNvSpPr txBox="1"/>
          <p:nvPr/>
        </p:nvSpPr>
        <p:spPr>
          <a:xfrm>
            <a:off x="4715794" y="4819906"/>
            <a:ext cx="27572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5839C"/>
                </a:solidFill>
              </a:rPr>
              <a:t>Kia Whiti </a:t>
            </a:r>
            <a:r>
              <a:rPr lang="en-US" sz="2800" b="1" dirty="0" err="1">
                <a:solidFill>
                  <a:srgbClr val="35839C"/>
                </a:solidFill>
              </a:rPr>
              <a:t>Tonu</a:t>
            </a:r>
            <a:endParaRPr lang="en-NZ" sz="2800" b="1" dirty="0">
              <a:solidFill>
                <a:srgbClr val="35839C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36ACAEB-3973-49A6-A97A-D866779C6FC4}"/>
              </a:ext>
            </a:extLst>
          </p:cNvPr>
          <p:cNvSpPr txBox="1"/>
          <p:nvPr/>
        </p:nvSpPr>
        <p:spPr>
          <a:xfrm>
            <a:off x="5092138" y="5367604"/>
            <a:ext cx="195838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solidFill>
                  <a:srgbClr val="35839C"/>
                </a:solidFill>
              </a:rPr>
              <a:t>To Shine Brightly</a:t>
            </a:r>
          </a:p>
          <a:p>
            <a:endParaRPr lang="en-US" i="1" dirty="0">
              <a:solidFill>
                <a:srgbClr val="35839C"/>
              </a:solidFill>
            </a:endParaRPr>
          </a:p>
          <a:p>
            <a:r>
              <a:rPr lang="en-US" b="1" dirty="0">
                <a:solidFill>
                  <a:srgbClr val="35839C"/>
                </a:solidFill>
              </a:rPr>
              <a:t>  </a:t>
            </a:r>
            <a:endParaRPr lang="en-NZ" b="1" dirty="0">
              <a:solidFill>
                <a:srgbClr val="3583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31225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Culture eats strategy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9980" y="2122170"/>
            <a:ext cx="4892040" cy="3375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200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Elements of innovative strategy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NZ" dirty="0"/>
              <a:t>A shared dream – co created and embodied </a:t>
            </a:r>
          </a:p>
          <a:p>
            <a:r>
              <a:rPr lang="en-NZ" dirty="0"/>
              <a:t>High level evolutionary pathways – waka </a:t>
            </a:r>
          </a:p>
          <a:p>
            <a:r>
              <a:rPr lang="en-NZ" dirty="0"/>
              <a:t>Aspiration and dedication to the navigational culture and capacities required for the waka to navigate well</a:t>
            </a:r>
          </a:p>
          <a:p>
            <a:r>
              <a:rPr lang="en-NZ" dirty="0" err="1"/>
              <a:t>Tohu</a:t>
            </a:r>
            <a:r>
              <a:rPr lang="en-NZ" dirty="0"/>
              <a:t> of progress – holistic </a:t>
            </a:r>
          </a:p>
          <a:p>
            <a:r>
              <a:rPr lang="en-NZ" dirty="0"/>
              <a:t>Resources and people for the pathways  - know and put in place what will resource you as navigators as well as the work</a:t>
            </a:r>
          </a:p>
          <a:p>
            <a:r>
              <a:rPr lang="en-NZ" dirty="0"/>
              <a:t>A map of your landscape – key partners, co-navigators, connections</a:t>
            </a:r>
          </a:p>
          <a:p>
            <a:r>
              <a:rPr lang="en-NZ" dirty="0"/>
              <a:t>Learning processes to access what is working and failing quickly and adjust</a:t>
            </a:r>
          </a:p>
          <a:p>
            <a:r>
              <a:rPr lang="en-NZ" dirty="0"/>
              <a:t>Define your experiments and actions for those waka </a:t>
            </a:r>
          </a:p>
          <a:p>
            <a:r>
              <a:rPr lang="en-NZ" dirty="0"/>
              <a:t>Roles and responsibilities and everyone on deck</a:t>
            </a:r>
          </a:p>
          <a:p>
            <a:r>
              <a:rPr lang="en-NZ" dirty="0"/>
              <a:t>Presentation – metaphor, visuals for your context, motivational and connecting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007BEFF-71A3-4D63-BA1F-36A59BC4A9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1037" y="3943350"/>
            <a:ext cx="2674253" cy="178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2938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Capacities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NZ" dirty="0"/>
              <a:t>Navigators - being able to work with not knowing and find the way</a:t>
            </a:r>
          </a:p>
          <a:p>
            <a:r>
              <a:rPr lang="en-NZ" dirty="0"/>
              <a:t>Intuitive and sensing to find the flow</a:t>
            </a:r>
          </a:p>
          <a:p>
            <a:r>
              <a:rPr lang="en-NZ" dirty="0"/>
              <a:t>Prototyping, learning, adapting as you go</a:t>
            </a:r>
          </a:p>
          <a:p>
            <a:r>
              <a:rPr lang="en-NZ" dirty="0"/>
              <a:t>Care of and for all parts of the system</a:t>
            </a:r>
          </a:p>
          <a:p>
            <a:r>
              <a:rPr lang="en-NZ" dirty="0"/>
              <a:t>Systemic seeing and being</a:t>
            </a:r>
          </a:p>
          <a:p>
            <a:r>
              <a:rPr lang="en-NZ" dirty="0"/>
              <a:t>Deep listening</a:t>
            </a:r>
          </a:p>
          <a:p>
            <a:r>
              <a:rPr lang="en-NZ" dirty="0"/>
              <a:t>Restoring self and systems</a:t>
            </a:r>
          </a:p>
          <a:p>
            <a:r>
              <a:rPr lang="en-NZ" dirty="0"/>
              <a:t>Digestion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7DC02C5-5BBB-44DC-BC28-B23BA87133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24978" y="3260236"/>
            <a:ext cx="5766790" cy="3229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7632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F72EDF-0D0C-4DD4-B6C7-00FD2BA95A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087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NZ" sz="2200" dirty="0"/>
          </a:p>
          <a:p>
            <a:r>
              <a:rPr lang="en-NZ" sz="2200" dirty="0"/>
              <a:t>How does your current strategy make you feel? </a:t>
            </a:r>
          </a:p>
          <a:p>
            <a:r>
              <a:rPr lang="en-NZ" sz="2200" dirty="0"/>
              <a:t>What would innovative strategy look and feel like to you?</a:t>
            </a:r>
          </a:p>
          <a:p>
            <a:r>
              <a:rPr lang="en-NZ" sz="2200" dirty="0"/>
              <a:t>What are your first steps to get there?</a:t>
            </a:r>
          </a:p>
          <a:p>
            <a:r>
              <a:rPr lang="en-NZ" sz="2200" dirty="0"/>
              <a:t>How will you co-create the culture needed for it?</a:t>
            </a:r>
          </a:p>
          <a:p>
            <a:endParaRPr lang="en-NZ" sz="22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44F5A-9CDE-431F-A8A0-D6A0157C130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6"/>
          <a:stretch/>
        </p:blipFill>
        <p:spPr>
          <a:xfrm>
            <a:off x="6172200" y="1825625"/>
            <a:ext cx="5181600" cy="38710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E30B854-B1DE-49FB-B08B-4AA1CCA19E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anchor="ctr">
            <a:normAutofit/>
          </a:bodyPr>
          <a:lstStyle/>
          <a:p>
            <a:r>
              <a:rPr lang="en-NZ" dirty="0"/>
              <a:t>Four questions for you</a:t>
            </a:r>
          </a:p>
        </p:txBody>
      </p:sp>
    </p:spTree>
    <p:extLst>
      <p:ext uri="{BB962C8B-B14F-4D97-AF65-F5344CB8AC3E}">
        <p14:creationId xmlns:p14="http://schemas.microsoft.com/office/powerpoint/2010/main" val="1089948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Next steps for change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Z" dirty="0"/>
              <a:t>Check in with your team how they feel about your current strategy: are they connected to it, is it relevant, do they use it for anything – don’t change it if it is working, you may just need some adapting</a:t>
            </a:r>
          </a:p>
          <a:p>
            <a:r>
              <a:rPr lang="en-NZ" dirty="0"/>
              <a:t>Check in with some key stakeholders if your strategy makes sense to them and they feel inspired by it and connected to it</a:t>
            </a:r>
          </a:p>
          <a:p>
            <a:r>
              <a:rPr lang="en-NZ" dirty="0"/>
              <a:t>If it needs changing, co-design with your team a life-giving process to re-create</a:t>
            </a:r>
          </a:p>
          <a:p>
            <a:r>
              <a:rPr lang="en-NZ" dirty="0"/>
              <a:t>Check in with the elements for innovative strategy to build on</a:t>
            </a:r>
          </a:p>
          <a:p>
            <a:r>
              <a:rPr lang="en-NZ" dirty="0"/>
              <a:t>Have a go, play – there are no fixed rules – trust yourself and your people to come up with something – you know your space</a:t>
            </a:r>
          </a:p>
          <a:p>
            <a:r>
              <a:rPr lang="en-NZ" dirty="0"/>
              <a:t>How does what you have done feel to you and everyone?</a:t>
            </a:r>
          </a:p>
          <a:p>
            <a:r>
              <a:rPr lang="en-NZ" dirty="0"/>
              <a:t>Truth check with others</a:t>
            </a:r>
          </a:p>
          <a:p>
            <a:r>
              <a:rPr lang="en-NZ" dirty="0"/>
              <a:t>Give some pathways a go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73D70A-3EFC-41C2-A3F7-6AA50445DF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74" y="4521010"/>
            <a:ext cx="2943225" cy="1552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2511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A669F6-253B-4195-96BE-9F4E166AF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5580355" cy="4026535"/>
          </a:xfrm>
        </p:spPr>
        <p:txBody>
          <a:bodyPr>
            <a:normAutofit fontScale="70000" lnSpcReduction="20000"/>
          </a:bodyPr>
          <a:lstStyle/>
          <a:p>
            <a:r>
              <a:rPr lang="en-NZ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https://www.tetaumatatoiaiwi.org.nz/the-future-emerging-innovation-in-arts-and-culture-in-aotearoa/</a:t>
            </a:r>
            <a:r>
              <a:rPr lang="en-NZ" dirty="0"/>
              <a:t> </a:t>
            </a:r>
          </a:p>
          <a:p>
            <a:r>
              <a:rPr lang="en-NZ" dirty="0"/>
              <a:t>Zaid Hassan – The Social Labs Revolution </a:t>
            </a:r>
            <a:r>
              <a:rPr lang="en-NZ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https://www.youtube.com/watch?v=f3Siqovj-RY</a:t>
            </a:r>
            <a:r>
              <a:rPr lang="en-NZ" dirty="0"/>
              <a:t> </a:t>
            </a:r>
          </a:p>
          <a:p>
            <a:r>
              <a:rPr lang="en-NZ" dirty="0"/>
              <a:t>Hilary Cottom -Radical Help </a:t>
            </a:r>
            <a:r>
              <a:rPr lang="en-NZ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https://www.youtube.com/watch?v=tV49vVMPsYo</a:t>
            </a:r>
            <a:r>
              <a:rPr lang="en-NZ" dirty="0"/>
              <a:t> </a:t>
            </a:r>
          </a:p>
          <a:p>
            <a:r>
              <a:rPr lang="en-NZ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https://hbr.org/2019/07/how-to-do-strategic-planning-like-a-futurist</a:t>
            </a:r>
            <a:r>
              <a:rPr lang="en-NZ" dirty="0"/>
              <a:t> </a:t>
            </a:r>
          </a:p>
          <a:p>
            <a:r>
              <a:rPr lang="en-NZ" dirty="0"/>
              <a:t>Donella Meadows </a:t>
            </a:r>
            <a:r>
              <a:rPr lang="en-NZ" sz="1800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http://donellameadows.org/archives/leverage-points-places-to-intervene-in-a-system/</a:t>
            </a:r>
            <a:r>
              <a:rPr lang="en-NZ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NZ" dirty="0"/>
          </a:p>
          <a:p>
            <a:r>
              <a:rPr lang="en-NZ" dirty="0"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https://www.dave-wild.com/</a:t>
            </a:r>
            <a:endParaRPr lang="en-NZ" dirty="0"/>
          </a:p>
          <a:p>
            <a:r>
              <a:rPr lang="en-NZ" dirty="0"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https://reospartners.com/</a:t>
            </a: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8763A5-2CA3-493A-9CF2-83905BF220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1716" r="1" b="33399"/>
          <a:stretch/>
        </p:blipFill>
        <p:spPr>
          <a:xfrm>
            <a:off x="6758126" y="1639194"/>
            <a:ext cx="5181600" cy="4026535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AAE41CB-2517-42B6-B1BA-2CD8D3F4A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anchor="ctr">
            <a:normAutofit/>
          </a:bodyPr>
          <a:lstStyle/>
          <a:p>
            <a:r>
              <a:rPr lang="en-NZ" dirty="0"/>
              <a:t>Resources</a:t>
            </a:r>
          </a:p>
        </p:txBody>
      </p:sp>
    </p:spTree>
    <p:extLst>
      <p:ext uri="{BB962C8B-B14F-4D97-AF65-F5344CB8AC3E}">
        <p14:creationId xmlns:p14="http://schemas.microsoft.com/office/powerpoint/2010/main" val="241294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798C098-EC83-4BF5-98F8-119C647EB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728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8015174-CA35-46E3-8E32-940D1581638A}"/>
              </a:ext>
            </a:extLst>
          </p:cNvPr>
          <p:cNvSpPr txBox="1"/>
          <p:nvPr/>
        </p:nvSpPr>
        <p:spPr>
          <a:xfrm flipH="1">
            <a:off x="1083211" y="165296"/>
            <a:ext cx="99177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000" b="1" dirty="0">
                <a:solidFill>
                  <a:schemeClr val="bg1"/>
                </a:solidFill>
              </a:rPr>
              <a:t>We are highly creative beings, yet how much of this do we bring to our strategy?</a:t>
            </a:r>
          </a:p>
        </p:txBody>
      </p:sp>
    </p:spTree>
    <p:extLst>
      <p:ext uri="{BB962C8B-B14F-4D97-AF65-F5344CB8AC3E}">
        <p14:creationId xmlns:p14="http://schemas.microsoft.com/office/powerpoint/2010/main" val="32388872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DFECCF-61B9-4725-90A9-C1734FD8E3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087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Time to reflect and connect</a:t>
            </a:r>
          </a:p>
          <a:p>
            <a:r>
              <a:rPr lang="en-NZ" dirty="0"/>
              <a:t>Traps and tendencies</a:t>
            </a:r>
          </a:p>
          <a:p>
            <a:r>
              <a:rPr lang="en-NZ" dirty="0"/>
              <a:t>Alternatives and shifts for our time</a:t>
            </a:r>
          </a:p>
          <a:p>
            <a:r>
              <a:rPr lang="en-NZ" dirty="0"/>
              <a:t>Principles and elements of innovative strategy</a:t>
            </a:r>
          </a:p>
          <a:p>
            <a:r>
              <a:rPr lang="en-NZ" dirty="0"/>
              <a:t>Capacities</a:t>
            </a:r>
          </a:p>
          <a:p>
            <a:r>
              <a:rPr lang="en-NZ" dirty="0"/>
              <a:t>Your path </a:t>
            </a:r>
          </a:p>
          <a:p>
            <a:r>
              <a:rPr lang="en-NZ" dirty="0"/>
              <a:t>Steps to innovate your strategy 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9503CF-C601-444D-91C6-F7475AB2B4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927" r="-2" b="-2"/>
          <a:stretch/>
        </p:blipFill>
        <p:spPr>
          <a:xfrm>
            <a:off x="6172200" y="1825625"/>
            <a:ext cx="5181600" cy="38710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F92CEE2-FD86-425A-81B0-B0730D87FB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anchor="ctr">
            <a:normAutofit/>
          </a:bodyPr>
          <a:lstStyle/>
          <a:p>
            <a:r>
              <a:rPr lang="en-NZ" dirty="0"/>
              <a:t>An exploration…</a:t>
            </a:r>
          </a:p>
        </p:txBody>
      </p:sp>
    </p:spTree>
    <p:extLst>
      <p:ext uri="{BB962C8B-B14F-4D97-AF65-F5344CB8AC3E}">
        <p14:creationId xmlns:p14="http://schemas.microsoft.com/office/powerpoint/2010/main" val="6166826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D8774-91B9-46F3-A831-0C0D0F2A2A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087"/>
          </a:xfrm>
        </p:spPr>
        <p:txBody>
          <a:bodyPr>
            <a:normAutofit/>
          </a:bodyPr>
          <a:lstStyle/>
          <a:p>
            <a:pPr>
              <a:lnSpc>
                <a:spcPct val="104000"/>
              </a:lnSpc>
            </a:pPr>
            <a:r>
              <a:rPr lang="en-NZ" dirty="0"/>
              <a:t>What role does your strategy play in your day to day life?</a:t>
            </a:r>
          </a:p>
          <a:p>
            <a:pPr>
              <a:lnSpc>
                <a:spcPct val="104000"/>
              </a:lnSpc>
            </a:pPr>
            <a:r>
              <a:rPr lang="en-NZ" dirty="0"/>
              <a:t>When have you been most connected to a strategy?</a:t>
            </a:r>
          </a:p>
          <a:p>
            <a:pPr>
              <a:lnSpc>
                <a:spcPct val="104000"/>
              </a:lnSpc>
            </a:pPr>
            <a:r>
              <a:rPr lang="en-NZ" b="1" dirty="0"/>
              <a:t>What helped you connect </a:t>
            </a:r>
            <a:r>
              <a:rPr lang="en-NZ" dirty="0"/>
              <a:t>– what features?</a:t>
            </a:r>
          </a:p>
          <a:p>
            <a:pPr>
              <a:lnSpc>
                <a:spcPct val="104000"/>
              </a:lnSpc>
            </a:pPr>
            <a:r>
              <a:rPr lang="en-NZ" dirty="0"/>
              <a:t>How do you connect to that place in you?</a:t>
            </a:r>
          </a:p>
          <a:p>
            <a:pPr>
              <a:lnSpc>
                <a:spcPct val="104000"/>
              </a:lnSpc>
            </a:pP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39ACE7-557A-4DE2-8EC1-8DE3EBF148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116" r="9209" b="-1"/>
          <a:stretch/>
        </p:blipFill>
        <p:spPr>
          <a:xfrm>
            <a:off x="6172200" y="1825625"/>
            <a:ext cx="5181600" cy="38710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66D76B-7CBD-42A0-AC53-68BB7C0B46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anchor="ctr">
            <a:normAutofit/>
          </a:bodyPr>
          <a:lstStyle/>
          <a:p>
            <a:r>
              <a:rPr lang="en-NZ" dirty="0"/>
              <a:t>Reflection</a:t>
            </a:r>
          </a:p>
        </p:txBody>
      </p:sp>
    </p:spTree>
    <p:extLst>
      <p:ext uri="{BB962C8B-B14F-4D97-AF65-F5344CB8AC3E}">
        <p14:creationId xmlns:p14="http://schemas.microsoft.com/office/powerpoint/2010/main" val="3476554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C832E5-4125-41CC-9BD0-22B7ECECF21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087"/>
          </a:xfrm>
        </p:spPr>
        <p:txBody>
          <a:bodyPr>
            <a:normAutofit fontScale="92500" lnSpcReduction="20000"/>
          </a:bodyPr>
          <a:lstStyle/>
          <a:p>
            <a:r>
              <a:rPr lang="en-NZ" dirty="0"/>
              <a:t>The way we do strategy can keep us stuck</a:t>
            </a:r>
          </a:p>
          <a:p>
            <a:r>
              <a:rPr lang="en-NZ" dirty="0"/>
              <a:t>Our times require new mindsets and approaches to strategy</a:t>
            </a:r>
          </a:p>
          <a:p>
            <a:r>
              <a:rPr lang="en-NZ" dirty="0"/>
              <a:t>The collection of all our strategies have not worked for all people or the planet - we have to change</a:t>
            </a:r>
          </a:p>
          <a:p>
            <a:r>
              <a:rPr lang="en-NZ" dirty="0"/>
              <a:t>If your organisation supports social transformation and wellbeing, transform your strategy</a:t>
            </a:r>
          </a:p>
          <a:p>
            <a:endParaRPr lang="en-NZ" dirty="0"/>
          </a:p>
          <a:p>
            <a:endParaRPr lang="en-NZ" dirty="0"/>
          </a:p>
          <a:p>
            <a:pPr marL="0" indent="0">
              <a:buNone/>
            </a:pPr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6524154-65B2-485A-8B8F-195060DE0C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249" r="-2" b="-2"/>
          <a:stretch/>
        </p:blipFill>
        <p:spPr>
          <a:xfrm>
            <a:off x="6172200" y="1825625"/>
            <a:ext cx="5181600" cy="3871087"/>
          </a:xfrm>
          <a:prstGeom prst="rect">
            <a:avLst/>
          </a:prstGeo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EAED1A5-AF27-49B7-81B1-1AC78A5A99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anchor="ctr">
            <a:normAutofit/>
          </a:bodyPr>
          <a:lstStyle/>
          <a:p>
            <a:r>
              <a:rPr lang="en-NZ" dirty="0"/>
              <a:t>So why change?</a:t>
            </a:r>
          </a:p>
        </p:txBody>
      </p:sp>
    </p:spTree>
    <p:extLst>
      <p:ext uri="{BB962C8B-B14F-4D97-AF65-F5344CB8AC3E}">
        <p14:creationId xmlns:p14="http://schemas.microsoft.com/office/powerpoint/2010/main" val="29444659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Traps – what gets in the way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NZ" dirty="0"/>
              <a:t>Chasing the money and getting side-tracked into funder/other agendas</a:t>
            </a:r>
          </a:p>
          <a:p>
            <a:r>
              <a:rPr lang="en-NZ" dirty="0"/>
              <a:t>Doing what you have always done</a:t>
            </a:r>
          </a:p>
          <a:p>
            <a:r>
              <a:rPr lang="en-NZ" dirty="0"/>
              <a:t>Not learning from your work and adjusting it as you go</a:t>
            </a:r>
          </a:p>
          <a:p>
            <a:r>
              <a:rPr lang="en-NZ" dirty="0"/>
              <a:t>Not building culture, capacity and connection to hold the mahi – not investing in capability</a:t>
            </a:r>
          </a:p>
          <a:p>
            <a:r>
              <a:rPr lang="en-NZ" dirty="0"/>
              <a:t>Partnering with distractions</a:t>
            </a:r>
          </a:p>
          <a:p>
            <a:r>
              <a:rPr lang="en-NZ" dirty="0"/>
              <a:t>Getting stuck in survival</a:t>
            </a:r>
          </a:p>
          <a:p>
            <a:r>
              <a:rPr lang="en-NZ" dirty="0"/>
              <a:t>Mindsets don’t change</a:t>
            </a:r>
          </a:p>
          <a:p>
            <a:r>
              <a:rPr lang="en-NZ" dirty="0"/>
              <a:t>Creating strategy from a separation mindset</a:t>
            </a:r>
          </a:p>
          <a:p>
            <a:r>
              <a:rPr lang="en-NZ" dirty="0"/>
              <a:t>Re-colonising instead of decolonising 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02C36F6-8541-45E4-954F-75CC5D6DE7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6175" y="3633026"/>
            <a:ext cx="2143125" cy="210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7160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3871087"/>
          </a:xfrm>
        </p:spPr>
        <p:txBody>
          <a:bodyPr>
            <a:normAutofit fontScale="92500"/>
          </a:bodyPr>
          <a:lstStyle/>
          <a:p>
            <a:pPr>
              <a:lnSpc>
                <a:spcPct val="104000"/>
              </a:lnSpc>
            </a:pPr>
            <a:r>
              <a:rPr lang="en-NZ" sz="1500" dirty="0"/>
              <a:t>Use planning into the future for certainty and to navigate current challenges </a:t>
            </a:r>
          </a:p>
          <a:p>
            <a:pPr>
              <a:lnSpc>
                <a:spcPct val="104000"/>
              </a:lnSpc>
            </a:pPr>
            <a:r>
              <a:rPr lang="en-NZ" sz="1500" dirty="0"/>
              <a:t>Set a linear vision, sometimes wanting to be “the best at” </a:t>
            </a:r>
          </a:p>
          <a:p>
            <a:pPr>
              <a:lnSpc>
                <a:spcPct val="104000"/>
              </a:lnSpc>
            </a:pPr>
            <a:r>
              <a:rPr lang="en-NZ" sz="1500" dirty="0"/>
              <a:t>Plan in detail around goals (often unattainable or too high level)</a:t>
            </a:r>
          </a:p>
          <a:p>
            <a:pPr>
              <a:lnSpc>
                <a:spcPct val="104000"/>
              </a:lnSpc>
            </a:pPr>
            <a:r>
              <a:rPr lang="en-NZ" sz="1500" dirty="0"/>
              <a:t>Ignored or absent from the day to day</a:t>
            </a:r>
          </a:p>
          <a:p>
            <a:pPr>
              <a:lnSpc>
                <a:spcPct val="104000"/>
              </a:lnSpc>
            </a:pPr>
            <a:r>
              <a:rPr lang="en-NZ" sz="1500" dirty="0"/>
              <a:t>Programmatic, see or assume certainty</a:t>
            </a:r>
          </a:p>
          <a:p>
            <a:pPr>
              <a:lnSpc>
                <a:spcPct val="104000"/>
              </a:lnSpc>
            </a:pPr>
            <a:r>
              <a:rPr lang="en-NZ" sz="1500" dirty="0"/>
              <a:t>Don’t prioritise the organisation’s people and culture</a:t>
            </a:r>
          </a:p>
          <a:p>
            <a:pPr>
              <a:lnSpc>
                <a:spcPct val="104000"/>
              </a:lnSpc>
            </a:pPr>
            <a:r>
              <a:rPr lang="en-NZ" sz="1500" dirty="0"/>
              <a:t>Don’t look at our own shadows – who benefits and who doesn’t</a:t>
            </a:r>
          </a:p>
          <a:p>
            <a:pPr>
              <a:lnSpc>
                <a:spcPct val="104000"/>
              </a:lnSpc>
            </a:pPr>
            <a:r>
              <a:rPr lang="en-NZ" sz="1500" dirty="0"/>
              <a:t>Service or ‘expert’ led – disconnected from people and place</a:t>
            </a:r>
          </a:p>
          <a:p>
            <a:pPr>
              <a:lnSpc>
                <a:spcPct val="104000"/>
              </a:lnSpc>
            </a:pPr>
            <a:endParaRPr lang="en-NZ" sz="15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DA46B6-E956-4C7F-B055-A61F0D11A8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1825625"/>
            <a:ext cx="5410866" cy="37137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3182" y="705421"/>
            <a:ext cx="10725636" cy="839731"/>
          </a:xfrm>
        </p:spPr>
        <p:txBody>
          <a:bodyPr anchor="ctr">
            <a:normAutofit/>
          </a:bodyPr>
          <a:lstStyle/>
          <a:p>
            <a:r>
              <a:rPr lang="en-NZ" dirty="0"/>
              <a:t>Tendencies with strategy</a:t>
            </a:r>
          </a:p>
        </p:txBody>
      </p:sp>
    </p:spTree>
    <p:extLst>
      <p:ext uri="{BB962C8B-B14F-4D97-AF65-F5344CB8AC3E}">
        <p14:creationId xmlns:p14="http://schemas.microsoft.com/office/powerpoint/2010/main" val="3654126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DF41F-297C-4E7A-929B-8F5D38E34A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/>
              <a:t>Strategies that enliven and come to life…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E65082-89CC-41D1-93FF-816C45A72E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NZ" dirty="0"/>
              <a:t>See uncertainty as part of the strategy, and plan for uncertainty</a:t>
            </a:r>
          </a:p>
          <a:p>
            <a:r>
              <a:rPr lang="en-NZ" dirty="0"/>
              <a:t>Adapt as they go – are alive, present, used, interacted with</a:t>
            </a:r>
          </a:p>
          <a:p>
            <a:r>
              <a:rPr lang="en-NZ" dirty="0"/>
              <a:t>Prototype and experiment to see what fails and works</a:t>
            </a:r>
          </a:p>
          <a:p>
            <a:r>
              <a:rPr lang="en-NZ" dirty="0"/>
              <a:t>Set high level direction not detail of how to get there</a:t>
            </a:r>
          </a:p>
          <a:p>
            <a:r>
              <a:rPr lang="en-NZ" dirty="0"/>
              <a:t>Have a </a:t>
            </a:r>
            <a:r>
              <a:rPr lang="en-NZ" dirty="0" err="1"/>
              <a:t>moemoea</a:t>
            </a:r>
            <a:r>
              <a:rPr lang="en-NZ" dirty="0"/>
              <a:t> rather than a narrow vision</a:t>
            </a:r>
          </a:p>
          <a:p>
            <a:r>
              <a:rPr lang="en-NZ" dirty="0"/>
              <a:t>Are succinct, often visual, creative</a:t>
            </a:r>
          </a:p>
          <a:p>
            <a:r>
              <a:rPr lang="en-NZ" dirty="0"/>
              <a:t>Prioritise the wellbeing, culture and capacity of their people to navigate uncertainty and to innovate</a:t>
            </a:r>
          </a:p>
          <a:p>
            <a:r>
              <a:rPr lang="en-NZ" dirty="0"/>
              <a:t>Work for people and the planet – are holistic</a:t>
            </a:r>
          </a:p>
          <a:p>
            <a:endParaRPr lang="en-NZ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8EE781F-E8ED-41D5-BC8A-E5160808E6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2462" y="1885449"/>
            <a:ext cx="3500438" cy="232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6204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/>
              <a:t>Shifts for our time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NZ" dirty="0"/>
              <a:t>Five year strategy ….. An alive strategic direction that is always being tested and experimented with</a:t>
            </a:r>
          </a:p>
          <a:p>
            <a:r>
              <a:rPr lang="en-NZ" dirty="0"/>
              <a:t>Competitive ….. Compelling</a:t>
            </a:r>
          </a:p>
          <a:p>
            <a:r>
              <a:rPr lang="en-NZ" dirty="0"/>
              <a:t>People are a resource …. People are resourced</a:t>
            </a:r>
          </a:p>
          <a:p>
            <a:r>
              <a:rPr lang="en-NZ" dirty="0"/>
              <a:t>We work on the system …. We are the system working itself out</a:t>
            </a:r>
          </a:p>
          <a:p>
            <a:r>
              <a:rPr lang="en-NZ" dirty="0"/>
              <a:t>Single focused and </a:t>
            </a:r>
            <a:r>
              <a:rPr lang="en-NZ" dirty="0" err="1"/>
              <a:t>siloed</a:t>
            </a:r>
            <a:r>
              <a:rPr lang="en-NZ" dirty="0"/>
              <a:t> …. Holistic and restorative</a:t>
            </a:r>
          </a:p>
          <a:p>
            <a:r>
              <a:rPr lang="en-NZ" dirty="0"/>
              <a:t>Dead and ignored …. Alive and present</a:t>
            </a:r>
          </a:p>
          <a:p>
            <a:r>
              <a:rPr lang="en-NZ" dirty="0"/>
              <a:t>Disconnected worldview ….. Holistic worldview </a:t>
            </a:r>
          </a:p>
          <a:p>
            <a:r>
              <a:rPr lang="en-NZ" dirty="0"/>
              <a:t>Plan the work and work the plan….. Act, react, adapt</a:t>
            </a:r>
          </a:p>
          <a:p>
            <a:r>
              <a:rPr lang="en-NZ" dirty="0"/>
              <a:t>Re-colonising ……. consciously de-colonising </a:t>
            </a:r>
          </a:p>
          <a:p>
            <a:endParaRPr lang="en-NZ" dirty="0"/>
          </a:p>
          <a:p>
            <a:endParaRPr lang="en-N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DF4288C-1F3E-4D7B-9165-581F8CFC11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7083" y="2581275"/>
            <a:ext cx="3911735" cy="271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6553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7A8966DD-6220-D948-8320-7E09A8FBF110}"/>
    </a:ext>
  </a:extLst>
</a:theme>
</file>

<file path=ppt/theme/theme2.xml><?xml version="1.0" encoding="utf-8"?>
<a:theme xmlns:a="http://schemas.openxmlformats.org/drawingml/2006/main" name="1_Office Theme">
  <a:themeElements>
    <a:clrScheme name="CSI Colour theme 2018">
      <a:dk1>
        <a:srgbClr val="3C3D3C"/>
      </a:dk1>
      <a:lt1>
        <a:srgbClr val="FFFFFF"/>
      </a:lt1>
      <a:dk2>
        <a:srgbClr val="35829C"/>
      </a:dk2>
      <a:lt2>
        <a:srgbClr val="FEFFFE"/>
      </a:lt2>
      <a:accent1>
        <a:srgbClr val="2D7086"/>
      </a:accent1>
      <a:accent2>
        <a:srgbClr val="2EA3BF"/>
      </a:accent2>
      <a:accent3>
        <a:srgbClr val="69BA80"/>
      </a:accent3>
      <a:accent4>
        <a:srgbClr val="D2DB36"/>
      </a:accent4>
      <a:accent5>
        <a:srgbClr val="F8BB41"/>
      </a:accent5>
      <a:accent6>
        <a:srgbClr val="F25B29"/>
      </a:accent6>
      <a:hlink>
        <a:srgbClr val="35829C"/>
      </a:hlink>
      <a:folHlink>
        <a:srgbClr val="35829C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SI Powerpoint Template 2018" id="{B890F435-9422-0C42-AAAE-0F751C4A9AD8}" vid="{577B234D-4F42-684A-B6C6-978B976B0D19}"/>
    </a:ext>
  </a:extLst>
</a:theme>
</file>

<file path=ppt/theme/theme3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FAF426DE5356A42A484CB3A3F19E5C7" ma:contentTypeVersion="12" ma:contentTypeDescription="Create a new document." ma:contentTypeScope="" ma:versionID="50df6a42a40ff8428f58a066f57dc9ca">
  <xsd:schema xmlns:xsd="http://www.w3.org/2001/XMLSchema" xmlns:xs="http://www.w3.org/2001/XMLSchema" xmlns:p="http://schemas.microsoft.com/office/2006/metadata/properties" xmlns:ns2="48e26c47-8370-4f02-a472-8253f3661ea5" xmlns:ns3="79b879b7-82d0-439a-8cd8-010c65e5c8b2" targetNamespace="http://schemas.microsoft.com/office/2006/metadata/properties" ma:root="true" ma:fieldsID="6cc461eb4b23192af618ba83ce268257" ns2:_="" ns3:_="">
    <xsd:import namespace="48e26c47-8370-4f02-a472-8253f3661ea5"/>
    <xsd:import namespace="79b879b7-82d0-439a-8cd8-010c65e5c8b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e26c47-8370-4f02-a472-8253f3661e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Location" ma:index="12" nillable="true" ma:displayName="Location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b879b7-82d0-439a-8cd8-010c65e5c8b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1E61230-E668-4261-9AA5-D59454CA411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5845AFB-B1DC-4353-8833-5B0BAFAD0B0D}">
  <ds:schemaRefs>
    <ds:schemaRef ds:uri="http://schemas.microsoft.com/office/2006/documentManagement/types"/>
    <ds:schemaRef ds:uri="http://purl.org/dc/terms/"/>
    <ds:schemaRef ds:uri="http://schemas.microsoft.com/office/2006/metadata/properties"/>
    <ds:schemaRef ds:uri="http://www.w3.org/XML/1998/namespace"/>
    <ds:schemaRef ds:uri="79b879b7-82d0-439a-8cd8-010c65e5c8b2"/>
    <ds:schemaRef ds:uri="http://schemas.microsoft.com/office/infopath/2007/PartnerControls"/>
    <ds:schemaRef ds:uri="http://purl.org/dc/elements/1.1/"/>
    <ds:schemaRef ds:uri="http://schemas.openxmlformats.org/package/2006/metadata/core-properties"/>
    <ds:schemaRef ds:uri="http://purl.org/dc/dcmitype/"/>
    <ds:schemaRef ds:uri="48e26c47-8370-4f02-a472-8253f3661ea5"/>
  </ds:schemaRefs>
</ds:datastoreItem>
</file>

<file path=customXml/itemProps3.xml><?xml version="1.0" encoding="utf-8"?>
<ds:datastoreItem xmlns:ds="http://schemas.openxmlformats.org/officeDocument/2006/customXml" ds:itemID="{2E206E78-930A-49D9-8470-98E928679929}">
  <ds:schemaRefs>
    <ds:schemaRef ds:uri="48e26c47-8370-4f02-a472-8253f3661ea5"/>
    <ds:schemaRef ds:uri="79b879b7-82d0-439a-8cd8-010c65e5c8b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1230</TotalTime>
  <Words>933</Words>
  <Application>Microsoft Office PowerPoint</Application>
  <PresentationFormat>Widescreen</PresentationFormat>
  <Paragraphs>109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Courier New</vt:lpstr>
      <vt:lpstr>Wingdings</vt:lpstr>
      <vt:lpstr>Office Theme</vt:lpstr>
      <vt:lpstr>1_Office Theme</vt:lpstr>
      <vt:lpstr>Custom Design</vt:lpstr>
      <vt:lpstr> Innovating strategy to innovate our organisations</vt:lpstr>
      <vt:lpstr>PowerPoint Presentation</vt:lpstr>
      <vt:lpstr>An exploration…</vt:lpstr>
      <vt:lpstr>Reflection</vt:lpstr>
      <vt:lpstr>So why change?</vt:lpstr>
      <vt:lpstr>Traps – what gets in the way</vt:lpstr>
      <vt:lpstr>Tendencies with strategy</vt:lpstr>
      <vt:lpstr>Strategies that enliven and come to life…</vt:lpstr>
      <vt:lpstr>Shifts for our time</vt:lpstr>
      <vt:lpstr>Culture eats strategy</vt:lpstr>
      <vt:lpstr>Elements of innovative strategy</vt:lpstr>
      <vt:lpstr>Capacities </vt:lpstr>
      <vt:lpstr>Four questions for you</vt:lpstr>
      <vt:lpstr>Next steps for change </vt:lpstr>
      <vt:lpstr>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Marketing &amp; Communications</dc:title>
  <dc:creator>Suzanne McNicol</dc:creator>
  <cp:lastModifiedBy>Aimee Bird</cp:lastModifiedBy>
  <cp:revision>124</cp:revision>
  <dcterms:created xsi:type="dcterms:W3CDTF">2020-11-10T23:04:11Z</dcterms:created>
  <dcterms:modified xsi:type="dcterms:W3CDTF">2022-02-22T01:10:17Z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0x0101009FAF426DE5356A42A484CB3A3F19E5C7</vt:lpwstr>
  </property>
</Properties>
</file>