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 id="2147483671" r:id="rId5"/>
    <p:sldMasterId id="2147483678" r:id="rId6"/>
  </p:sldMasterIdLst>
  <p:notesMasterIdLst>
    <p:notesMasterId r:id="rId17"/>
  </p:notesMasterIdLst>
  <p:handoutMasterIdLst>
    <p:handoutMasterId r:id="rId18"/>
  </p:handoutMasterIdLst>
  <p:sldIdLst>
    <p:sldId id="256" r:id="rId7"/>
    <p:sldId id="369" r:id="rId8"/>
    <p:sldId id="359" r:id="rId9"/>
    <p:sldId id="370" r:id="rId10"/>
    <p:sldId id="376" r:id="rId11"/>
    <p:sldId id="378" r:id="rId12"/>
    <p:sldId id="379" r:id="rId13"/>
    <p:sldId id="386" r:id="rId14"/>
    <p:sldId id="380" r:id="rId15"/>
    <p:sldId id="372" r:id="rId1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a Black" initials="AB" lastIdx="3" clrIdx="0">
    <p:extLst>
      <p:ext uri="{19B8F6BF-5375-455C-9EA6-DF929625EA0E}">
        <p15:presenceInfo xmlns:p15="http://schemas.microsoft.com/office/powerpoint/2012/main" userId="S::andrea.black@csinz.org::811beec5-ff96-45af-b98d-511b7249ea5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7B9A1"/>
    <a:srgbClr val="35839C"/>
    <a:srgbClr val="5596B2"/>
    <a:srgbClr val="D2DC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41EAA6-4867-4D7D-9FFD-56926AAEC416}" v="1" dt="2021-05-31T21:04:16.4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897" autoAdjust="0"/>
    <p:restoredTop sz="94660"/>
  </p:normalViewPr>
  <p:slideViewPr>
    <p:cSldViewPr snapToGrid="0">
      <p:cViewPr varScale="1">
        <p:scale>
          <a:sx n="100" d="100"/>
          <a:sy n="100" d="100"/>
        </p:scale>
        <p:origin x="114" y="126"/>
      </p:cViewPr>
      <p:guideLst/>
    </p:cSldViewPr>
  </p:slideViewPr>
  <p:notesTextViewPr>
    <p:cViewPr>
      <p:scale>
        <a:sx n="1" d="1"/>
        <a:sy n="1" d="1"/>
      </p:scale>
      <p:origin x="0" y="0"/>
    </p:cViewPr>
  </p:notesTextViewPr>
  <p:notesViewPr>
    <p:cSldViewPr snapToGrid="0">
      <p:cViewPr>
        <p:scale>
          <a:sx n="1" d="2"/>
          <a:sy n="1" d="2"/>
        </p:scale>
        <p:origin x="3480" y="485"/>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9DAAA7F-FD3D-4BED-80EF-B9DA54EA0D41}"/>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NZ"/>
          </a:p>
        </p:txBody>
      </p:sp>
      <p:sp>
        <p:nvSpPr>
          <p:cNvPr id="3" name="Date Placeholder 2">
            <a:extLst>
              <a:ext uri="{FF2B5EF4-FFF2-40B4-BE49-F238E27FC236}">
                <a16:creationId xmlns:a16="http://schemas.microsoft.com/office/drawing/2014/main" id="{868471FF-450E-4030-A503-095D371784A4}"/>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1504EBF8-FF04-4E12-9BF0-C12109CDF81E}" type="datetimeFigureOut">
              <a:rPr lang="en-NZ" smtClean="0"/>
              <a:t>22/02/2022</a:t>
            </a:fld>
            <a:endParaRPr lang="en-NZ"/>
          </a:p>
        </p:txBody>
      </p:sp>
      <p:sp>
        <p:nvSpPr>
          <p:cNvPr id="4" name="Footer Placeholder 3">
            <a:extLst>
              <a:ext uri="{FF2B5EF4-FFF2-40B4-BE49-F238E27FC236}">
                <a16:creationId xmlns:a16="http://schemas.microsoft.com/office/drawing/2014/main" id="{5775C706-AD3D-4BBF-9976-9DBB8742C4DE}"/>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NZ"/>
          </a:p>
        </p:txBody>
      </p:sp>
      <p:sp>
        <p:nvSpPr>
          <p:cNvPr id="5" name="Slide Number Placeholder 4">
            <a:extLst>
              <a:ext uri="{FF2B5EF4-FFF2-40B4-BE49-F238E27FC236}">
                <a16:creationId xmlns:a16="http://schemas.microsoft.com/office/drawing/2014/main" id="{83CDC083-F4C5-4EA1-ABB7-40101E811C40}"/>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89951A0-36D3-4CA1-86EA-C5E70A8A370E}" type="slidenum">
              <a:rPr lang="en-NZ" smtClean="0"/>
              <a:t>‹#›</a:t>
            </a:fld>
            <a:endParaRPr lang="en-NZ"/>
          </a:p>
        </p:txBody>
      </p:sp>
    </p:spTree>
    <p:extLst>
      <p:ext uri="{BB962C8B-B14F-4D97-AF65-F5344CB8AC3E}">
        <p14:creationId xmlns:p14="http://schemas.microsoft.com/office/powerpoint/2010/main" val="1091758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E4B1F62-0D7E-AE42-8E59-3A4C139E2DD9}" type="datetimeFigureOut">
              <a:rPr lang="en-US" smtClean="0"/>
              <a:t>2/22/2022</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BAB8B19-7BF7-7E4B-B2E2-8A53A761F327}" type="slidenum">
              <a:rPr lang="en-US" smtClean="0"/>
              <a:t>‹#›</a:t>
            </a:fld>
            <a:endParaRPr lang="en-US"/>
          </a:p>
        </p:txBody>
      </p:sp>
    </p:spTree>
    <p:extLst>
      <p:ext uri="{BB962C8B-B14F-4D97-AF65-F5344CB8AC3E}">
        <p14:creationId xmlns:p14="http://schemas.microsoft.com/office/powerpoint/2010/main" val="4229902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26D17-DF0E-6144-A988-AFFD881EE497}"/>
              </a:ext>
            </a:extLst>
          </p:cNvPr>
          <p:cNvSpPr>
            <a:spLocks noGrp="1"/>
          </p:cNvSpPr>
          <p:nvPr>
            <p:ph type="ctrTitle" hasCustomPrompt="1"/>
          </p:nvPr>
        </p:nvSpPr>
        <p:spPr>
          <a:xfrm>
            <a:off x="1480970" y="2741700"/>
            <a:ext cx="9144000" cy="1143281"/>
          </a:xfrm>
          <a:prstGeom prst="rect">
            <a:avLst/>
          </a:prstGeom>
        </p:spPr>
        <p:txBody>
          <a:bodyPr anchor="b">
            <a:normAutofit/>
          </a:bodyPr>
          <a:lstStyle>
            <a:lvl1pPr algn="ctr">
              <a:defRPr sz="7200" b="1"/>
            </a:lvl1pPr>
          </a:lstStyle>
          <a:p>
            <a:r>
              <a:rPr lang="en-US"/>
              <a:t>Edit document title</a:t>
            </a:r>
          </a:p>
        </p:txBody>
      </p:sp>
      <p:sp>
        <p:nvSpPr>
          <p:cNvPr id="9" name="Rectangle 8">
            <a:extLst>
              <a:ext uri="{FF2B5EF4-FFF2-40B4-BE49-F238E27FC236}">
                <a16:creationId xmlns:a16="http://schemas.microsoft.com/office/drawing/2014/main" id="{B21A9DC0-E2DE-424D-8841-E6C450A9ED10}"/>
              </a:ext>
            </a:extLst>
          </p:cNvPr>
          <p:cNvSpPr/>
          <p:nvPr userDrawn="1"/>
        </p:nvSpPr>
        <p:spPr>
          <a:xfrm flipV="1">
            <a:off x="711667" y="300236"/>
            <a:ext cx="10800000" cy="72000"/>
          </a:xfrm>
          <a:prstGeom prst="rect">
            <a:avLst/>
          </a:prstGeom>
          <a:gradFill flip="none" rotWithShape="1">
            <a:gsLst>
              <a:gs pos="0">
                <a:srgbClr val="D2DC36"/>
              </a:gs>
              <a:gs pos="22000">
                <a:srgbClr val="93C35C">
                  <a:lumMod val="95000"/>
                </a:srgbClr>
              </a:gs>
              <a:gs pos="41000">
                <a:srgbClr val="69BA80"/>
              </a:gs>
              <a:gs pos="80000">
                <a:srgbClr val="35839C"/>
              </a:gs>
            </a:gsLst>
            <a:lin ang="108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NZ"/>
          </a:p>
        </p:txBody>
      </p:sp>
      <p:pic>
        <p:nvPicPr>
          <p:cNvPr id="4" name="Picture 3">
            <a:extLst>
              <a:ext uri="{FF2B5EF4-FFF2-40B4-BE49-F238E27FC236}">
                <a16:creationId xmlns:a16="http://schemas.microsoft.com/office/drawing/2014/main" id="{18E808DF-435B-43BF-94BD-C82C9FDCE33C}"/>
              </a:ext>
            </a:extLst>
          </p:cNvPr>
          <p:cNvPicPr>
            <a:picLocks noChangeAspect="1"/>
          </p:cNvPicPr>
          <p:nvPr userDrawn="1"/>
        </p:nvPicPr>
        <p:blipFill>
          <a:blip r:embed="rId2"/>
          <a:stretch>
            <a:fillRect/>
          </a:stretch>
        </p:blipFill>
        <p:spPr>
          <a:xfrm>
            <a:off x="4498321" y="1047386"/>
            <a:ext cx="3133725" cy="1409700"/>
          </a:xfrm>
          <a:prstGeom prst="rect">
            <a:avLst/>
          </a:prstGeom>
        </p:spPr>
      </p:pic>
      <p:sp>
        <p:nvSpPr>
          <p:cNvPr id="5" name="Subtitle 2">
            <a:extLst>
              <a:ext uri="{FF2B5EF4-FFF2-40B4-BE49-F238E27FC236}">
                <a16:creationId xmlns:a16="http://schemas.microsoft.com/office/drawing/2014/main" id="{C92811E9-07DA-48BD-845D-389FE9E277CC}"/>
              </a:ext>
            </a:extLst>
          </p:cNvPr>
          <p:cNvSpPr txBox="1">
            <a:spLocks/>
          </p:cNvSpPr>
          <p:nvPr userDrawn="1"/>
        </p:nvSpPr>
        <p:spPr>
          <a:xfrm>
            <a:off x="1532834" y="5126320"/>
            <a:ext cx="9144000" cy="398014"/>
          </a:xfrm>
          <a:prstGeom prst="rect">
            <a:avLst/>
          </a:prstGeom>
        </p:spPr>
        <p:txBody>
          <a:bodyPr vert="horz" lIns="91440" tIns="45720" rIns="91440" bIns="45720" rtlCol="0">
            <a:normAutofit lnSpcReduction="10000"/>
          </a:bodyPr>
          <a:lstStyle>
            <a:lvl1pPr marL="0" indent="0" algn="ctr" defTabSz="914400" rtl="0" eaLnBrk="1" latinLnBrk="0" hangingPunct="1">
              <a:lnSpc>
                <a:spcPct val="114000"/>
              </a:lnSpc>
              <a:spcBef>
                <a:spcPts val="600"/>
              </a:spcBef>
              <a:spcAft>
                <a:spcPts val="600"/>
              </a:spcAft>
              <a:buClr>
                <a:schemeClr val="tx2"/>
              </a:buClr>
              <a:buFont typeface="Arial" panose="020B0604020202020204" pitchFamily="34" charset="0"/>
              <a:buNone/>
              <a:defRPr sz="3200" kern="1200">
                <a:solidFill>
                  <a:srgbClr val="87B9A1"/>
                </a:solidFill>
                <a:latin typeface="+mn-lt"/>
                <a:ea typeface="+mn-ea"/>
                <a:cs typeface="+mn-cs"/>
              </a:defRPr>
            </a:lvl1pPr>
            <a:lvl2pPr marL="457200" indent="0" algn="ctr" defTabSz="914400" rtl="0" eaLnBrk="1" latinLnBrk="0" hangingPunct="1">
              <a:lnSpc>
                <a:spcPct val="114000"/>
              </a:lnSpc>
              <a:spcBef>
                <a:spcPts val="600"/>
              </a:spcBef>
              <a:spcAft>
                <a:spcPts val="600"/>
              </a:spcAft>
              <a:buClr>
                <a:srgbClr val="87B9A1"/>
              </a:buClr>
              <a:buSzPct val="85000"/>
              <a:buFont typeface="Wingdings" pitchFamily="2" charset="2"/>
              <a:buNone/>
              <a:defRPr sz="2000" kern="1200">
                <a:solidFill>
                  <a:schemeClr val="tx1"/>
                </a:solidFill>
                <a:latin typeface="+mn-lt"/>
                <a:ea typeface="+mn-ea"/>
                <a:cs typeface="+mn-cs"/>
              </a:defRPr>
            </a:lvl2pPr>
            <a:lvl3pPr marL="914400" indent="0" algn="ctr" defTabSz="914400" rtl="0" eaLnBrk="1" latinLnBrk="0" hangingPunct="1">
              <a:lnSpc>
                <a:spcPct val="114000"/>
              </a:lnSpc>
              <a:spcBef>
                <a:spcPts val="600"/>
              </a:spcBef>
              <a:spcAft>
                <a:spcPts val="600"/>
              </a:spcAft>
              <a:buClr>
                <a:srgbClr val="93C35C"/>
              </a:buClr>
              <a:buSzPct val="75000"/>
              <a:buFont typeface="Courier New" panose="02070309020205020404" pitchFamily="49" charset="0"/>
              <a:buNone/>
              <a:defRPr sz="1800" kern="1200">
                <a:solidFill>
                  <a:schemeClr val="tx1"/>
                </a:solidFill>
                <a:latin typeface="+mn-lt"/>
                <a:ea typeface="+mn-ea"/>
                <a:cs typeface="+mn-cs"/>
              </a:defRPr>
            </a:lvl3pPr>
            <a:lvl4pPr marL="1371600" indent="0" algn="ctr" defTabSz="914400" rtl="0" eaLnBrk="1" latinLnBrk="0" hangingPunct="1">
              <a:lnSpc>
                <a:spcPct val="114000"/>
              </a:lnSpc>
              <a:spcBef>
                <a:spcPts val="600"/>
              </a:spcBef>
              <a:spcAft>
                <a:spcPts val="600"/>
              </a:spcAft>
              <a:buClr>
                <a:schemeClr val="tx2"/>
              </a:buClr>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14000"/>
              </a:lnSpc>
              <a:spcBef>
                <a:spcPts val="600"/>
              </a:spcBef>
              <a:spcAft>
                <a:spcPts val="600"/>
              </a:spcAft>
              <a:buClr>
                <a:schemeClr val="tx2"/>
              </a:buClr>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sz="2000" i="1" dirty="0">
              <a:solidFill>
                <a:srgbClr val="5596B2"/>
              </a:solidFill>
            </a:endParaRPr>
          </a:p>
        </p:txBody>
      </p:sp>
      <p:sp>
        <p:nvSpPr>
          <p:cNvPr id="8" name="Subtitle 2">
            <a:extLst>
              <a:ext uri="{FF2B5EF4-FFF2-40B4-BE49-F238E27FC236}">
                <a16:creationId xmlns:a16="http://schemas.microsoft.com/office/drawing/2014/main" id="{8D26A1BA-664F-416C-8C07-60E2482B2753}"/>
              </a:ext>
            </a:extLst>
          </p:cNvPr>
          <p:cNvSpPr>
            <a:spLocks noGrp="1"/>
          </p:cNvSpPr>
          <p:nvPr>
            <p:ph type="subTitle" idx="1" hasCustomPrompt="1"/>
          </p:nvPr>
        </p:nvSpPr>
        <p:spPr>
          <a:xfrm>
            <a:off x="1480970" y="4075563"/>
            <a:ext cx="9144000" cy="657990"/>
          </a:xfrm>
          <a:prstGeom prst="rect">
            <a:avLst/>
          </a:prstGeom>
        </p:spPr>
        <p:txBody>
          <a:bodyPr>
            <a:normAutofit/>
          </a:bodyPr>
          <a:lstStyle>
            <a:lvl1pPr marL="0" indent="0" algn="ctr">
              <a:buNone/>
              <a:defRPr sz="3200">
                <a:solidFill>
                  <a:srgbClr val="87B9A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Edit document subtitle</a:t>
            </a:r>
          </a:p>
        </p:txBody>
      </p:sp>
    </p:spTree>
    <p:extLst>
      <p:ext uri="{BB962C8B-B14F-4D97-AF65-F5344CB8AC3E}">
        <p14:creationId xmlns:p14="http://schemas.microsoft.com/office/powerpoint/2010/main" val="1732432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C71B6AD-B26B-DC45-85EE-0E1ABA454C98}"/>
              </a:ext>
            </a:extLst>
          </p:cNvPr>
          <p:cNvSpPr>
            <a:spLocks noGrp="1"/>
          </p:cNvSpPr>
          <p:nvPr>
            <p:ph type="body" idx="1" hasCustomPrompt="1"/>
          </p:nvPr>
        </p:nvSpPr>
        <p:spPr>
          <a:xfrm>
            <a:off x="733182" y="1681163"/>
            <a:ext cx="5157787" cy="823912"/>
          </a:xfrm>
          <a:prstGeom prst="rect">
            <a:avLst/>
          </a:prstGeom>
        </p:spPr>
        <p:txBody>
          <a:bodyPr anchor="ctr">
            <a:normAutofit/>
          </a:bodyPr>
          <a:lstStyle>
            <a:lvl1pPr marL="0" indent="0">
              <a:buNone/>
              <a:defRPr sz="2800" b="1">
                <a:solidFill>
                  <a:srgbClr val="87B9A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sub heading	</a:t>
            </a:r>
          </a:p>
        </p:txBody>
      </p:sp>
      <p:sp>
        <p:nvSpPr>
          <p:cNvPr id="4" name="Content Placeholder 3">
            <a:extLst>
              <a:ext uri="{FF2B5EF4-FFF2-40B4-BE49-F238E27FC236}">
                <a16:creationId xmlns:a16="http://schemas.microsoft.com/office/drawing/2014/main" id="{101AF89D-F30E-A149-9C3E-97859C93F443}"/>
              </a:ext>
            </a:extLst>
          </p:cNvPr>
          <p:cNvSpPr>
            <a:spLocks noGrp="1"/>
          </p:cNvSpPr>
          <p:nvPr>
            <p:ph sz="half" idx="2"/>
          </p:nvPr>
        </p:nvSpPr>
        <p:spPr>
          <a:xfrm>
            <a:off x="733181" y="2671761"/>
            <a:ext cx="5157787" cy="3171255"/>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121ABB-28EA-4644-BDDD-82BC1627A5DC}"/>
              </a:ext>
            </a:extLst>
          </p:cNvPr>
          <p:cNvSpPr>
            <a:spLocks noGrp="1"/>
          </p:cNvSpPr>
          <p:nvPr>
            <p:ph type="body" sz="quarter" idx="3" hasCustomPrompt="1"/>
          </p:nvPr>
        </p:nvSpPr>
        <p:spPr>
          <a:xfrm>
            <a:off x="6275630" y="1684286"/>
            <a:ext cx="5183188" cy="823912"/>
          </a:xfrm>
          <a:prstGeom prst="rect">
            <a:avLst/>
          </a:prstGeom>
        </p:spPr>
        <p:txBody>
          <a:bodyPr anchor="ctr">
            <a:normAutofit/>
          </a:bodyPr>
          <a:lstStyle>
            <a:lvl1pPr marL="0" indent="0">
              <a:buNone/>
              <a:defRPr sz="2800" b="1">
                <a:solidFill>
                  <a:srgbClr val="87B9A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sub heading	</a:t>
            </a:r>
          </a:p>
        </p:txBody>
      </p:sp>
      <p:sp>
        <p:nvSpPr>
          <p:cNvPr id="6" name="Content Placeholder 5">
            <a:extLst>
              <a:ext uri="{FF2B5EF4-FFF2-40B4-BE49-F238E27FC236}">
                <a16:creationId xmlns:a16="http://schemas.microsoft.com/office/drawing/2014/main" id="{43701E51-D643-E149-9516-81C87FE961A2}"/>
              </a:ext>
            </a:extLst>
          </p:cNvPr>
          <p:cNvSpPr>
            <a:spLocks noGrp="1"/>
          </p:cNvSpPr>
          <p:nvPr>
            <p:ph sz="quarter" idx="4"/>
          </p:nvPr>
        </p:nvSpPr>
        <p:spPr>
          <a:xfrm>
            <a:off x="6275630" y="2671761"/>
            <a:ext cx="5183188" cy="3171256"/>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a:extLst>
              <a:ext uri="{FF2B5EF4-FFF2-40B4-BE49-F238E27FC236}">
                <a16:creationId xmlns:a16="http://schemas.microsoft.com/office/drawing/2014/main" id="{794F4E04-315D-0A4A-97B0-642EF81CBA5F}"/>
              </a:ext>
            </a:extLst>
          </p:cNvPr>
          <p:cNvSpPr>
            <a:spLocks noGrp="1"/>
          </p:cNvSpPr>
          <p:nvPr>
            <p:ph type="title" hasCustomPrompt="1"/>
          </p:nvPr>
        </p:nvSpPr>
        <p:spPr>
          <a:xfrm>
            <a:off x="733182" y="705421"/>
            <a:ext cx="10725636" cy="839731"/>
          </a:xfrm>
          <a:prstGeom prst="rect">
            <a:avLst/>
          </a:prstGeom>
        </p:spPr>
        <p:txBody>
          <a:bodyPr/>
          <a:lstStyle>
            <a:lvl1pPr>
              <a:defRPr b="1"/>
            </a:lvl1pPr>
          </a:lstStyle>
          <a:p>
            <a:r>
              <a:rPr lang="en-US"/>
              <a:t>Click to edit slide heading</a:t>
            </a:r>
          </a:p>
        </p:txBody>
      </p:sp>
    </p:spTree>
    <p:extLst>
      <p:ext uri="{BB962C8B-B14F-4D97-AF65-F5344CB8AC3E}">
        <p14:creationId xmlns:p14="http://schemas.microsoft.com/office/powerpoint/2010/main" val="1674393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948C7-3DD7-1947-8EEC-DAD9FE4B3A7B}"/>
              </a:ext>
            </a:extLst>
          </p:cNvPr>
          <p:cNvSpPr>
            <a:spLocks noGrp="1"/>
          </p:cNvSpPr>
          <p:nvPr>
            <p:ph type="title"/>
          </p:nvPr>
        </p:nvSpPr>
        <p:spPr>
          <a:xfrm>
            <a:off x="839788" y="987424"/>
            <a:ext cx="3932237" cy="1069975"/>
          </a:xfrm>
          <a:prstGeom prst="rect">
            <a:avLst/>
          </a:prstGeom>
        </p:spPr>
        <p:txBody>
          <a:bodyPr anchor="ct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3CF13B-F698-6F40-9361-585E2F05282F}"/>
              </a:ext>
            </a:extLst>
          </p:cNvPr>
          <p:cNvSpPr>
            <a:spLocks noGrp="1"/>
          </p:cNvSpPr>
          <p:nvPr>
            <p:ph idx="1"/>
          </p:nvPr>
        </p:nvSpPr>
        <p:spPr>
          <a:xfrm>
            <a:off x="5183188" y="987425"/>
            <a:ext cx="6172200" cy="4752145"/>
          </a:xfrm>
          <a:prstGeom prst="rect">
            <a:avLst/>
          </a:prstGeo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F6D0636-6637-0B47-9007-B8F8C5EBA130}"/>
              </a:ext>
            </a:extLst>
          </p:cNvPr>
          <p:cNvSpPr>
            <a:spLocks noGrp="1"/>
          </p:cNvSpPr>
          <p:nvPr>
            <p:ph type="body" sz="half" idx="2"/>
          </p:nvPr>
        </p:nvSpPr>
        <p:spPr>
          <a:xfrm>
            <a:off x="839788" y="2259106"/>
            <a:ext cx="3932237" cy="3519902"/>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9331344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322EF5F-8F5F-DA4B-AB87-77E477EC827D}"/>
              </a:ext>
            </a:extLst>
          </p:cNvPr>
          <p:cNvSpPr>
            <a:spLocks noGrp="1"/>
          </p:cNvSpPr>
          <p:nvPr>
            <p:ph type="title" hasCustomPrompt="1"/>
          </p:nvPr>
        </p:nvSpPr>
        <p:spPr>
          <a:xfrm>
            <a:off x="733182" y="705421"/>
            <a:ext cx="10725636" cy="839731"/>
          </a:xfrm>
          <a:prstGeom prst="rect">
            <a:avLst/>
          </a:prstGeom>
        </p:spPr>
        <p:txBody>
          <a:bodyPr/>
          <a:lstStyle>
            <a:lvl1pPr>
              <a:defRPr b="1"/>
            </a:lvl1pPr>
          </a:lstStyle>
          <a:p>
            <a:r>
              <a:rPr lang="en-US"/>
              <a:t>Click to edit slide heading</a:t>
            </a:r>
          </a:p>
        </p:txBody>
      </p:sp>
    </p:spTree>
    <p:extLst>
      <p:ext uri="{BB962C8B-B14F-4D97-AF65-F5344CB8AC3E}">
        <p14:creationId xmlns:p14="http://schemas.microsoft.com/office/powerpoint/2010/main" val="273984719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bg>
      <p:bgPr>
        <a:solidFill>
          <a:srgbClr val="5596B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67303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E3CBB-2EC0-43AB-8188-C2FD63A308EF}"/>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8B18ECEF-4191-421C-991C-6552EC14CD86}"/>
              </a:ext>
            </a:extLst>
          </p:cNvPr>
          <p:cNvSpPr>
            <a:spLocks noGrp="1"/>
          </p:cNvSpPr>
          <p:nvPr>
            <p:ph idx="1"/>
          </p:nvPr>
        </p:nvSpPr>
        <p:spPr>
          <a:xfrm>
            <a:off x="838200" y="1825625"/>
            <a:ext cx="10436352" cy="38985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Tree>
    <p:extLst>
      <p:ext uri="{BB962C8B-B14F-4D97-AF65-F5344CB8AC3E}">
        <p14:creationId xmlns:p14="http://schemas.microsoft.com/office/powerpoint/2010/main" val="2547503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7440A-221A-4B72-B633-CCA7DB0E4C8C}"/>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C8C08DC4-F388-4057-BF24-E8A739D9C5DD}"/>
              </a:ext>
            </a:extLst>
          </p:cNvPr>
          <p:cNvSpPr>
            <a:spLocks noGrp="1"/>
          </p:cNvSpPr>
          <p:nvPr>
            <p:ph sz="half" idx="1"/>
          </p:nvPr>
        </p:nvSpPr>
        <p:spPr>
          <a:xfrm>
            <a:off x="838200" y="1825625"/>
            <a:ext cx="5181600" cy="39991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0D737120-EE6B-462F-B289-9ACA1F56C45F}"/>
              </a:ext>
            </a:extLst>
          </p:cNvPr>
          <p:cNvSpPr>
            <a:spLocks noGrp="1"/>
          </p:cNvSpPr>
          <p:nvPr>
            <p:ph sz="half" idx="2"/>
          </p:nvPr>
        </p:nvSpPr>
        <p:spPr>
          <a:xfrm>
            <a:off x="6172200" y="1825625"/>
            <a:ext cx="5181600" cy="39991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Tree>
    <p:extLst>
      <p:ext uri="{BB962C8B-B14F-4D97-AF65-F5344CB8AC3E}">
        <p14:creationId xmlns:p14="http://schemas.microsoft.com/office/powerpoint/2010/main" val="9066043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C71B6AD-B26B-DC45-85EE-0E1ABA454C98}"/>
              </a:ext>
            </a:extLst>
          </p:cNvPr>
          <p:cNvSpPr>
            <a:spLocks noGrp="1"/>
          </p:cNvSpPr>
          <p:nvPr>
            <p:ph type="body" idx="1" hasCustomPrompt="1"/>
          </p:nvPr>
        </p:nvSpPr>
        <p:spPr>
          <a:xfrm>
            <a:off x="733182" y="1681163"/>
            <a:ext cx="5157787" cy="823912"/>
          </a:xfrm>
          <a:prstGeom prst="rect">
            <a:avLst/>
          </a:prstGeom>
        </p:spPr>
        <p:txBody>
          <a:bodyPr anchor="ctr">
            <a:normAutofit/>
          </a:bodyPr>
          <a:lstStyle>
            <a:lvl1pPr marL="0" indent="0">
              <a:buNone/>
              <a:defRPr sz="2800" b="1" baseline="0">
                <a:solidFill>
                  <a:srgbClr val="35839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sub heading	</a:t>
            </a:r>
          </a:p>
        </p:txBody>
      </p:sp>
      <p:sp>
        <p:nvSpPr>
          <p:cNvPr id="4" name="Content Placeholder 3">
            <a:extLst>
              <a:ext uri="{FF2B5EF4-FFF2-40B4-BE49-F238E27FC236}">
                <a16:creationId xmlns:a16="http://schemas.microsoft.com/office/drawing/2014/main" id="{101AF89D-F30E-A149-9C3E-97859C93F443}"/>
              </a:ext>
            </a:extLst>
          </p:cNvPr>
          <p:cNvSpPr>
            <a:spLocks noGrp="1"/>
          </p:cNvSpPr>
          <p:nvPr>
            <p:ph sz="half" idx="2"/>
          </p:nvPr>
        </p:nvSpPr>
        <p:spPr>
          <a:xfrm>
            <a:off x="733181" y="2671761"/>
            <a:ext cx="5157787" cy="3125535"/>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121ABB-28EA-4644-BDDD-82BC1627A5DC}"/>
              </a:ext>
            </a:extLst>
          </p:cNvPr>
          <p:cNvSpPr>
            <a:spLocks noGrp="1"/>
          </p:cNvSpPr>
          <p:nvPr>
            <p:ph type="body" sz="quarter" idx="3" hasCustomPrompt="1"/>
          </p:nvPr>
        </p:nvSpPr>
        <p:spPr>
          <a:xfrm>
            <a:off x="6275630" y="1684286"/>
            <a:ext cx="5183188" cy="823912"/>
          </a:xfrm>
          <a:prstGeom prst="rect">
            <a:avLst/>
          </a:prstGeom>
        </p:spPr>
        <p:txBody>
          <a:bodyPr anchor="ctr">
            <a:normAutofit/>
          </a:bodyPr>
          <a:lstStyle>
            <a:lvl1pPr marL="0" indent="0">
              <a:buNone/>
              <a:defRPr sz="2800" b="1" baseline="0">
                <a:solidFill>
                  <a:srgbClr val="35839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sub heading	</a:t>
            </a:r>
          </a:p>
        </p:txBody>
      </p:sp>
      <p:sp>
        <p:nvSpPr>
          <p:cNvPr id="6" name="Content Placeholder 5">
            <a:extLst>
              <a:ext uri="{FF2B5EF4-FFF2-40B4-BE49-F238E27FC236}">
                <a16:creationId xmlns:a16="http://schemas.microsoft.com/office/drawing/2014/main" id="{43701E51-D643-E149-9516-81C87FE961A2}"/>
              </a:ext>
            </a:extLst>
          </p:cNvPr>
          <p:cNvSpPr>
            <a:spLocks noGrp="1"/>
          </p:cNvSpPr>
          <p:nvPr>
            <p:ph sz="quarter" idx="4"/>
          </p:nvPr>
        </p:nvSpPr>
        <p:spPr>
          <a:xfrm>
            <a:off x="6275630" y="2671761"/>
            <a:ext cx="5183188" cy="3125536"/>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a:extLst>
              <a:ext uri="{FF2B5EF4-FFF2-40B4-BE49-F238E27FC236}">
                <a16:creationId xmlns:a16="http://schemas.microsoft.com/office/drawing/2014/main" id="{794F4E04-315D-0A4A-97B0-642EF81CBA5F}"/>
              </a:ext>
            </a:extLst>
          </p:cNvPr>
          <p:cNvSpPr>
            <a:spLocks noGrp="1"/>
          </p:cNvSpPr>
          <p:nvPr>
            <p:ph type="title" hasCustomPrompt="1"/>
          </p:nvPr>
        </p:nvSpPr>
        <p:spPr>
          <a:xfrm>
            <a:off x="733182" y="705421"/>
            <a:ext cx="10725636" cy="839731"/>
          </a:xfrm>
          <a:prstGeom prst="rect">
            <a:avLst/>
          </a:prstGeom>
        </p:spPr>
        <p:txBody>
          <a:bodyPr/>
          <a:lstStyle>
            <a:lvl1pPr>
              <a:defRPr b="1"/>
            </a:lvl1pPr>
          </a:lstStyle>
          <a:p>
            <a:r>
              <a:rPr lang="en-US"/>
              <a:t>Click to edit slide heading</a:t>
            </a:r>
          </a:p>
        </p:txBody>
      </p:sp>
    </p:spTree>
    <p:extLst>
      <p:ext uri="{BB962C8B-B14F-4D97-AF65-F5344CB8AC3E}">
        <p14:creationId xmlns:p14="http://schemas.microsoft.com/office/powerpoint/2010/main" val="4128850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948C7-3DD7-1947-8EEC-DAD9FE4B3A7B}"/>
              </a:ext>
            </a:extLst>
          </p:cNvPr>
          <p:cNvSpPr>
            <a:spLocks noGrp="1"/>
          </p:cNvSpPr>
          <p:nvPr>
            <p:ph type="title"/>
          </p:nvPr>
        </p:nvSpPr>
        <p:spPr>
          <a:xfrm>
            <a:off x="839788" y="987424"/>
            <a:ext cx="3932237" cy="1069975"/>
          </a:xfrm>
          <a:prstGeom prst="rect">
            <a:avLst/>
          </a:prstGeom>
        </p:spPr>
        <p:txBody>
          <a:bodyPr anchor="ct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3CF13B-F698-6F40-9361-585E2F05282F}"/>
              </a:ext>
            </a:extLst>
          </p:cNvPr>
          <p:cNvSpPr>
            <a:spLocks noGrp="1"/>
          </p:cNvSpPr>
          <p:nvPr>
            <p:ph idx="1"/>
          </p:nvPr>
        </p:nvSpPr>
        <p:spPr>
          <a:xfrm>
            <a:off x="5183188" y="987426"/>
            <a:ext cx="6172200" cy="4702764"/>
          </a:xfrm>
          <a:prstGeom prst="rect">
            <a:avLst/>
          </a:prstGeo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F6D0636-6637-0B47-9007-B8F8C5EBA130}"/>
              </a:ext>
            </a:extLst>
          </p:cNvPr>
          <p:cNvSpPr>
            <a:spLocks noGrp="1"/>
          </p:cNvSpPr>
          <p:nvPr>
            <p:ph type="body" sz="half" idx="2"/>
          </p:nvPr>
        </p:nvSpPr>
        <p:spPr>
          <a:xfrm>
            <a:off x="839788" y="2259106"/>
            <a:ext cx="3932237" cy="3483326"/>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9501554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55675-1ABE-4D7B-BE6F-6FF228C5640B}"/>
              </a:ext>
            </a:extLst>
          </p:cNvPr>
          <p:cNvSpPr>
            <a:spLocks noGrp="1"/>
          </p:cNvSpPr>
          <p:nvPr>
            <p:ph type="title"/>
          </p:nvPr>
        </p:nvSpPr>
        <p:spPr/>
        <p:txBody>
          <a:bodyPr/>
          <a:lstStyle/>
          <a:p>
            <a:r>
              <a:rPr lang="en-US"/>
              <a:t>Click to edit Master title style</a:t>
            </a:r>
            <a:endParaRPr lang="en-NZ"/>
          </a:p>
        </p:txBody>
      </p:sp>
    </p:spTree>
    <p:extLst>
      <p:ext uri="{BB962C8B-B14F-4D97-AF65-F5344CB8AC3E}">
        <p14:creationId xmlns:p14="http://schemas.microsoft.com/office/powerpoint/2010/main" val="20430927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067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7C0C6-EC3A-4844-8585-FFC8C5F6F9EF}"/>
              </a:ext>
            </a:extLst>
          </p:cNvPr>
          <p:cNvSpPr>
            <a:spLocks noGrp="1"/>
          </p:cNvSpPr>
          <p:nvPr>
            <p:ph type="title" hasCustomPrompt="1"/>
          </p:nvPr>
        </p:nvSpPr>
        <p:spPr>
          <a:xfrm>
            <a:off x="733182" y="705421"/>
            <a:ext cx="10725636" cy="839731"/>
          </a:xfrm>
          <a:prstGeom prst="rect">
            <a:avLst/>
          </a:prstGeom>
        </p:spPr>
        <p:txBody>
          <a:bodyPr/>
          <a:lstStyle>
            <a:lvl1pPr>
              <a:defRPr b="1"/>
            </a:lvl1pPr>
          </a:lstStyle>
          <a:p>
            <a:r>
              <a:rPr lang="en-US"/>
              <a:t>Click to edit slide heading</a:t>
            </a:r>
          </a:p>
        </p:txBody>
      </p:sp>
      <p:sp>
        <p:nvSpPr>
          <p:cNvPr id="3" name="Content Placeholder 2">
            <a:extLst>
              <a:ext uri="{FF2B5EF4-FFF2-40B4-BE49-F238E27FC236}">
                <a16:creationId xmlns:a16="http://schemas.microsoft.com/office/drawing/2014/main" id="{C5DAAF6F-CBA5-7542-BF7C-F89D77E150BF}"/>
              </a:ext>
            </a:extLst>
          </p:cNvPr>
          <p:cNvSpPr>
            <a:spLocks noGrp="1"/>
          </p:cNvSpPr>
          <p:nvPr>
            <p:ph idx="1"/>
          </p:nvPr>
        </p:nvSpPr>
        <p:spPr>
          <a:xfrm>
            <a:off x="733182" y="1885449"/>
            <a:ext cx="10725636" cy="38478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90349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B93910-93C6-694D-92F8-4356B7D76C2B}"/>
              </a:ext>
            </a:extLst>
          </p:cNvPr>
          <p:cNvSpPr>
            <a:spLocks noGrp="1"/>
          </p:cNvSpPr>
          <p:nvPr>
            <p:ph sz="half" idx="1"/>
          </p:nvPr>
        </p:nvSpPr>
        <p:spPr>
          <a:xfrm>
            <a:off x="838200" y="1825625"/>
            <a:ext cx="5181600" cy="387108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CEEB1BC-9104-0F4C-ACEA-474073B626FB}"/>
              </a:ext>
            </a:extLst>
          </p:cNvPr>
          <p:cNvSpPr>
            <a:spLocks noGrp="1"/>
          </p:cNvSpPr>
          <p:nvPr>
            <p:ph sz="half" idx="2"/>
          </p:nvPr>
        </p:nvSpPr>
        <p:spPr>
          <a:xfrm>
            <a:off x="6172200" y="1825625"/>
            <a:ext cx="5181600" cy="387108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a:extLst>
              <a:ext uri="{FF2B5EF4-FFF2-40B4-BE49-F238E27FC236}">
                <a16:creationId xmlns:a16="http://schemas.microsoft.com/office/drawing/2014/main" id="{9F0366A5-C2C8-2343-A064-7A2003F86AC7}"/>
              </a:ext>
            </a:extLst>
          </p:cNvPr>
          <p:cNvSpPr>
            <a:spLocks noGrp="1"/>
          </p:cNvSpPr>
          <p:nvPr>
            <p:ph type="title" hasCustomPrompt="1"/>
          </p:nvPr>
        </p:nvSpPr>
        <p:spPr>
          <a:xfrm>
            <a:off x="733182" y="705421"/>
            <a:ext cx="10725636" cy="839731"/>
          </a:xfrm>
          <a:prstGeom prst="rect">
            <a:avLst/>
          </a:prstGeom>
        </p:spPr>
        <p:txBody>
          <a:bodyPr/>
          <a:lstStyle>
            <a:lvl1pPr>
              <a:defRPr b="1"/>
            </a:lvl1pPr>
          </a:lstStyle>
          <a:p>
            <a:r>
              <a:rPr lang="en-US"/>
              <a:t>Click to edit slide heading</a:t>
            </a:r>
          </a:p>
        </p:txBody>
      </p:sp>
    </p:spTree>
    <p:extLst>
      <p:ext uri="{BB962C8B-B14F-4D97-AF65-F5344CB8AC3E}">
        <p14:creationId xmlns:p14="http://schemas.microsoft.com/office/powerpoint/2010/main" val="4186428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C71B6AD-B26B-DC45-85EE-0E1ABA454C98}"/>
              </a:ext>
            </a:extLst>
          </p:cNvPr>
          <p:cNvSpPr>
            <a:spLocks noGrp="1"/>
          </p:cNvSpPr>
          <p:nvPr>
            <p:ph type="body" idx="1" hasCustomPrompt="1"/>
          </p:nvPr>
        </p:nvSpPr>
        <p:spPr>
          <a:xfrm>
            <a:off x="733182" y="1681163"/>
            <a:ext cx="5157787" cy="823912"/>
          </a:xfrm>
          <a:prstGeom prst="rect">
            <a:avLst/>
          </a:prstGeom>
        </p:spPr>
        <p:txBody>
          <a:bodyPr anchor="ctr">
            <a:normAutofit/>
          </a:bodyPr>
          <a:lstStyle>
            <a:lvl1pPr marL="0" indent="0">
              <a:buNone/>
              <a:defRPr sz="2800" b="1">
                <a:solidFill>
                  <a:srgbClr val="87B9A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sub heading	</a:t>
            </a:r>
          </a:p>
        </p:txBody>
      </p:sp>
      <p:sp>
        <p:nvSpPr>
          <p:cNvPr id="4" name="Content Placeholder 3">
            <a:extLst>
              <a:ext uri="{FF2B5EF4-FFF2-40B4-BE49-F238E27FC236}">
                <a16:creationId xmlns:a16="http://schemas.microsoft.com/office/drawing/2014/main" id="{101AF89D-F30E-A149-9C3E-97859C93F443}"/>
              </a:ext>
            </a:extLst>
          </p:cNvPr>
          <p:cNvSpPr>
            <a:spLocks noGrp="1"/>
          </p:cNvSpPr>
          <p:nvPr>
            <p:ph sz="half" idx="2"/>
          </p:nvPr>
        </p:nvSpPr>
        <p:spPr>
          <a:xfrm>
            <a:off x="733181" y="2671761"/>
            <a:ext cx="5157787" cy="308895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121ABB-28EA-4644-BDDD-82BC1627A5DC}"/>
              </a:ext>
            </a:extLst>
          </p:cNvPr>
          <p:cNvSpPr>
            <a:spLocks noGrp="1"/>
          </p:cNvSpPr>
          <p:nvPr>
            <p:ph type="body" sz="quarter" idx="3" hasCustomPrompt="1"/>
          </p:nvPr>
        </p:nvSpPr>
        <p:spPr>
          <a:xfrm>
            <a:off x="6275630" y="1684286"/>
            <a:ext cx="5183188" cy="823912"/>
          </a:xfrm>
          <a:prstGeom prst="rect">
            <a:avLst/>
          </a:prstGeom>
        </p:spPr>
        <p:txBody>
          <a:bodyPr anchor="ctr">
            <a:normAutofit/>
          </a:bodyPr>
          <a:lstStyle>
            <a:lvl1pPr marL="0" indent="0">
              <a:buNone/>
              <a:defRPr sz="2800" b="1">
                <a:solidFill>
                  <a:srgbClr val="87B9A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sub heading	</a:t>
            </a:r>
          </a:p>
        </p:txBody>
      </p:sp>
      <p:sp>
        <p:nvSpPr>
          <p:cNvPr id="6" name="Content Placeholder 5">
            <a:extLst>
              <a:ext uri="{FF2B5EF4-FFF2-40B4-BE49-F238E27FC236}">
                <a16:creationId xmlns:a16="http://schemas.microsoft.com/office/drawing/2014/main" id="{43701E51-D643-E149-9516-81C87FE961A2}"/>
              </a:ext>
            </a:extLst>
          </p:cNvPr>
          <p:cNvSpPr>
            <a:spLocks noGrp="1"/>
          </p:cNvSpPr>
          <p:nvPr>
            <p:ph sz="quarter" idx="4"/>
          </p:nvPr>
        </p:nvSpPr>
        <p:spPr>
          <a:xfrm>
            <a:off x="6275630" y="2671761"/>
            <a:ext cx="5183188" cy="308896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a:extLst>
              <a:ext uri="{FF2B5EF4-FFF2-40B4-BE49-F238E27FC236}">
                <a16:creationId xmlns:a16="http://schemas.microsoft.com/office/drawing/2014/main" id="{794F4E04-315D-0A4A-97B0-642EF81CBA5F}"/>
              </a:ext>
            </a:extLst>
          </p:cNvPr>
          <p:cNvSpPr>
            <a:spLocks noGrp="1"/>
          </p:cNvSpPr>
          <p:nvPr>
            <p:ph type="title" hasCustomPrompt="1"/>
          </p:nvPr>
        </p:nvSpPr>
        <p:spPr>
          <a:xfrm>
            <a:off x="733182" y="705421"/>
            <a:ext cx="10725636" cy="839731"/>
          </a:xfrm>
          <a:prstGeom prst="rect">
            <a:avLst/>
          </a:prstGeom>
        </p:spPr>
        <p:txBody>
          <a:bodyPr/>
          <a:lstStyle>
            <a:lvl1pPr>
              <a:defRPr b="1"/>
            </a:lvl1pPr>
          </a:lstStyle>
          <a:p>
            <a:r>
              <a:rPr lang="en-US"/>
              <a:t>Click to edit slide heading</a:t>
            </a:r>
          </a:p>
        </p:txBody>
      </p:sp>
    </p:spTree>
    <p:extLst>
      <p:ext uri="{BB962C8B-B14F-4D97-AF65-F5344CB8AC3E}">
        <p14:creationId xmlns:p14="http://schemas.microsoft.com/office/powerpoint/2010/main" val="3624249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948C7-3DD7-1947-8EEC-DAD9FE4B3A7B}"/>
              </a:ext>
            </a:extLst>
          </p:cNvPr>
          <p:cNvSpPr>
            <a:spLocks noGrp="1"/>
          </p:cNvSpPr>
          <p:nvPr>
            <p:ph type="title"/>
          </p:nvPr>
        </p:nvSpPr>
        <p:spPr>
          <a:xfrm>
            <a:off x="839788" y="987424"/>
            <a:ext cx="3932237" cy="1069975"/>
          </a:xfrm>
          <a:prstGeom prst="rect">
            <a:avLst/>
          </a:prstGeom>
        </p:spPr>
        <p:txBody>
          <a:bodyPr anchor="ct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3CF13B-F698-6F40-9361-585E2F05282F}"/>
              </a:ext>
            </a:extLst>
          </p:cNvPr>
          <p:cNvSpPr>
            <a:spLocks noGrp="1"/>
          </p:cNvSpPr>
          <p:nvPr>
            <p:ph idx="1"/>
          </p:nvPr>
        </p:nvSpPr>
        <p:spPr>
          <a:xfrm>
            <a:off x="5183188" y="987426"/>
            <a:ext cx="6172200" cy="4739800"/>
          </a:xfrm>
          <a:prstGeom prst="rect">
            <a:avLst/>
          </a:prstGeo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F6D0636-6637-0B47-9007-B8F8C5EBA130}"/>
              </a:ext>
            </a:extLst>
          </p:cNvPr>
          <p:cNvSpPr>
            <a:spLocks noGrp="1"/>
          </p:cNvSpPr>
          <p:nvPr>
            <p:ph type="body" sz="half" idx="2"/>
          </p:nvPr>
        </p:nvSpPr>
        <p:spPr>
          <a:xfrm>
            <a:off x="839788" y="2259106"/>
            <a:ext cx="3932237" cy="351075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084215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322EF5F-8F5F-DA4B-AB87-77E477EC827D}"/>
              </a:ext>
            </a:extLst>
          </p:cNvPr>
          <p:cNvSpPr>
            <a:spLocks noGrp="1"/>
          </p:cNvSpPr>
          <p:nvPr>
            <p:ph type="title" hasCustomPrompt="1"/>
          </p:nvPr>
        </p:nvSpPr>
        <p:spPr>
          <a:xfrm>
            <a:off x="733182" y="705421"/>
            <a:ext cx="10725636" cy="839731"/>
          </a:xfrm>
          <a:prstGeom prst="rect">
            <a:avLst/>
          </a:prstGeom>
        </p:spPr>
        <p:txBody>
          <a:bodyPr/>
          <a:lstStyle>
            <a:lvl1pPr>
              <a:defRPr b="1"/>
            </a:lvl1pPr>
          </a:lstStyle>
          <a:p>
            <a:r>
              <a:rPr lang="en-US"/>
              <a:t>Click to edit slide heading</a:t>
            </a:r>
          </a:p>
        </p:txBody>
      </p:sp>
    </p:spTree>
    <p:extLst>
      <p:ext uri="{BB962C8B-B14F-4D97-AF65-F5344CB8AC3E}">
        <p14:creationId xmlns:p14="http://schemas.microsoft.com/office/powerpoint/2010/main" val="230076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8851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7C0C6-EC3A-4844-8585-FFC8C5F6F9EF}"/>
              </a:ext>
            </a:extLst>
          </p:cNvPr>
          <p:cNvSpPr>
            <a:spLocks noGrp="1"/>
          </p:cNvSpPr>
          <p:nvPr>
            <p:ph type="title" hasCustomPrompt="1"/>
          </p:nvPr>
        </p:nvSpPr>
        <p:spPr>
          <a:xfrm>
            <a:off x="733182" y="705421"/>
            <a:ext cx="10725636" cy="839731"/>
          </a:xfrm>
          <a:prstGeom prst="rect">
            <a:avLst/>
          </a:prstGeom>
        </p:spPr>
        <p:txBody>
          <a:bodyPr/>
          <a:lstStyle>
            <a:lvl1pPr>
              <a:defRPr b="1"/>
            </a:lvl1pPr>
          </a:lstStyle>
          <a:p>
            <a:r>
              <a:rPr lang="en-US"/>
              <a:t>Click to edit slide heading</a:t>
            </a:r>
          </a:p>
        </p:txBody>
      </p:sp>
      <p:sp>
        <p:nvSpPr>
          <p:cNvPr id="3" name="Content Placeholder 2">
            <a:extLst>
              <a:ext uri="{FF2B5EF4-FFF2-40B4-BE49-F238E27FC236}">
                <a16:creationId xmlns:a16="http://schemas.microsoft.com/office/drawing/2014/main" id="{C5DAAF6F-CBA5-7542-BF7C-F89D77E150BF}"/>
              </a:ext>
            </a:extLst>
          </p:cNvPr>
          <p:cNvSpPr>
            <a:spLocks noGrp="1"/>
          </p:cNvSpPr>
          <p:nvPr>
            <p:ph idx="1"/>
          </p:nvPr>
        </p:nvSpPr>
        <p:spPr>
          <a:xfrm>
            <a:off x="733182" y="1885448"/>
            <a:ext cx="10725636" cy="4348163"/>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97591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B93910-93C6-694D-92F8-4356B7D76C2B}"/>
              </a:ext>
            </a:extLst>
          </p:cNvPr>
          <p:cNvSpPr>
            <a:spLocks noGrp="1"/>
          </p:cNvSpPr>
          <p:nvPr>
            <p:ph sz="half" idx="1"/>
          </p:nvPr>
        </p:nvSpPr>
        <p:spPr>
          <a:xfrm>
            <a:off x="838200" y="1825625"/>
            <a:ext cx="5181600" cy="4026535"/>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CEEB1BC-9104-0F4C-ACEA-474073B626FB}"/>
              </a:ext>
            </a:extLst>
          </p:cNvPr>
          <p:cNvSpPr>
            <a:spLocks noGrp="1"/>
          </p:cNvSpPr>
          <p:nvPr>
            <p:ph sz="half" idx="2"/>
          </p:nvPr>
        </p:nvSpPr>
        <p:spPr>
          <a:xfrm>
            <a:off x="6172200" y="1825625"/>
            <a:ext cx="5181600" cy="4026535"/>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a:extLst>
              <a:ext uri="{FF2B5EF4-FFF2-40B4-BE49-F238E27FC236}">
                <a16:creationId xmlns:a16="http://schemas.microsoft.com/office/drawing/2014/main" id="{9F0366A5-C2C8-2343-A064-7A2003F86AC7}"/>
              </a:ext>
            </a:extLst>
          </p:cNvPr>
          <p:cNvSpPr>
            <a:spLocks noGrp="1"/>
          </p:cNvSpPr>
          <p:nvPr>
            <p:ph type="title" hasCustomPrompt="1"/>
          </p:nvPr>
        </p:nvSpPr>
        <p:spPr>
          <a:xfrm>
            <a:off x="733182" y="705421"/>
            <a:ext cx="10725636" cy="839731"/>
          </a:xfrm>
          <a:prstGeom prst="rect">
            <a:avLst/>
          </a:prstGeom>
        </p:spPr>
        <p:txBody>
          <a:bodyPr/>
          <a:lstStyle>
            <a:lvl1pPr>
              <a:defRPr b="1"/>
            </a:lvl1pPr>
          </a:lstStyle>
          <a:p>
            <a:r>
              <a:rPr lang="en-US"/>
              <a:t>Click to edit slide heading</a:t>
            </a:r>
          </a:p>
        </p:txBody>
      </p:sp>
    </p:spTree>
    <p:extLst>
      <p:ext uri="{BB962C8B-B14F-4D97-AF65-F5344CB8AC3E}">
        <p14:creationId xmlns:p14="http://schemas.microsoft.com/office/powerpoint/2010/main" val="1212949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0.xml"/><Relationship Id="rId7"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6.xml"/><Relationship Id="rId7"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7A1E7C2-7234-804B-A149-55C1EA829D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Placeholder 7">
            <a:extLst>
              <a:ext uri="{FF2B5EF4-FFF2-40B4-BE49-F238E27FC236}">
                <a16:creationId xmlns:a16="http://schemas.microsoft.com/office/drawing/2014/main" id="{88587E70-3B72-BB48-8EEC-75EE94C19F5E}"/>
              </a:ext>
            </a:extLst>
          </p:cNvPr>
          <p:cNvSpPr>
            <a:spLocks noGrp="1"/>
          </p:cNvSpPr>
          <p:nvPr>
            <p:ph type="title"/>
          </p:nvPr>
        </p:nvSpPr>
        <p:spPr>
          <a:xfrm>
            <a:off x="838200" y="817581"/>
            <a:ext cx="10515600" cy="873107"/>
          </a:xfrm>
          <a:prstGeom prst="rect">
            <a:avLst/>
          </a:prstGeom>
        </p:spPr>
        <p:txBody>
          <a:bodyPr vert="horz" lIns="91440" tIns="45720" rIns="91440" bIns="45720" rtlCol="0" anchor="ctr">
            <a:normAutofit/>
          </a:bodyPr>
          <a:lstStyle/>
          <a:p>
            <a:r>
              <a:rPr lang="en-US"/>
              <a:t>Click to edit Master title style</a:t>
            </a:r>
          </a:p>
        </p:txBody>
      </p:sp>
      <p:pic>
        <p:nvPicPr>
          <p:cNvPr id="9" name="Picture 8" descr="Description: Description: C:\Users\Ruth\Dropbox\Centre for Social Impact\CSI logos and artwork\CSI-Final-Marque-Pattern-Teal-CMYK.png">
            <a:extLst>
              <a:ext uri="{FF2B5EF4-FFF2-40B4-BE49-F238E27FC236}">
                <a16:creationId xmlns:a16="http://schemas.microsoft.com/office/drawing/2014/main" id="{93C73C76-7F6E-6749-BF1E-228223A475B2}"/>
              </a:ext>
            </a:extLst>
          </p:cNvPr>
          <p:cNvPicPr/>
          <p:nvPr userDrawn="1"/>
        </p:nvPicPr>
        <p:blipFill rotWithShape="1">
          <a:blip r:embed="rId9">
            <a:alphaModFix amt="8000"/>
            <a:extLst>
              <a:ext uri="{28A0092B-C50C-407E-A947-70E740481C1C}">
                <a14:useLocalDpi xmlns:a14="http://schemas.microsoft.com/office/drawing/2010/main" val="0"/>
              </a:ext>
            </a:extLst>
          </a:blip>
          <a:srcRect r="38723"/>
          <a:stretch/>
        </p:blipFill>
        <p:spPr bwMode="auto">
          <a:xfrm>
            <a:off x="7559675" y="5927724"/>
            <a:ext cx="4632325" cy="930275"/>
          </a:xfrm>
          <a:prstGeom prst="rect">
            <a:avLst/>
          </a:prstGeom>
          <a:noFill/>
          <a:ln>
            <a:noFill/>
          </a:ln>
        </p:spPr>
      </p:pic>
      <p:pic>
        <p:nvPicPr>
          <p:cNvPr id="10" name="Picture 9" descr="Description: Description: C:\Users\Ruth\Dropbox\Centre for Social Impact\CSI logos and artwork\CSI-Final-Marque-Pattern-Teal-CMYK.png">
            <a:extLst>
              <a:ext uri="{FF2B5EF4-FFF2-40B4-BE49-F238E27FC236}">
                <a16:creationId xmlns:a16="http://schemas.microsoft.com/office/drawing/2014/main" id="{7FCBD8D0-835C-1042-96B2-18CB277C7282}"/>
              </a:ext>
            </a:extLst>
          </p:cNvPr>
          <p:cNvPicPr/>
          <p:nvPr userDrawn="1"/>
        </p:nvPicPr>
        <p:blipFill>
          <a:blip r:embed="rId9">
            <a:alphaModFix amt="8000"/>
            <a:extLst>
              <a:ext uri="{28A0092B-C50C-407E-A947-70E740481C1C}">
                <a14:useLocalDpi xmlns:a14="http://schemas.microsoft.com/office/drawing/2010/main" val="0"/>
              </a:ext>
            </a:extLst>
          </a:blip>
          <a:srcRect/>
          <a:stretch>
            <a:fillRect/>
          </a:stretch>
        </p:blipFill>
        <p:spPr bwMode="auto">
          <a:xfrm>
            <a:off x="0" y="5927725"/>
            <a:ext cx="7559675" cy="930275"/>
          </a:xfrm>
          <a:prstGeom prst="rect">
            <a:avLst/>
          </a:prstGeom>
          <a:noFill/>
          <a:ln>
            <a:noFill/>
          </a:ln>
        </p:spPr>
      </p:pic>
      <p:sp>
        <p:nvSpPr>
          <p:cNvPr id="13" name="TextBox 12">
            <a:extLst>
              <a:ext uri="{FF2B5EF4-FFF2-40B4-BE49-F238E27FC236}">
                <a16:creationId xmlns:a16="http://schemas.microsoft.com/office/drawing/2014/main" id="{1A33F665-3E57-AD45-9186-880D391DEAA7}"/>
              </a:ext>
            </a:extLst>
          </p:cNvPr>
          <p:cNvSpPr txBox="1"/>
          <p:nvPr userDrawn="1"/>
        </p:nvSpPr>
        <p:spPr>
          <a:xfrm>
            <a:off x="8126506" y="6430232"/>
            <a:ext cx="3227294"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a:solidFill>
                  <a:srgbClr val="5596B2"/>
                </a:solidFill>
              </a:rPr>
              <a:t>© Centre for Social Impact NZ 2021</a:t>
            </a:r>
          </a:p>
        </p:txBody>
      </p:sp>
      <p:sp>
        <p:nvSpPr>
          <p:cNvPr id="16" name="Rectangle 15">
            <a:extLst>
              <a:ext uri="{FF2B5EF4-FFF2-40B4-BE49-F238E27FC236}">
                <a16:creationId xmlns:a16="http://schemas.microsoft.com/office/drawing/2014/main" id="{2440B73B-F0B4-DE4C-8284-D7742B5849E8}"/>
              </a:ext>
            </a:extLst>
          </p:cNvPr>
          <p:cNvSpPr/>
          <p:nvPr userDrawn="1"/>
        </p:nvSpPr>
        <p:spPr>
          <a:xfrm flipV="1">
            <a:off x="722424" y="336324"/>
            <a:ext cx="10736394" cy="28800"/>
          </a:xfrm>
          <a:prstGeom prst="rect">
            <a:avLst/>
          </a:prstGeom>
          <a:gradFill flip="none" rotWithShape="1">
            <a:gsLst>
              <a:gs pos="0">
                <a:srgbClr val="D2DC36"/>
              </a:gs>
              <a:gs pos="22000">
                <a:srgbClr val="93C35C">
                  <a:lumMod val="95000"/>
                </a:srgbClr>
              </a:gs>
              <a:gs pos="41000">
                <a:srgbClr val="69BA80"/>
              </a:gs>
              <a:gs pos="80000">
                <a:srgbClr val="35839C"/>
              </a:gs>
            </a:gsLst>
            <a:lin ang="108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NZ"/>
          </a:p>
        </p:txBody>
      </p:sp>
    </p:spTree>
    <p:extLst>
      <p:ext uri="{BB962C8B-B14F-4D97-AF65-F5344CB8AC3E}">
        <p14:creationId xmlns:p14="http://schemas.microsoft.com/office/powerpoint/2010/main" val="35373669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6" r:id="rId5"/>
    <p:sldLayoutId id="2147483654" r:id="rId6"/>
    <p:sldLayoutId id="2147483655" r:id="rId7"/>
  </p:sldLayoutIdLst>
  <p:hf hdr="0" ftr="0" dt="0"/>
  <p:txStyles>
    <p:titleStyle>
      <a:lvl1pPr algn="l" defTabSz="914400" rtl="0" eaLnBrk="1" latinLnBrk="0" hangingPunct="1">
        <a:lnSpc>
          <a:spcPct val="90000"/>
        </a:lnSpc>
        <a:spcBef>
          <a:spcPct val="0"/>
        </a:spcBef>
        <a:buNone/>
        <a:defRPr sz="4400" b="1" kern="1200">
          <a:solidFill>
            <a:schemeClr val="tx2"/>
          </a:solidFill>
          <a:latin typeface="+mj-lt"/>
          <a:ea typeface="+mj-ea"/>
          <a:cs typeface="+mj-cs"/>
        </a:defRPr>
      </a:lvl1pPr>
    </p:titleStyle>
    <p:bodyStyle>
      <a:lvl1pPr marL="228600" indent="-228600" algn="l" defTabSz="914400" rtl="0" eaLnBrk="1" latinLnBrk="0" hangingPunct="1">
        <a:lnSpc>
          <a:spcPct val="114000"/>
        </a:lnSpc>
        <a:spcBef>
          <a:spcPts val="600"/>
        </a:spcBef>
        <a:spcAft>
          <a:spcPts val="600"/>
        </a:spcAft>
        <a:buClr>
          <a:schemeClr val="tx2"/>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14000"/>
        </a:lnSpc>
        <a:spcBef>
          <a:spcPts val="600"/>
        </a:spcBef>
        <a:spcAft>
          <a:spcPts val="600"/>
        </a:spcAft>
        <a:buClr>
          <a:srgbClr val="87B9A1"/>
        </a:buClr>
        <a:buSzPct val="85000"/>
        <a:buFont typeface="Wingdings" pitchFamily="2" charset="2"/>
        <a:buChar char="§"/>
        <a:defRPr sz="2000" kern="1200">
          <a:solidFill>
            <a:schemeClr val="tx1"/>
          </a:solidFill>
          <a:latin typeface="+mn-lt"/>
          <a:ea typeface="+mn-ea"/>
          <a:cs typeface="+mn-cs"/>
        </a:defRPr>
      </a:lvl2pPr>
      <a:lvl3pPr marL="1143000" indent="-228600" algn="l" defTabSz="914400" rtl="0" eaLnBrk="1" latinLnBrk="0" hangingPunct="1">
        <a:lnSpc>
          <a:spcPct val="114000"/>
        </a:lnSpc>
        <a:spcBef>
          <a:spcPts val="600"/>
        </a:spcBef>
        <a:spcAft>
          <a:spcPts val="600"/>
        </a:spcAft>
        <a:buClr>
          <a:srgbClr val="93C35C"/>
        </a:buClr>
        <a:buSzPct val="75000"/>
        <a:buFont typeface="Courier New" panose="02070309020205020404" pitchFamily="49" charset="0"/>
        <a:buChar char="o"/>
        <a:defRPr sz="1800" kern="1200">
          <a:solidFill>
            <a:schemeClr val="tx1"/>
          </a:solidFill>
          <a:latin typeface="+mn-lt"/>
          <a:ea typeface="+mn-ea"/>
          <a:cs typeface="+mn-cs"/>
        </a:defRPr>
      </a:lvl3pPr>
      <a:lvl4pPr marL="1600200" indent="-228600" algn="l" defTabSz="914400" rtl="0" eaLnBrk="1" latinLnBrk="0" hangingPunct="1">
        <a:lnSpc>
          <a:spcPct val="114000"/>
        </a:lnSpc>
        <a:spcBef>
          <a:spcPts val="600"/>
        </a:spcBef>
        <a:spcAft>
          <a:spcPts val="600"/>
        </a:spcAft>
        <a:buClr>
          <a:schemeClr val="tx2"/>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14000"/>
        </a:lnSpc>
        <a:spcBef>
          <a:spcPts val="600"/>
        </a:spcBef>
        <a:spcAft>
          <a:spcPts val="600"/>
        </a:spcAft>
        <a:buClr>
          <a:schemeClr val="tx2"/>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5596B2"/>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7A1E7C2-7234-804B-A149-55C1EA829D3B}"/>
              </a:ext>
            </a:extLst>
          </p:cNvPr>
          <p:cNvSpPr>
            <a:spLocks noGrp="1"/>
          </p:cNvSpPr>
          <p:nvPr>
            <p:ph type="body" idx="1"/>
          </p:nvPr>
        </p:nvSpPr>
        <p:spPr>
          <a:xfrm>
            <a:off x="838200" y="1825625"/>
            <a:ext cx="10515600" cy="388977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Placeholder 7">
            <a:extLst>
              <a:ext uri="{FF2B5EF4-FFF2-40B4-BE49-F238E27FC236}">
                <a16:creationId xmlns:a16="http://schemas.microsoft.com/office/drawing/2014/main" id="{88587E70-3B72-BB48-8EEC-75EE94C19F5E}"/>
              </a:ext>
            </a:extLst>
          </p:cNvPr>
          <p:cNvSpPr>
            <a:spLocks noGrp="1"/>
          </p:cNvSpPr>
          <p:nvPr>
            <p:ph type="title"/>
          </p:nvPr>
        </p:nvSpPr>
        <p:spPr>
          <a:xfrm>
            <a:off x="838200" y="817581"/>
            <a:ext cx="10515600" cy="873107"/>
          </a:xfrm>
          <a:prstGeom prst="rect">
            <a:avLst/>
          </a:prstGeom>
        </p:spPr>
        <p:txBody>
          <a:bodyPr vert="horz" lIns="91440" tIns="45720" rIns="91440" bIns="45720" rtlCol="0" anchor="ctr">
            <a:normAutofit/>
          </a:bodyPr>
          <a:lstStyle/>
          <a:p>
            <a:r>
              <a:rPr lang="en-US"/>
              <a:t>Click to edit Master title style</a:t>
            </a:r>
          </a:p>
        </p:txBody>
      </p:sp>
      <p:sp>
        <p:nvSpPr>
          <p:cNvPr id="13" name="TextBox 12">
            <a:extLst>
              <a:ext uri="{FF2B5EF4-FFF2-40B4-BE49-F238E27FC236}">
                <a16:creationId xmlns:a16="http://schemas.microsoft.com/office/drawing/2014/main" id="{1A33F665-3E57-AD45-9186-880D391DEAA7}"/>
              </a:ext>
            </a:extLst>
          </p:cNvPr>
          <p:cNvSpPr txBox="1"/>
          <p:nvPr userDrawn="1"/>
        </p:nvSpPr>
        <p:spPr>
          <a:xfrm>
            <a:off x="8126506" y="6430232"/>
            <a:ext cx="3227294"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a:solidFill>
                  <a:schemeClr val="bg1"/>
                </a:solidFill>
              </a:rPr>
              <a:t>© Centre for Social Impact NZ 2020</a:t>
            </a:r>
          </a:p>
        </p:txBody>
      </p:sp>
      <p:pic>
        <p:nvPicPr>
          <p:cNvPr id="12" name="Picture 11" descr="Description: Description: C:\Users\Ruth\Dropbox\Centre for Social Impact\CSI logos and artwork\CSI-Final-Marque-Pattern-Teal-CMYK.png">
            <a:extLst>
              <a:ext uri="{FF2B5EF4-FFF2-40B4-BE49-F238E27FC236}">
                <a16:creationId xmlns:a16="http://schemas.microsoft.com/office/drawing/2014/main" id="{E34C6615-559E-8847-A85C-96A37F1576B6}"/>
              </a:ext>
            </a:extLst>
          </p:cNvPr>
          <p:cNvPicPr/>
          <p:nvPr userDrawn="1"/>
        </p:nvPicPr>
        <p:blipFill rotWithShape="1">
          <a:blip r:embed="rId8">
            <a:alphaModFix amt="8000"/>
            <a:duotone>
              <a:schemeClr val="bg2">
                <a:shade val="45000"/>
                <a:satMod val="135000"/>
              </a:schemeClr>
              <a:prstClr val="white"/>
            </a:duotone>
            <a:extLst>
              <a:ext uri="{28A0092B-C50C-407E-A947-70E740481C1C}">
                <a14:useLocalDpi xmlns:a14="http://schemas.microsoft.com/office/drawing/2010/main" val="0"/>
              </a:ext>
            </a:extLst>
          </a:blip>
          <a:srcRect r="38723"/>
          <a:stretch/>
        </p:blipFill>
        <p:spPr bwMode="auto">
          <a:xfrm>
            <a:off x="7559675" y="5921547"/>
            <a:ext cx="4632325" cy="930275"/>
          </a:xfrm>
          <a:prstGeom prst="rect">
            <a:avLst/>
          </a:prstGeom>
          <a:noFill/>
          <a:ln>
            <a:noFill/>
          </a:ln>
        </p:spPr>
      </p:pic>
      <p:pic>
        <p:nvPicPr>
          <p:cNvPr id="14" name="Picture 13" descr="Description: Description: C:\Users\Ruth\Dropbox\Centre for Social Impact\CSI logos and artwork\CSI-Final-Marque-Pattern-Teal-CMYK.png">
            <a:extLst>
              <a:ext uri="{FF2B5EF4-FFF2-40B4-BE49-F238E27FC236}">
                <a16:creationId xmlns:a16="http://schemas.microsoft.com/office/drawing/2014/main" id="{DFB31DC6-D2F7-4646-A648-B1AC691E6AB6}"/>
              </a:ext>
            </a:extLst>
          </p:cNvPr>
          <p:cNvPicPr/>
          <p:nvPr userDrawn="1"/>
        </p:nvPicPr>
        <p:blipFill>
          <a:blip r:embed="rId8">
            <a:alphaModFix amt="8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5927725"/>
            <a:ext cx="7559675" cy="930275"/>
          </a:xfrm>
          <a:prstGeom prst="rect">
            <a:avLst/>
          </a:prstGeom>
          <a:noFill/>
          <a:ln>
            <a:noFill/>
          </a:ln>
        </p:spPr>
      </p:pic>
    </p:spTree>
    <p:extLst>
      <p:ext uri="{BB962C8B-B14F-4D97-AF65-F5344CB8AC3E}">
        <p14:creationId xmlns:p14="http://schemas.microsoft.com/office/powerpoint/2010/main" val="14056052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87" r:id="rId4"/>
    <p:sldLayoutId id="2147483676" r:id="rId5"/>
    <p:sldLayoutId id="2147483677" r:id="rId6"/>
  </p:sldLayoutIdLst>
  <p:hf hdr="0" ftr="0" dt="0"/>
  <p:txStyles>
    <p:titleStyle>
      <a:lvl1pPr algn="l" defTabSz="914400" rtl="0" eaLnBrk="1" latinLnBrk="0" hangingPunct="1">
        <a:lnSpc>
          <a:spcPct val="90000"/>
        </a:lnSpc>
        <a:spcBef>
          <a:spcPct val="0"/>
        </a:spcBef>
        <a:buNone/>
        <a:defRPr sz="4400" b="1" kern="1200">
          <a:solidFill>
            <a:schemeClr val="bg1"/>
          </a:solidFill>
          <a:latin typeface="+mj-lt"/>
          <a:ea typeface="+mj-ea"/>
          <a:cs typeface="+mj-cs"/>
        </a:defRPr>
      </a:lvl1pPr>
    </p:titleStyle>
    <p:bodyStyle>
      <a:lvl1pPr marL="228600" indent="-228600" algn="l" defTabSz="914400" rtl="0" eaLnBrk="1" latinLnBrk="0" hangingPunct="1">
        <a:lnSpc>
          <a:spcPct val="114000"/>
        </a:lnSpc>
        <a:spcBef>
          <a:spcPts val="600"/>
        </a:spcBef>
        <a:spcAft>
          <a:spcPts val="600"/>
        </a:spcAft>
        <a:buClr>
          <a:schemeClr val="bg1"/>
        </a:buClr>
        <a:buFont typeface="Arial" panose="020B0604020202020204" pitchFamily="34" charset="0"/>
        <a:buChar char="•"/>
        <a:defRPr sz="2400" kern="1200">
          <a:solidFill>
            <a:schemeClr val="bg1"/>
          </a:solidFill>
          <a:latin typeface="+mn-lt"/>
          <a:ea typeface="+mn-ea"/>
          <a:cs typeface="+mn-cs"/>
        </a:defRPr>
      </a:lvl1pPr>
      <a:lvl2pPr marL="685800" indent="-228600" algn="l" defTabSz="914400" rtl="0" eaLnBrk="1" latinLnBrk="0" hangingPunct="1">
        <a:lnSpc>
          <a:spcPct val="114000"/>
        </a:lnSpc>
        <a:spcBef>
          <a:spcPts val="600"/>
        </a:spcBef>
        <a:spcAft>
          <a:spcPts val="600"/>
        </a:spcAft>
        <a:buClr>
          <a:schemeClr val="bg1"/>
        </a:buClr>
        <a:buSzPct val="85000"/>
        <a:buFont typeface="Wingdings" pitchFamily="2" charset="2"/>
        <a:buChar char="§"/>
        <a:defRPr sz="2000" kern="1200">
          <a:solidFill>
            <a:schemeClr val="bg1"/>
          </a:solidFill>
          <a:latin typeface="+mn-lt"/>
          <a:ea typeface="+mn-ea"/>
          <a:cs typeface="+mn-cs"/>
        </a:defRPr>
      </a:lvl2pPr>
      <a:lvl3pPr marL="1143000" indent="-228600" algn="l" defTabSz="914400" rtl="0" eaLnBrk="1" latinLnBrk="0" hangingPunct="1">
        <a:lnSpc>
          <a:spcPct val="114000"/>
        </a:lnSpc>
        <a:spcBef>
          <a:spcPts val="600"/>
        </a:spcBef>
        <a:spcAft>
          <a:spcPts val="600"/>
        </a:spcAft>
        <a:buClr>
          <a:schemeClr val="bg1"/>
        </a:buClr>
        <a:buSzPct val="75000"/>
        <a:buFont typeface="Courier New" panose="02070309020205020404" pitchFamily="49" charset="0"/>
        <a:buChar char="o"/>
        <a:defRPr sz="1800" kern="1200">
          <a:solidFill>
            <a:schemeClr val="bg1"/>
          </a:solidFill>
          <a:latin typeface="+mn-lt"/>
          <a:ea typeface="+mn-ea"/>
          <a:cs typeface="+mn-cs"/>
        </a:defRPr>
      </a:lvl3pPr>
      <a:lvl4pPr marL="1600200" indent="-228600" algn="l" defTabSz="914400" rtl="0" eaLnBrk="1" latinLnBrk="0" hangingPunct="1">
        <a:lnSpc>
          <a:spcPct val="114000"/>
        </a:lnSpc>
        <a:spcBef>
          <a:spcPts val="600"/>
        </a:spcBef>
        <a:spcAft>
          <a:spcPts val="600"/>
        </a:spcAft>
        <a:buClr>
          <a:schemeClr val="bg1"/>
        </a:buClr>
        <a:buFont typeface="Arial" panose="020B0604020202020204" pitchFamily="34" charset="0"/>
        <a:buChar char="•"/>
        <a:defRPr sz="1600" kern="1200">
          <a:solidFill>
            <a:schemeClr val="bg1"/>
          </a:solidFill>
          <a:latin typeface="+mn-lt"/>
          <a:ea typeface="+mn-ea"/>
          <a:cs typeface="+mn-cs"/>
        </a:defRPr>
      </a:lvl4pPr>
      <a:lvl5pPr marL="2057400" indent="-228600" algn="l" defTabSz="914400" rtl="0" eaLnBrk="1" latinLnBrk="0" hangingPunct="1">
        <a:lnSpc>
          <a:spcPct val="114000"/>
        </a:lnSpc>
        <a:spcBef>
          <a:spcPts val="600"/>
        </a:spcBef>
        <a:spcAft>
          <a:spcPts val="600"/>
        </a:spcAft>
        <a:buClr>
          <a:schemeClr val="bg1"/>
        </a:buClr>
        <a:buFont typeface="Arial" panose="020B0604020202020204" pitchFamily="34" charset="0"/>
        <a:buChar char="•"/>
        <a:defRPr sz="16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87B9A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1719F60-349D-4A69-8A91-35FFB004EA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3B50A927-6BD1-4781-972B-83318F11EAB9}"/>
              </a:ext>
            </a:extLst>
          </p:cNvPr>
          <p:cNvSpPr>
            <a:spLocks noGrp="1"/>
          </p:cNvSpPr>
          <p:nvPr>
            <p:ph type="body" idx="1"/>
          </p:nvPr>
        </p:nvSpPr>
        <p:spPr>
          <a:xfrm>
            <a:off x="838200" y="1825625"/>
            <a:ext cx="10436352" cy="377964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pic>
        <p:nvPicPr>
          <p:cNvPr id="10" name="Picture 9" descr="Description: Description: C:\Users\Ruth\Dropbox\Centre for Social Impact\CSI logos and artwork\CSI-Final-Marque-Pattern-Teal-CMYK.png">
            <a:extLst>
              <a:ext uri="{FF2B5EF4-FFF2-40B4-BE49-F238E27FC236}">
                <a16:creationId xmlns:a16="http://schemas.microsoft.com/office/drawing/2014/main" id="{908EB207-0C86-428E-8A72-D5E915F833C7}"/>
              </a:ext>
            </a:extLst>
          </p:cNvPr>
          <p:cNvPicPr/>
          <p:nvPr userDrawn="1"/>
        </p:nvPicPr>
        <p:blipFill>
          <a:blip r:embed="rId8">
            <a:alphaModFix amt="8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5927725"/>
            <a:ext cx="7559675" cy="930275"/>
          </a:xfrm>
          <a:prstGeom prst="rect">
            <a:avLst/>
          </a:prstGeom>
          <a:noFill/>
          <a:ln>
            <a:noFill/>
          </a:ln>
        </p:spPr>
      </p:pic>
      <p:pic>
        <p:nvPicPr>
          <p:cNvPr id="14" name="Picture 13" descr="Description: Description: C:\Users\Ruth\Dropbox\Centre for Social Impact\CSI logos and artwork\CSI-Final-Marque-Pattern-Teal-CMYK.png">
            <a:extLst>
              <a:ext uri="{FF2B5EF4-FFF2-40B4-BE49-F238E27FC236}">
                <a16:creationId xmlns:a16="http://schemas.microsoft.com/office/drawing/2014/main" id="{4716242B-6384-4834-9A0E-DB27509229C0}"/>
              </a:ext>
            </a:extLst>
          </p:cNvPr>
          <p:cNvPicPr/>
          <p:nvPr userDrawn="1"/>
        </p:nvPicPr>
        <p:blipFill rotWithShape="1">
          <a:blip r:embed="rId8">
            <a:alphaModFix amt="8000"/>
            <a:duotone>
              <a:schemeClr val="bg2">
                <a:shade val="45000"/>
                <a:satMod val="135000"/>
              </a:schemeClr>
              <a:prstClr val="white"/>
            </a:duotone>
            <a:extLst>
              <a:ext uri="{28A0092B-C50C-407E-A947-70E740481C1C}">
                <a14:useLocalDpi xmlns:a14="http://schemas.microsoft.com/office/drawing/2010/main" val="0"/>
              </a:ext>
            </a:extLst>
          </a:blip>
          <a:srcRect r="38723"/>
          <a:stretch/>
        </p:blipFill>
        <p:spPr bwMode="auto">
          <a:xfrm>
            <a:off x="7557340" y="5927509"/>
            <a:ext cx="4632325" cy="930275"/>
          </a:xfrm>
          <a:prstGeom prst="rect">
            <a:avLst/>
          </a:prstGeom>
          <a:noFill/>
          <a:ln>
            <a:noFill/>
          </a:ln>
        </p:spPr>
      </p:pic>
      <p:sp>
        <p:nvSpPr>
          <p:cNvPr id="16" name="TextBox 15">
            <a:extLst>
              <a:ext uri="{FF2B5EF4-FFF2-40B4-BE49-F238E27FC236}">
                <a16:creationId xmlns:a16="http://schemas.microsoft.com/office/drawing/2014/main" id="{43FFE86D-EF14-4394-9D4F-7F5E6CD93210}"/>
              </a:ext>
            </a:extLst>
          </p:cNvPr>
          <p:cNvSpPr txBox="1"/>
          <p:nvPr userDrawn="1"/>
        </p:nvSpPr>
        <p:spPr>
          <a:xfrm>
            <a:off x="8126506" y="6430232"/>
            <a:ext cx="3227294"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a:solidFill>
                  <a:schemeClr val="bg1"/>
                </a:solidFill>
              </a:rPr>
              <a:t>© Centre for Social Impact NZ 2020</a:t>
            </a:r>
          </a:p>
        </p:txBody>
      </p:sp>
    </p:spTree>
    <p:extLst>
      <p:ext uri="{BB962C8B-B14F-4D97-AF65-F5344CB8AC3E}">
        <p14:creationId xmlns:p14="http://schemas.microsoft.com/office/powerpoint/2010/main" val="715330425"/>
      </p:ext>
    </p:extLst>
  </p:cSld>
  <p:clrMap bg1="lt1" tx1="dk1" bg2="lt2" tx2="dk2" accent1="accent1" accent2="accent2" accent3="accent3" accent4="accent4" accent5="accent5" accent6="accent6" hlink="hlink" folHlink="folHlink"/>
  <p:sldLayoutIdLst>
    <p:sldLayoutId id="2147483680" r:id="rId1"/>
    <p:sldLayoutId id="2147483682" r:id="rId2"/>
    <p:sldLayoutId id="2147483686" r:id="rId3"/>
    <p:sldLayoutId id="2147483688" r:id="rId4"/>
    <p:sldLayoutId id="2147483684" r:id="rId5"/>
    <p:sldLayoutId id="2147483685" r:id="rId6"/>
  </p:sldLayoutIdLst>
  <p:hf hdr="0" ftr="0" dt="0"/>
  <p:txStyles>
    <p:titleStyle>
      <a:lvl1pPr algn="l" defTabSz="914400" rtl="0" eaLnBrk="1" latinLnBrk="0" hangingPunct="1">
        <a:lnSpc>
          <a:spcPct val="90000"/>
        </a:lnSpc>
        <a:spcBef>
          <a:spcPct val="0"/>
        </a:spcBef>
        <a:buNone/>
        <a:defRPr sz="4400" b="1" i="0" kern="1200" baseline="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baseline="0">
          <a:solidFill>
            <a:schemeClr val="bg1"/>
          </a:solidFill>
          <a:latin typeface="Arial" panose="020B06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baseline="0">
          <a:solidFill>
            <a:schemeClr val="bg1"/>
          </a:solidFill>
          <a:latin typeface="Arial" panose="020B06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bg1"/>
          </a:solidFill>
          <a:latin typeface="Arial" panose="020B06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bg1"/>
          </a:solidFill>
          <a:latin typeface="Arial" panose="020B06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bg1"/>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charities.govt.nz/assets/Guide-How-to-use-a-conflict-of-interest-register-print-version-with-links-002.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BBCB95-E2B5-4225-A16C-6D223FEB1AB2}"/>
              </a:ext>
            </a:extLst>
          </p:cNvPr>
          <p:cNvSpPr>
            <a:spLocks noGrp="1"/>
          </p:cNvSpPr>
          <p:nvPr>
            <p:ph type="ctrTitle"/>
          </p:nvPr>
        </p:nvSpPr>
        <p:spPr>
          <a:xfrm>
            <a:off x="1499331" y="2752673"/>
            <a:ext cx="9144000" cy="1143281"/>
          </a:xfrm>
        </p:spPr>
        <p:txBody>
          <a:bodyPr>
            <a:normAutofit fontScale="90000"/>
          </a:bodyPr>
          <a:lstStyle/>
          <a:p>
            <a:br>
              <a:rPr lang="en-NZ" dirty="0"/>
            </a:br>
            <a:r>
              <a:rPr lang="en-NZ" b="1" i="0" dirty="0">
                <a:solidFill>
                  <a:srgbClr val="35839C"/>
                </a:solidFill>
                <a:effectLst/>
                <a:latin typeface="Open Sans" panose="020B0606030504020204" pitchFamily="34" charset="0"/>
              </a:rPr>
              <a:t>Governance</a:t>
            </a:r>
            <a:r>
              <a:rPr lang="en-NZ" b="1" i="0" dirty="0">
                <a:solidFill>
                  <a:srgbClr val="323232"/>
                </a:solidFill>
                <a:effectLst/>
                <a:latin typeface="Open Sans" panose="020B0606030504020204" pitchFamily="34" charset="0"/>
              </a:rPr>
              <a:t> </a:t>
            </a:r>
            <a:endParaRPr lang="en-US" sz="5300" b="0" dirty="0"/>
          </a:p>
        </p:txBody>
      </p:sp>
      <p:sp>
        <p:nvSpPr>
          <p:cNvPr id="6" name="Subtitle 5">
            <a:extLst>
              <a:ext uri="{FF2B5EF4-FFF2-40B4-BE49-F238E27FC236}">
                <a16:creationId xmlns:a16="http://schemas.microsoft.com/office/drawing/2014/main" id="{3CAB1CDE-EE22-4826-A4DA-33EC29444C25}"/>
              </a:ext>
            </a:extLst>
          </p:cNvPr>
          <p:cNvSpPr>
            <a:spLocks noGrp="1"/>
          </p:cNvSpPr>
          <p:nvPr>
            <p:ph type="subTitle" idx="4294967295"/>
          </p:nvPr>
        </p:nvSpPr>
        <p:spPr>
          <a:xfrm>
            <a:off x="1499332" y="4052563"/>
            <a:ext cx="9144000" cy="657990"/>
          </a:xfrm>
        </p:spPr>
        <p:txBody>
          <a:bodyPr vert="horz" lIns="91440" tIns="45720" rIns="91440" bIns="45720" rtlCol="0" anchor="t">
            <a:normAutofit fontScale="92500" lnSpcReduction="10000"/>
          </a:bodyPr>
          <a:lstStyle/>
          <a:p>
            <a:pPr marL="0" indent="0" algn="ctr">
              <a:buNone/>
            </a:pPr>
            <a:r>
              <a:rPr lang="en-US" sz="3200" dirty="0">
                <a:solidFill>
                  <a:srgbClr val="87B9A1"/>
                </a:solidFill>
              </a:rPr>
              <a:t>What is keeping you awake at night?</a:t>
            </a:r>
          </a:p>
          <a:p>
            <a:pPr marL="0" indent="0" algn="ctr">
              <a:buNone/>
            </a:pPr>
            <a:endParaRPr lang="en-NZ" sz="3200" b="1" dirty="0">
              <a:solidFill>
                <a:srgbClr val="87B9A1"/>
              </a:solidFill>
            </a:endParaRPr>
          </a:p>
          <a:p>
            <a:pPr marL="0" indent="0">
              <a:lnSpc>
                <a:spcPct val="113999"/>
              </a:lnSpc>
              <a:buNone/>
            </a:pPr>
            <a:endParaRPr lang="en-US" sz="9800" dirty="0"/>
          </a:p>
        </p:txBody>
      </p:sp>
      <p:sp>
        <p:nvSpPr>
          <p:cNvPr id="5" name="TextBox 4">
            <a:extLst>
              <a:ext uri="{FF2B5EF4-FFF2-40B4-BE49-F238E27FC236}">
                <a16:creationId xmlns:a16="http://schemas.microsoft.com/office/drawing/2014/main" id="{5986794F-7069-4637-89D9-1C0DEF5899A3}"/>
              </a:ext>
            </a:extLst>
          </p:cNvPr>
          <p:cNvSpPr txBox="1"/>
          <p:nvPr/>
        </p:nvSpPr>
        <p:spPr>
          <a:xfrm>
            <a:off x="4715794" y="4685136"/>
            <a:ext cx="2757267" cy="707886"/>
          </a:xfrm>
          <a:prstGeom prst="rect">
            <a:avLst/>
          </a:prstGeom>
          <a:noFill/>
        </p:spPr>
        <p:txBody>
          <a:bodyPr wrap="square" rtlCol="0">
            <a:spAutoFit/>
          </a:bodyPr>
          <a:lstStyle/>
          <a:p>
            <a:endParaRPr lang="en-US" sz="2000" b="1" dirty="0">
              <a:solidFill>
                <a:srgbClr val="35839C"/>
              </a:solidFill>
            </a:endParaRPr>
          </a:p>
          <a:p>
            <a:pPr algn="ctr"/>
            <a:endParaRPr lang="en-NZ" sz="2000" b="1" dirty="0">
              <a:solidFill>
                <a:srgbClr val="35839C"/>
              </a:solidFill>
            </a:endParaRPr>
          </a:p>
        </p:txBody>
      </p:sp>
      <p:sp>
        <p:nvSpPr>
          <p:cNvPr id="10" name="TextBox 9">
            <a:extLst>
              <a:ext uri="{FF2B5EF4-FFF2-40B4-BE49-F238E27FC236}">
                <a16:creationId xmlns:a16="http://schemas.microsoft.com/office/drawing/2014/main" id="{27142774-5528-4367-B1CE-5EAEF3D7B542}"/>
              </a:ext>
            </a:extLst>
          </p:cNvPr>
          <p:cNvSpPr txBox="1"/>
          <p:nvPr/>
        </p:nvSpPr>
        <p:spPr>
          <a:xfrm>
            <a:off x="4715794" y="4819906"/>
            <a:ext cx="2757267" cy="523220"/>
          </a:xfrm>
          <a:prstGeom prst="rect">
            <a:avLst/>
          </a:prstGeom>
          <a:noFill/>
        </p:spPr>
        <p:txBody>
          <a:bodyPr wrap="square" rtlCol="0">
            <a:spAutoFit/>
          </a:bodyPr>
          <a:lstStyle/>
          <a:p>
            <a:r>
              <a:rPr lang="en-US" sz="2800" b="1" dirty="0">
                <a:solidFill>
                  <a:srgbClr val="35839C"/>
                </a:solidFill>
              </a:rPr>
              <a:t>Kia Whiti </a:t>
            </a:r>
            <a:r>
              <a:rPr lang="en-US" sz="2800" b="1" dirty="0" err="1">
                <a:solidFill>
                  <a:srgbClr val="35839C"/>
                </a:solidFill>
              </a:rPr>
              <a:t>Tonu</a:t>
            </a:r>
            <a:endParaRPr lang="en-NZ" sz="2800" b="1" dirty="0">
              <a:solidFill>
                <a:srgbClr val="35839C"/>
              </a:solidFill>
            </a:endParaRPr>
          </a:p>
        </p:txBody>
      </p:sp>
      <p:sp>
        <p:nvSpPr>
          <p:cNvPr id="11" name="TextBox 10">
            <a:extLst>
              <a:ext uri="{FF2B5EF4-FFF2-40B4-BE49-F238E27FC236}">
                <a16:creationId xmlns:a16="http://schemas.microsoft.com/office/drawing/2014/main" id="{536ACAEB-3973-49A6-A97A-D866779C6FC4}"/>
              </a:ext>
            </a:extLst>
          </p:cNvPr>
          <p:cNvSpPr txBox="1"/>
          <p:nvPr/>
        </p:nvSpPr>
        <p:spPr>
          <a:xfrm>
            <a:off x="5092138" y="5367604"/>
            <a:ext cx="1958383" cy="369332"/>
          </a:xfrm>
          <a:prstGeom prst="rect">
            <a:avLst/>
          </a:prstGeom>
          <a:noFill/>
        </p:spPr>
        <p:txBody>
          <a:bodyPr wrap="square" rtlCol="0">
            <a:spAutoFit/>
          </a:bodyPr>
          <a:lstStyle/>
          <a:p>
            <a:r>
              <a:rPr lang="en-US" i="1" dirty="0">
                <a:solidFill>
                  <a:srgbClr val="35839C"/>
                </a:solidFill>
              </a:rPr>
              <a:t>To Shine Brightly</a:t>
            </a:r>
            <a:endParaRPr lang="en-NZ" i="1" dirty="0">
              <a:solidFill>
                <a:srgbClr val="35839C"/>
              </a:solidFill>
            </a:endParaRPr>
          </a:p>
        </p:txBody>
      </p:sp>
    </p:spTree>
    <p:extLst>
      <p:ext uri="{BB962C8B-B14F-4D97-AF65-F5344CB8AC3E}">
        <p14:creationId xmlns:p14="http://schemas.microsoft.com/office/powerpoint/2010/main" val="3957887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D3678-2D13-4B77-B4BC-6787C518D1C3}"/>
              </a:ext>
            </a:extLst>
          </p:cNvPr>
          <p:cNvSpPr>
            <a:spLocks noGrp="1"/>
          </p:cNvSpPr>
          <p:nvPr>
            <p:ph type="title"/>
          </p:nvPr>
        </p:nvSpPr>
        <p:spPr/>
        <p:txBody>
          <a:bodyPr/>
          <a:lstStyle/>
          <a:p>
            <a:pPr algn="ctr"/>
            <a:r>
              <a:rPr lang="en-NZ" dirty="0">
                <a:solidFill>
                  <a:srgbClr val="35839C"/>
                </a:solidFill>
              </a:rPr>
              <a:t>Conflicts of interest</a:t>
            </a:r>
          </a:p>
        </p:txBody>
      </p:sp>
      <p:sp>
        <p:nvSpPr>
          <p:cNvPr id="3" name="Content Placeholder 2">
            <a:extLst>
              <a:ext uri="{FF2B5EF4-FFF2-40B4-BE49-F238E27FC236}">
                <a16:creationId xmlns:a16="http://schemas.microsoft.com/office/drawing/2014/main" id="{D8B142E7-9114-4D16-B75B-6FA4CF7DBB89}"/>
              </a:ext>
            </a:extLst>
          </p:cNvPr>
          <p:cNvSpPr>
            <a:spLocks noGrp="1"/>
          </p:cNvSpPr>
          <p:nvPr>
            <p:ph idx="1"/>
          </p:nvPr>
        </p:nvSpPr>
        <p:spPr/>
        <p:txBody>
          <a:bodyPr>
            <a:normAutofit/>
          </a:bodyPr>
          <a:lstStyle/>
          <a:p>
            <a:pPr>
              <a:lnSpc>
                <a:spcPct val="100000"/>
              </a:lnSpc>
            </a:pPr>
            <a:r>
              <a:rPr lang="en-NZ" sz="1900" dirty="0"/>
              <a:t>Have a board policy as to how to deal with any conflicts of interest.	</a:t>
            </a:r>
          </a:p>
          <a:p>
            <a:pPr>
              <a:lnSpc>
                <a:spcPct val="100000"/>
              </a:lnSpc>
            </a:pPr>
            <a:r>
              <a:rPr lang="en-NZ" sz="1900" dirty="0"/>
              <a:t>Standing items on the agenda: </a:t>
            </a:r>
          </a:p>
          <a:p>
            <a:pPr lvl="1">
              <a:lnSpc>
                <a:spcPct val="100000"/>
              </a:lnSpc>
            </a:pPr>
            <a:r>
              <a:rPr lang="en-NZ" sz="1900" dirty="0"/>
              <a:t>Interests register (specifically ask if any changes since the last meeting).</a:t>
            </a:r>
          </a:p>
          <a:p>
            <a:pPr lvl="1">
              <a:lnSpc>
                <a:spcPct val="100000"/>
              </a:lnSpc>
            </a:pPr>
            <a:r>
              <a:rPr lang="en-NZ" sz="1900" dirty="0"/>
              <a:t>Conflicts of interest (specifically ask at the start of each meeting if there are any conflicts (or potential conflicts) that need to be declared in relation to any items on the agenda for that meeting.</a:t>
            </a:r>
          </a:p>
          <a:p>
            <a:pPr>
              <a:lnSpc>
                <a:spcPct val="100000"/>
              </a:lnSpc>
            </a:pPr>
            <a:r>
              <a:rPr lang="en-NZ" sz="1900" dirty="0"/>
              <a:t>Ensure any conflicts are recorded in the minutes, including how the conflict was dealt with.</a:t>
            </a:r>
          </a:p>
          <a:p>
            <a:pPr marL="0" indent="0">
              <a:lnSpc>
                <a:spcPct val="100000"/>
              </a:lnSpc>
              <a:buNone/>
            </a:pPr>
            <a:r>
              <a:rPr lang="en-NZ" sz="1900" u="sng" dirty="0">
                <a:solidFill>
                  <a:srgbClr val="5596B2"/>
                </a:solidFill>
                <a:effectLst/>
                <a:ea typeface="Calibri" panose="020F0502020204030204" pitchFamily="34" charset="0"/>
                <a:hlinkClick r:id="rId2">
                  <a:extLst>
                    <a:ext uri="{A12FA001-AC4F-418D-AE19-62706E023703}">
                      <ahyp:hlinkClr xmlns:ahyp="http://schemas.microsoft.com/office/drawing/2018/hyperlinkcolor" val="tx"/>
                    </a:ext>
                  </a:extLst>
                </a:hlinkClick>
              </a:rPr>
              <a:t>https://charities.govt.nz/assets/Guide-How-to-use-a-conflict-of-interest-register-print-version-with-links-002.pdf</a:t>
            </a:r>
            <a:endParaRPr lang="en-NZ" sz="1900" u="sng" dirty="0">
              <a:solidFill>
                <a:srgbClr val="5596B2"/>
              </a:solidFill>
              <a:effectLst/>
              <a:ea typeface="Calibri" panose="020F0502020204030204" pitchFamily="34" charset="0"/>
            </a:endParaRPr>
          </a:p>
          <a:p>
            <a:pPr marL="0" indent="0">
              <a:lnSpc>
                <a:spcPct val="100000"/>
              </a:lnSpc>
              <a:spcBef>
                <a:spcPts val="0"/>
              </a:spcBef>
              <a:spcAft>
                <a:spcPts val="0"/>
              </a:spcAft>
              <a:buNone/>
            </a:pPr>
            <a:endParaRPr lang="en-NZ" sz="2200" dirty="0">
              <a:effectLst/>
              <a:ea typeface="Calibri" panose="020F0502020204030204" pitchFamily="34" charset="0"/>
            </a:endParaRPr>
          </a:p>
          <a:p>
            <a:pPr marL="0" indent="0">
              <a:lnSpc>
                <a:spcPct val="100000"/>
              </a:lnSpc>
              <a:spcBef>
                <a:spcPts val="0"/>
              </a:spcBef>
              <a:spcAft>
                <a:spcPts val="0"/>
              </a:spcAft>
              <a:buNone/>
            </a:pPr>
            <a:endParaRPr lang="en-NZ" dirty="0"/>
          </a:p>
          <a:p>
            <a:pPr marL="0" indent="0">
              <a:lnSpc>
                <a:spcPct val="100000"/>
              </a:lnSpc>
              <a:spcBef>
                <a:spcPts val="0"/>
              </a:spcBef>
              <a:spcAft>
                <a:spcPts val="0"/>
              </a:spcAft>
              <a:buNone/>
            </a:pPr>
            <a:endParaRPr lang="en-NZ" dirty="0"/>
          </a:p>
          <a:p>
            <a:pPr marL="0" indent="0">
              <a:lnSpc>
                <a:spcPct val="100000"/>
              </a:lnSpc>
              <a:spcBef>
                <a:spcPts val="0"/>
              </a:spcBef>
              <a:spcAft>
                <a:spcPts val="0"/>
              </a:spcAft>
              <a:buNone/>
            </a:pPr>
            <a:endParaRPr lang="en-NZ" dirty="0"/>
          </a:p>
          <a:p>
            <a:pPr marL="0" indent="0">
              <a:lnSpc>
                <a:spcPct val="100000"/>
              </a:lnSpc>
              <a:spcBef>
                <a:spcPts val="0"/>
              </a:spcBef>
              <a:spcAft>
                <a:spcPts val="0"/>
              </a:spcAft>
              <a:buNone/>
            </a:pPr>
            <a:endParaRPr lang="en-NZ" dirty="0"/>
          </a:p>
          <a:p>
            <a:endParaRPr lang="en-NZ" dirty="0"/>
          </a:p>
        </p:txBody>
      </p:sp>
    </p:spTree>
    <p:extLst>
      <p:ext uri="{BB962C8B-B14F-4D97-AF65-F5344CB8AC3E}">
        <p14:creationId xmlns:p14="http://schemas.microsoft.com/office/powerpoint/2010/main" val="2650773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A2877-2444-4F97-A968-6A45069A1050}"/>
              </a:ext>
            </a:extLst>
          </p:cNvPr>
          <p:cNvSpPr>
            <a:spLocks noGrp="1"/>
          </p:cNvSpPr>
          <p:nvPr>
            <p:ph type="title"/>
          </p:nvPr>
        </p:nvSpPr>
        <p:spPr/>
        <p:txBody>
          <a:bodyPr/>
          <a:lstStyle/>
          <a:p>
            <a:r>
              <a:rPr lang="en-NZ" dirty="0"/>
              <a:t>Who is online today?</a:t>
            </a:r>
          </a:p>
        </p:txBody>
      </p:sp>
      <p:sp>
        <p:nvSpPr>
          <p:cNvPr id="3" name="Content Placeholder 2">
            <a:extLst>
              <a:ext uri="{FF2B5EF4-FFF2-40B4-BE49-F238E27FC236}">
                <a16:creationId xmlns:a16="http://schemas.microsoft.com/office/drawing/2014/main" id="{B113C7B6-7D02-4DFC-BD3A-7E31AC081A9A}"/>
              </a:ext>
            </a:extLst>
          </p:cNvPr>
          <p:cNvSpPr>
            <a:spLocks noGrp="1"/>
          </p:cNvSpPr>
          <p:nvPr>
            <p:ph idx="1"/>
          </p:nvPr>
        </p:nvSpPr>
        <p:spPr>
          <a:xfrm>
            <a:off x="733181" y="1885449"/>
            <a:ext cx="11078605" cy="4421083"/>
          </a:xfrm>
        </p:spPr>
        <p:txBody>
          <a:bodyPr>
            <a:normAutofit/>
          </a:bodyPr>
          <a:lstStyle/>
          <a:p>
            <a:pPr>
              <a:lnSpc>
                <a:spcPct val="120000"/>
              </a:lnSpc>
            </a:pPr>
            <a:r>
              <a:rPr lang="en-NZ" sz="1400" dirty="0"/>
              <a:t>Enter in chat box the location/town that you are zooming in from today.</a:t>
            </a:r>
          </a:p>
          <a:p>
            <a:pPr>
              <a:lnSpc>
                <a:spcPct val="120000"/>
              </a:lnSpc>
            </a:pPr>
            <a:r>
              <a:rPr lang="en-NZ" sz="1400" dirty="0"/>
              <a:t>So we can all see, in the chat box tick/select the option: </a:t>
            </a:r>
          </a:p>
          <a:p>
            <a:pPr marL="0" indent="0">
              <a:lnSpc>
                <a:spcPct val="120000"/>
              </a:lnSpc>
              <a:buNone/>
            </a:pPr>
            <a:r>
              <a:rPr lang="en-NZ" sz="1400" b="1" dirty="0"/>
              <a:t>   All </a:t>
            </a:r>
            <a:r>
              <a:rPr lang="en-NZ" sz="1400" b="1" dirty="0" err="1"/>
              <a:t>Panelists</a:t>
            </a:r>
            <a:r>
              <a:rPr lang="en-NZ" sz="1400" b="1" dirty="0"/>
              <a:t> &amp; Attendees</a:t>
            </a:r>
          </a:p>
          <a:p>
            <a:pPr marL="0" indent="0">
              <a:lnSpc>
                <a:spcPct val="120000"/>
              </a:lnSpc>
              <a:buNone/>
            </a:pPr>
            <a:endParaRPr lang="en-NZ" sz="1400" b="1" dirty="0"/>
          </a:p>
          <a:p>
            <a:pPr marL="0" indent="0">
              <a:lnSpc>
                <a:spcPct val="120000"/>
              </a:lnSpc>
              <a:buNone/>
            </a:pPr>
            <a:r>
              <a:rPr lang="en-NZ" sz="1400" b="1" dirty="0">
                <a:solidFill>
                  <a:srgbClr val="87B9A1"/>
                </a:solidFill>
              </a:rPr>
              <a:t>Poll 1: </a:t>
            </a:r>
            <a:r>
              <a:rPr lang="en-GB" sz="1400" dirty="0">
                <a:solidFill>
                  <a:srgbClr val="3C3D3C"/>
                </a:solidFill>
                <a:cs typeface="Times New Roman" panose="02020603050405020304" pitchFamily="18" charset="0"/>
              </a:rPr>
              <a:t>T</a:t>
            </a:r>
            <a:r>
              <a:rPr lang="en-GB" sz="1400" dirty="0">
                <a:solidFill>
                  <a:srgbClr val="3C3D3C"/>
                </a:solidFill>
                <a:ea typeface="Arial" panose="020B0604020202020204" pitchFamily="34" charset="0"/>
                <a:cs typeface="Times New Roman" panose="02020603050405020304" pitchFamily="18" charset="0"/>
              </a:rPr>
              <a:t>o give us a sense of the types of organisations online today, what size is your organisation, using a financial measure. </a:t>
            </a:r>
          </a:p>
          <a:p>
            <a:pPr>
              <a:lnSpc>
                <a:spcPct val="120000"/>
              </a:lnSpc>
            </a:pPr>
            <a:r>
              <a:rPr lang="en-GB" sz="1400" dirty="0">
                <a:solidFill>
                  <a:srgbClr val="3C3D3C"/>
                </a:solidFill>
                <a:ea typeface="Arial" panose="020B0604020202020204" pitchFamily="34" charset="0"/>
                <a:cs typeface="Times New Roman" panose="02020603050405020304" pitchFamily="18" charset="0"/>
              </a:rPr>
              <a:t>What is your total income/revenue per annum? </a:t>
            </a:r>
          </a:p>
          <a:p>
            <a:pPr lvl="1">
              <a:lnSpc>
                <a:spcPct val="120000"/>
              </a:lnSpc>
            </a:pPr>
            <a:r>
              <a:rPr lang="en-GB" sz="1400" dirty="0">
                <a:solidFill>
                  <a:srgbClr val="3C3D3C"/>
                </a:solidFill>
                <a:ea typeface="Arial" panose="020B0604020202020204" pitchFamily="34" charset="0"/>
                <a:cs typeface="Times New Roman" panose="02020603050405020304" pitchFamily="18" charset="0"/>
              </a:rPr>
              <a:t>less than $250,000 </a:t>
            </a:r>
          </a:p>
          <a:p>
            <a:pPr lvl="1">
              <a:lnSpc>
                <a:spcPct val="120000"/>
              </a:lnSpc>
            </a:pPr>
            <a:r>
              <a:rPr lang="en-GB" sz="1400" dirty="0">
                <a:solidFill>
                  <a:srgbClr val="3C3D3C"/>
                </a:solidFill>
                <a:ea typeface="Arial" panose="020B0604020202020204" pitchFamily="34" charset="0"/>
                <a:cs typeface="Times New Roman" panose="02020603050405020304" pitchFamily="18" charset="0"/>
              </a:rPr>
              <a:t>$250,000 up to $1m </a:t>
            </a:r>
          </a:p>
          <a:p>
            <a:pPr lvl="1">
              <a:lnSpc>
                <a:spcPct val="120000"/>
              </a:lnSpc>
            </a:pPr>
            <a:r>
              <a:rPr lang="en-GB" sz="1400" dirty="0">
                <a:solidFill>
                  <a:srgbClr val="3C3D3C"/>
                </a:solidFill>
                <a:ea typeface="Arial" panose="020B0604020202020204" pitchFamily="34" charset="0"/>
                <a:cs typeface="Times New Roman" panose="02020603050405020304" pitchFamily="18" charset="0"/>
              </a:rPr>
              <a:t>over $1m.</a:t>
            </a:r>
          </a:p>
          <a:p>
            <a:pPr marL="0" indent="0">
              <a:lnSpc>
                <a:spcPct val="120000"/>
              </a:lnSpc>
              <a:buNone/>
            </a:pPr>
            <a:r>
              <a:rPr lang="en-GB" sz="1400" b="1" dirty="0">
                <a:solidFill>
                  <a:srgbClr val="87B9A1"/>
                </a:solidFill>
                <a:ea typeface="Arial" panose="020B0604020202020204" pitchFamily="34" charset="0"/>
                <a:cs typeface="Times New Roman" panose="02020603050405020304" pitchFamily="18" charset="0"/>
              </a:rPr>
              <a:t>Poll results: </a:t>
            </a:r>
            <a:r>
              <a:rPr lang="en-GB" sz="1400" dirty="0">
                <a:ea typeface="Arial" panose="020B0604020202020204" pitchFamily="34" charset="0"/>
                <a:cs typeface="Times New Roman" panose="02020603050405020304" pitchFamily="18" charset="0"/>
              </a:rPr>
              <a:t>52 people took part in this poll. 46% selected </a:t>
            </a:r>
            <a:r>
              <a:rPr lang="en-GB" sz="1400" b="1" dirty="0">
                <a:solidFill>
                  <a:srgbClr val="3C3D3C"/>
                </a:solidFill>
                <a:ea typeface="Arial" panose="020B0604020202020204" pitchFamily="34" charset="0"/>
                <a:cs typeface="Times New Roman" panose="02020603050405020304" pitchFamily="18" charset="0"/>
              </a:rPr>
              <a:t>l</a:t>
            </a:r>
            <a:r>
              <a:rPr lang="en-GB" sz="1400" dirty="0">
                <a:solidFill>
                  <a:srgbClr val="3C3D3C"/>
                </a:solidFill>
                <a:ea typeface="Arial" panose="020B0604020202020204" pitchFamily="34" charset="0"/>
                <a:cs typeface="Times New Roman" panose="02020603050405020304" pitchFamily="18" charset="0"/>
              </a:rPr>
              <a:t>ess than $250,000, 23% selected $250,000 up to 1m, 31% selected over 1m.</a:t>
            </a:r>
            <a:endParaRPr lang="en-NZ" dirty="0">
              <a:solidFill>
                <a:srgbClr val="3C3D3C"/>
              </a:solidFill>
              <a:ea typeface="Arial" panose="020B0604020202020204" pitchFamily="34" charset="0"/>
              <a:cs typeface="Times New Roman" panose="02020603050405020304" pitchFamily="18" charset="0"/>
            </a:endParaRPr>
          </a:p>
          <a:p>
            <a:pPr marL="342900" lvl="0" indent="-342900">
              <a:lnSpc>
                <a:spcPct val="115000"/>
              </a:lnSpc>
              <a:spcBef>
                <a:spcPts val="600"/>
              </a:spcBef>
              <a:spcAft>
                <a:spcPts val="600"/>
              </a:spcAft>
              <a:buFont typeface="Calibri" panose="020F0502020204030204" pitchFamily="34" charset="0"/>
              <a:buChar char="-"/>
            </a:pPr>
            <a:endParaRPr lang="en-NZ" dirty="0"/>
          </a:p>
        </p:txBody>
      </p:sp>
    </p:spTree>
    <p:extLst>
      <p:ext uri="{BB962C8B-B14F-4D97-AF65-F5344CB8AC3E}">
        <p14:creationId xmlns:p14="http://schemas.microsoft.com/office/powerpoint/2010/main" val="1249662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8D089-8FD7-4CCD-9F68-D65585ED2032}"/>
              </a:ext>
            </a:extLst>
          </p:cNvPr>
          <p:cNvSpPr>
            <a:spLocks noGrp="1"/>
          </p:cNvSpPr>
          <p:nvPr>
            <p:ph type="title"/>
          </p:nvPr>
        </p:nvSpPr>
        <p:spPr/>
        <p:txBody>
          <a:bodyPr/>
          <a:lstStyle/>
          <a:p>
            <a:r>
              <a:rPr lang="en-NZ" dirty="0"/>
              <a:t>Themes being covered today</a:t>
            </a:r>
          </a:p>
        </p:txBody>
      </p:sp>
      <p:sp>
        <p:nvSpPr>
          <p:cNvPr id="3" name="Content Placeholder 2">
            <a:extLst>
              <a:ext uri="{FF2B5EF4-FFF2-40B4-BE49-F238E27FC236}">
                <a16:creationId xmlns:a16="http://schemas.microsoft.com/office/drawing/2014/main" id="{FCF6B4D3-9500-4DDC-8BA9-64C5FE42A5E4}"/>
              </a:ext>
            </a:extLst>
          </p:cNvPr>
          <p:cNvSpPr>
            <a:spLocks noGrp="1"/>
          </p:cNvSpPr>
          <p:nvPr>
            <p:ph idx="1"/>
          </p:nvPr>
        </p:nvSpPr>
        <p:spPr/>
        <p:txBody>
          <a:bodyPr>
            <a:normAutofit/>
          </a:bodyPr>
          <a:lstStyle/>
          <a:p>
            <a:r>
              <a:rPr lang="en-NZ" dirty="0"/>
              <a:t>governance and management</a:t>
            </a:r>
          </a:p>
          <a:p>
            <a:r>
              <a:rPr lang="en-NZ" dirty="0"/>
              <a:t>strategy</a:t>
            </a:r>
          </a:p>
          <a:p>
            <a:r>
              <a:rPr lang="en-NZ" dirty="0"/>
              <a:t>financial stability</a:t>
            </a:r>
          </a:p>
          <a:p>
            <a:r>
              <a:rPr lang="en-NZ" dirty="0"/>
              <a:t>board membership and succession planning</a:t>
            </a:r>
          </a:p>
          <a:p>
            <a:r>
              <a:rPr lang="en-NZ" dirty="0"/>
              <a:t>risk</a:t>
            </a:r>
          </a:p>
          <a:p>
            <a:r>
              <a:rPr lang="en-NZ" dirty="0"/>
              <a:t>conflicts of interest.</a:t>
            </a:r>
          </a:p>
          <a:p>
            <a:endParaRPr lang="en-NZ" dirty="0"/>
          </a:p>
        </p:txBody>
      </p:sp>
    </p:spTree>
    <p:extLst>
      <p:ext uri="{BB962C8B-B14F-4D97-AF65-F5344CB8AC3E}">
        <p14:creationId xmlns:p14="http://schemas.microsoft.com/office/powerpoint/2010/main" val="3282298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24E9A-33DD-4EDA-B5AB-3360D1AAEDA3}"/>
              </a:ext>
            </a:extLst>
          </p:cNvPr>
          <p:cNvSpPr>
            <a:spLocks noGrp="1"/>
          </p:cNvSpPr>
          <p:nvPr>
            <p:ph type="title"/>
          </p:nvPr>
        </p:nvSpPr>
        <p:spPr>
          <a:xfrm>
            <a:off x="733182" y="705422"/>
            <a:ext cx="10725636" cy="631010"/>
          </a:xfrm>
        </p:spPr>
        <p:txBody>
          <a:bodyPr>
            <a:normAutofit fontScale="90000"/>
          </a:bodyPr>
          <a:lstStyle/>
          <a:p>
            <a:pPr algn="ctr"/>
            <a:r>
              <a:rPr lang="en-NZ" dirty="0"/>
              <a:t>Governance and management</a:t>
            </a:r>
          </a:p>
        </p:txBody>
      </p:sp>
      <p:sp>
        <p:nvSpPr>
          <p:cNvPr id="3" name="Content Placeholder 2">
            <a:extLst>
              <a:ext uri="{FF2B5EF4-FFF2-40B4-BE49-F238E27FC236}">
                <a16:creationId xmlns:a16="http://schemas.microsoft.com/office/drawing/2014/main" id="{92F62B62-E75F-4A2E-A32B-7B6ACFE78BE2}"/>
              </a:ext>
            </a:extLst>
          </p:cNvPr>
          <p:cNvSpPr>
            <a:spLocks noGrp="1"/>
          </p:cNvSpPr>
          <p:nvPr>
            <p:ph idx="1"/>
          </p:nvPr>
        </p:nvSpPr>
        <p:spPr>
          <a:xfrm>
            <a:off x="733182" y="1448972"/>
            <a:ext cx="10725636" cy="4703605"/>
          </a:xfrm>
        </p:spPr>
        <p:txBody>
          <a:bodyPr>
            <a:normAutofit fontScale="62500" lnSpcReduction="20000"/>
          </a:bodyPr>
          <a:lstStyle/>
          <a:p>
            <a:r>
              <a:rPr lang="en-NZ" dirty="0"/>
              <a:t>Board members have a fiduciary duty (act in the best interest of another) and are responsible to act in good faith, with skill, care and diligence. Good governance is a way to deliver on these responsibilities.</a:t>
            </a:r>
          </a:p>
          <a:p>
            <a:r>
              <a:rPr lang="en-NZ" dirty="0"/>
              <a:t>Governance is about how an organisation is run. It covers all the strategic, systems, processes and controls that enable a group to decide what it will do and to make sure it happens. </a:t>
            </a:r>
          </a:p>
          <a:p>
            <a:r>
              <a:rPr lang="en-NZ" dirty="0"/>
              <a:t>Key governance functions: </a:t>
            </a:r>
            <a:r>
              <a:rPr lang="en-NZ" i="1" dirty="0"/>
              <a:t>strategy</a:t>
            </a:r>
            <a:r>
              <a:rPr lang="en-NZ" dirty="0"/>
              <a:t> (setting the strategic direction), </a:t>
            </a:r>
            <a:r>
              <a:rPr lang="en-NZ" i="1" dirty="0"/>
              <a:t>policy</a:t>
            </a:r>
            <a:r>
              <a:rPr lang="en-NZ" dirty="0"/>
              <a:t> (approving &amp; setting policies),</a:t>
            </a:r>
            <a:r>
              <a:rPr lang="en-NZ" i="1" dirty="0"/>
              <a:t> financial oversight</a:t>
            </a:r>
            <a:r>
              <a:rPr lang="en-NZ" dirty="0"/>
              <a:t> (monitoring financial performance &amp; position), </a:t>
            </a:r>
            <a:r>
              <a:rPr lang="en-NZ" i="1" dirty="0"/>
              <a:t>managing management </a:t>
            </a:r>
            <a:r>
              <a:rPr lang="en-NZ" dirty="0"/>
              <a:t>(constructive interaction with management and monitoring of their performance), </a:t>
            </a:r>
            <a:r>
              <a:rPr lang="en-NZ" i="1" dirty="0"/>
              <a:t>risk management </a:t>
            </a:r>
            <a:r>
              <a:rPr lang="en-NZ" dirty="0"/>
              <a:t>(monitoring risk identification, mitigation &amp; management), </a:t>
            </a:r>
            <a:r>
              <a:rPr lang="en-NZ" i="1" dirty="0"/>
              <a:t>relationship management.</a:t>
            </a:r>
          </a:p>
          <a:p>
            <a:r>
              <a:rPr lang="en-NZ" dirty="0"/>
              <a:t>Effective organisations understand the difference between governance and management.</a:t>
            </a:r>
          </a:p>
          <a:p>
            <a:r>
              <a:rPr lang="en-NZ" dirty="0"/>
              <a:t>The board’s role is to oversee management, not manage </a:t>
            </a:r>
            <a:r>
              <a:rPr lang="en-NZ" i="1" dirty="0" err="1"/>
              <a:t>ie</a:t>
            </a:r>
            <a:r>
              <a:rPr lang="en-NZ" i="1" dirty="0"/>
              <a:t> it leads, directs and ensures</a:t>
            </a:r>
            <a:r>
              <a:rPr lang="en-NZ" dirty="0"/>
              <a:t>. The role of manager/staff/volunteers is to </a:t>
            </a:r>
            <a:r>
              <a:rPr lang="en-NZ" i="1" dirty="0"/>
              <a:t>manage, implement and deliver.</a:t>
            </a:r>
          </a:p>
          <a:p>
            <a:r>
              <a:rPr lang="en-NZ" dirty="0"/>
              <a:t>Understanding where your organisation sits on the governance management continuum is important. Clarity around this will help with having and effective relationship with management.</a:t>
            </a:r>
          </a:p>
          <a:p>
            <a:r>
              <a:rPr lang="en-NZ" dirty="0"/>
              <a:t>As each NFP is different, how it is governed (and where it sits on the continuum) will vary from organisation to organisation.</a:t>
            </a:r>
          </a:p>
          <a:p>
            <a:r>
              <a:rPr lang="en-NZ" dirty="0"/>
              <a:t>There is no one perfect solution. A NFP’s board should design an approach to governance that suits that organisation.</a:t>
            </a:r>
          </a:p>
          <a:p>
            <a:endParaRPr lang="en-NZ" dirty="0"/>
          </a:p>
          <a:p>
            <a:endParaRPr lang="en-NZ" dirty="0"/>
          </a:p>
          <a:p>
            <a:endParaRPr lang="en-NZ" dirty="0"/>
          </a:p>
          <a:p>
            <a:endParaRPr lang="en-NZ" dirty="0"/>
          </a:p>
        </p:txBody>
      </p:sp>
    </p:spTree>
    <p:extLst>
      <p:ext uri="{BB962C8B-B14F-4D97-AF65-F5344CB8AC3E}">
        <p14:creationId xmlns:p14="http://schemas.microsoft.com/office/powerpoint/2010/main" val="3647636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C853F-87BC-44D7-A629-CF71EA65F873}"/>
              </a:ext>
            </a:extLst>
          </p:cNvPr>
          <p:cNvSpPr>
            <a:spLocks noGrp="1"/>
          </p:cNvSpPr>
          <p:nvPr>
            <p:ph type="title"/>
          </p:nvPr>
        </p:nvSpPr>
        <p:spPr/>
        <p:txBody>
          <a:bodyPr/>
          <a:lstStyle/>
          <a:p>
            <a:pPr algn="ctr"/>
            <a:r>
              <a:rPr lang="en-NZ" dirty="0"/>
              <a:t>Strategy</a:t>
            </a:r>
          </a:p>
        </p:txBody>
      </p:sp>
      <p:sp>
        <p:nvSpPr>
          <p:cNvPr id="3" name="Content Placeholder 2">
            <a:extLst>
              <a:ext uri="{FF2B5EF4-FFF2-40B4-BE49-F238E27FC236}">
                <a16:creationId xmlns:a16="http://schemas.microsoft.com/office/drawing/2014/main" id="{4BB16B3B-A644-4231-8ED1-D367DDEB58AD}"/>
              </a:ext>
            </a:extLst>
          </p:cNvPr>
          <p:cNvSpPr>
            <a:spLocks noGrp="1"/>
          </p:cNvSpPr>
          <p:nvPr>
            <p:ph idx="1"/>
          </p:nvPr>
        </p:nvSpPr>
        <p:spPr>
          <a:xfrm>
            <a:off x="733182" y="1545153"/>
            <a:ext cx="10725636" cy="4607426"/>
          </a:xfrm>
        </p:spPr>
        <p:txBody>
          <a:bodyPr>
            <a:normAutofit fontScale="92500" lnSpcReduction="10000"/>
          </a:bodyPr>
          <a:lstStyle/>
          <a:p>
            <a:pPr>
              <a:lnSpc>
                <a:spcPct val="100000"/>
              </a:lnSpc>
            </a:pPr>
            <a:r>
              <a:rPr lang="en-NZ" dirty="0"/>
              <a:t>Strategic planning involves defining what you want your group to achieve and making decisions on the best way to get it done.</a:t>
            </a:r>
          </a:p>
          <a:p>
            <a:pPr>
              <a:lnSpc>
                <a:spcPct val="100000"/>
              </a:lnSpc>
            </a:pPr>
            <a:r>
              <a:rPr lang="en-NZ" dirty="0"/>
              <a:t>What do we do? Who do we do it for? How do we excel?</a:t>
            </a:r>
          </a:p>
          <a:p>
            <a:pPr>
              <a:lnSpc>
                <a:spcPct val="100000"/>
              </a:lnSpc>
            </a:pPr>
            <a:r>
              <a:rPr lang="en-NZ" dirty="0"/>
              <a:t>Tailor the strategic plan for the specifics of your organisation (there is no “one size fits all”).</a:t>
            </a:r>
          </a:p>
          <a:p>
            <a:pPr marL="0" indent="0">
              <a:lnSpc>
                <a:spcPct val="100000"/>
              </a:lnSpc>
              <a:buNone/>
            </a:pPr>
            <a:endParaRPr lang="en-NZ" dirty="0"/>
          </a:p>
          <a:p>
            <a:pPr>
              <a:lnSpc>
                <a:spcPct val="100000"/>
              </a:lnSpc>
            </a:pPr>
            <a:r>
              <a:rPr lang="en-NZ" dirty="0"/>
              <a:t>Challenges through the process include:</a:t>
            </a:r>
          </a:p>
          <a:p>
            <a:pPr lvl="1">
              <a:lnSpc>
                <a:spcPct val="100000"/>
              </a:lnSpc>
            </a:pPr>
            <a:r>
              <a:rPr lang="en-NZ" dirty="0"/>
              <a:t>ensuring everyone’s involvement (who is ”everyone”)</a:t>
            </a:r>
          </a:p>
          <a:p>
            <a:pPr lvl="1">
              <a:lnSpc>
                <a:spcPct val="100000"/>
              </a:lnSpc>
            </a:pPr>
            <a:r>
              <a:rPr lang="en-NZ" dirty="0"/>
              <a:t>resolving differences in deciding on the strategic direction</a:t>
            </a:r>
          </a:p>
          <a:p>
            <a:pPr lvl="1">
              <a:lnSpc>
                <a:spcPct val="100000"/>
              </a:lnSpc>
            </a:pPr>
            <a:r>
              <a:rPr lang="en-NZ" dirty="0"/>
              <a:t>pace of the work</a:t>
            </a:r>
          </a:p>
          <a:p>
            <a:pPr lvl="1">
              <a:lnSpc>
                <a:spcPct val="100000"/>
              </a:lnSpc>
            </a:pPr>
            <a:r>
              <a:rPr lang="en-NZ" dirty="0"/>
              <a:t>what timeframe should the plan cover.</a:t>
            </a:r>
          </a:p>
          <a:p>
            <a:pPr marL="0" indent="0">
              <a:lnSpc>
                <a:spcPct val="100000"/>
              </a:lnSpc>
              <a:spcBef>
                <a:spcPts val="0"/>
              </a:spcBef>
              <a:spcAft>
                <a:spcPts val="0"/>
              </a:spcAft>
              <a:buNone/>
            </a:pPr>
            <a:endParaRPr lang="en-NZ" dirty="0"/>
          </a:p>
          <a:p>
            <a:pPr marL="0" indent="0">
              <a:lnSpc>
                <a:spcPct val="100000"/>
              </a:lnSpc>
              <a:spcBef>
                <a:spcPts val="0"/>
              </a:spcBef>
              <a:spcAft>
                <a:spcPts val="0"/>
              </a:spcAft>
              <a:buNone/>
            </a:pPr>
            <a:endParaRPr lang="en-NZ" dirty="0"/>
          </a:p>
          <a:p>
            <a:pPr marL="0" indent="0">
              <a:lnSpc>
                <a:spcPct val="100000"/>
              </a:lnSpc>
              <a:spcBef>
                <a:spcPts val="0"/>
              </a:spcBef>
              <a:spcAft>
                <a:spcPts val="0"/>
              </a:spcAft>
              <a:buNone/>
            </a:pPr>
            <a:endParaRPr lang="en-NZ" dirty="0"/>
          </a:p>
        </p:txBody>
      </p:sp>
    </p:spTree>
    <p:extLst>
      <p:ext uri="{BB962C8B-B14F-4D97-AF65-F5344CB8AC3E}">
        <p14:creationId xmlns:p14="http://schemas.microsoft.com/office/powerpoint/2010/main" val="3501456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69F59-3793-4C45-ABBC-84FB1F7CA773}"/>
              </a:ext>
            </a:extLst>
          </p:cNvPr>
          <p:cNvSpPr>
            <a:spLocks noGrp="1"/>
          </p:cNvSpPr>
          <p:nvPr>
            <p:ph type="title"/>
          </p:nvPr>
        </p:nvSpPr>
        <p:spPr>
          <a:xfrm>
            <a:off x="733182" y="705421"/>
            <a:ext cx="10725636" cy="574739"/>
          </a:xfrm>
        </p:spPr>
        <p:txBody>
          <a:bodyPr>
            <a:normAutofit fontScale="90000"/>
          </a:bodyPr>
          <a:lstStyle/>
          <a:p>
            <a:pPr algn="ctr"/>
            <a:r>
              <a:rPr lang="en-NZ" dirty="0"/>
              <a:t>Financial stability – pulse check</a:t>
            </a:r>
          </a:p>
        </p:txBody>
      </p:sp>
      <p:sp>
        <p:nvSpPr>
          <p:cNvPr id="3" name="Content Placeholder 2">
            <a:extLst>
              <a:ext uri="{FF2B5EF4-FFF2-40B4-BE49-F238E27FC236}">
                <a16:creationId xmlns:a16="http://schemas.microsoft.com/office/drawing/2014/main" id="{CF714986-0A88-4FA9-BCA4-3C2004E79BAF}"/>
              </a:ext>
            </a:extLst>
          </p:cNvPr>
          <p:cNvSpPr>
            <a:spLocks noGrp="1"/>
          </p:cNvSpPr>
          <p:nvPr>
            <p:ph idx="1"/>
          </p:nvPr>
        </p:nvSpPr>
        <p:spPr>
          <a:xfrm>
            <a:off x="733182" y="1378635"/>
            <a:ext cx="10725636" cy="4773944"/>
          </a:xfrm>
        </p:spPr>
        <p:txBody>
          <a:bodyPr>
            <a:normAutofit/>
          </a:bodyPr>
          <a:lstStyle/>
          <a:p>
            <a:pPr marL="0" indent="0">
              <a:lnSpc>
                <a:spcPct val="100000"/>
              </a:lnSpc>
              <a:buNone/>
            </a:pPr>
            <a:r>
              <a:rPr lang="en-NZ" sz="1200" b="1" dirty="0">
                <a:solidFill>
                  <a:srgbClr val="87B9A1"/>
                </a:solidFill>
              </a:rPr>
              <a:t>Poll 2</a:t>
            </a:r>
          </a:p>
          <a:p>
            <a:pPr marL="0" indent="0">
              <a:lnSpc>
                <a:spcPct val="100000"/>
              </a:lnSpc>
              <a:buNone/>
            </a:pPr>
            <a:r>
              <a:rPr lang="en-NZ" sz="1200" dirty="0"/>
              <a:t>Relative to a year ago, how financially stable is your organisation today?</a:t>
            </a:r>
          </a:p>
          <a:p>
            <a:pPr lvl="1">
              <a:lnSpc>
                <a:spcPct val="100000"/>
              </a:lnSpc>
              <a:buClr>
                <a:srgbClr val="35839C"/>
              </a:buClr>
              <a:buFont typeface="Arial" panose="020B0604020202020204" pitchFamily="34" charset="0"/>
              <a:buChar char="•"/>
            </a:pPr>
            <a:r>
              <a:rPr lang="en-NZ" sz="1200" dirty="0"/>
              <a:t>more stable</a:t>
            </a:r>
          </a:p>
          <a:p>
            <a:pPr lvl="1">
              <a:lnSpc>
                <a:spcPct val="100000"/>
              </a:lnSpc>
              <a:buClr>
                <a:srgbClr val="35839C"/>
              </a:buClr>
              <a:buFont typeface="Arial" panose="020B0604020202020204" pitchFamily="34" charset="0"/>
              <a:buChar char="•"/>
            </a:pPr>
            <a:r>
              <a:rPr lang="en-NZ" sz="1200" dirty="0"/>
              <a:t>about the same</a:t>
            </a:r>
          </a:p>
          <a:p>
            <a:pPr lvl="1">
              <a:lnSpc>
                <a:spcPct val="100000"/>
              </a:lnSpc>
              <a:buClr>
                <a:srgbClr val="35839C"/>
              </a:buClr>
              <a:buFont typeface="Arial" panose="020B0604020202020204" pitchFamily="34" charset="0"/>
              <a:buChar char="•"/>
            </a:pPr>
            <a:r>
              <a:rPr lang="en-NZ" sz="1200" dirty="0"/>
              <a:t>less stable.</a:t>
            </a:r>
          </a:p>
          <a:p>
            <a:pPr marL="0" indent="0">
              <a:lnSpc>
                <a:spcPct val="100000"/>
              </a:lnSpc>
              <a:buClr>
                <a:srgbClr val="35839C"/>
              </a:buClr>
              <a:buNone/>
            </a:pPr>
            <a:r>
              <a:rPr lang="en-GB" sz="1200" b="1" dirty="0">
                <a:solidFill>
                  <a:srgbClr val="87B9A1"/>
                </a:solidFill>
                <a:ea typeface="Arial" panose="020B0604020202020204" pitchFamily="34" charset="0"/>
                <a:cs typeface="Times New Roman" panose="02020603050405020304" pitchFamily="18" charset="0"/>
              </a:rPr>
              <a:t>Poll results: </a:t>
            </a:r>
            <a:r>
              <a:rPr lang="en-GB" sz="1200" dirty="0">
                <a:ea typeface="Arial" panose="020B0604020202020204" pitchFamily="34" charset="0"/>
                <a:cs typeface="Times New Roman" panose="02020603050405020304" pitchFamily="18" charset="0"/>
              </a:rPr>
              <a:t>54 people took part in this poll. 37% selected more stable, 50% selected about the same, 13% selected less stable. </a:t>
            </a:r>
            <a:endParaRPr lang="en-NZ" sz="1200" dirty="0"/>
          </a:p>
          <a:p>
            <a:pPr marL="0" indent="0">
              <a:lnSpc>
                <a:spcPct val="100000"/>
              </a:lnSpc>
              <a:buNone/>
            </a:pPr>
            <a:endParaRPr lang="en-NZ" sz="1200" dirty="0"/>
          </a:p>
          <a:p>
            <a:pPr marL="0" indent="0">
              <a:lnSpc>
                <a:spcPct val="100000"/>
              </a:lnSpc>
              <a:buNone/>
            </a:pPr>
            <a:r>
              <a:rPr lang="en-NZ" sz="1200" b="1" dirty="0">
                <a:solidFill>
                  <a:srgbClr val="87B9A1"/>
                </a:solidFill>
              </a:rPr>
              <a:t>Poll 3</a:t>
            </a:r>
          </a:p>
          <a:p>
            <a:pPr marL="0" indent="0">
              <a:lnSpc>
                <a:spcPct val="100000"/>
              </a:lnSpc>
              <a:buNone/>
            </a:pPr>
            <a:r>
              <a:rPr lang="en-NZ" sz="1200" dirty="0"/>
              <a:t>Approximately what level of reserves do you hold today to sustain service provision?</a:t>
            </a:r>
          </a:p>
          <a:p>
            <a:pPr lvl="1">
              <a:lnSpc>
                <a:spcPct val="100000"/>
              </a:lnSpc>
              <a:buClr>
                <a:srgbClr val="35839C"/>
              </a:buClr>
              <a:buFont typeface="Arial" panose="020B0604020202020204" pitchFamily="34" charset="0"/>
              <a:buChar char="•"/>
            </a:pPr>
            <a:r>
              <a:rPr lang="en-NZ" sz="1200" dirty="0"/>
              <a:t>2 to 3 months</a:t>
            </a:r>
          </a:p>
          <a:p>
            <a:pPr lvl="1">
              <a:lnSpc>
                <a:spcPct val="100000"/>
              </a:lnSpc>
              <a:buClr>
                <a:srgbClr val="35839C"/>
              </a:buClr>
              <a:buFont typeface="Arial" panose="020B0604020202020204" pitchFamily="34" charset="0"/>
              <a:buChar char="•"/>
            </a:pPr>
            <a:r>
              <a:rPr lang="en-NZ" sz="1200" dirty="0"/>
              <a:t>4 to 5 months</a:t>
            </a:r>
          </a:p>
          <a:p>
            <a:pPr lvl="1">
              <a:lnSpc>
                <a:spcPct val="100000"/>
              </a:lnSpc>
              <a:buClr>
                <a:srgbClr val="35839C"/>
              </a:buClr>
              <a:buFont typeface="Arial" panose="020B0604020202020204" pitchFamily="34" charset="0"/>
              <a:buChar char="•"/>
            </a:pPr>
            <a:r>
              <a:rPr lang="en-NZ" sz="1200" dirty="0"/>
              <a:t>6 months or more.</a:t>
            </a:r>
          </a:p>
          <a:p>
            <a:pPr marL="0" indent="0">
              <a:lnSpc>
                <a:spcPct val="100000"/>
              </a:lnSpc>
              <a:buClr>
                <a:srgbClr val="35839C"/>
              </a:buClr>
              <a:buNone/>
            </a:pPr>
            <a:r>
              <a:rPr lang="en-GB" sz="1200" b="1" dirty="0">
                <a:solidFill>
                  <a:srgbClr val="87B9A1"/>
                </a:solidFill>
                <a:ea typeface="Arial" panose="020B0604020202020204" pitchFamily="34" charset="0"/>
                <a:cs typeface="Times New Roman" panose="02020603050405020304" pitchFamily="18" charset="0"/>
              </a:rPr>
              <a:t>Poll results: </a:t>
            </a:r>
            <a:r>
              <a:rPr lang="en-GB" sz="1200" dirty="0">
                <a:ea typeface="Arial" panose="020B0604020202020204" pitchFamily="34" charset="0"/>
                <a:cs typeface="Times New Roman" panose="02020603050405020304" pitchFamily="18" charset="0"/>
              </a:rPr>
              <a:t>55 people took part in this poll. 18% selected 2 to 3 months, 25% selected 4 to 5 months, 56% selected 6 months or more.</a:t>
            </a:r>
            <a:endParaRPr lang="en-NZ" sz="1200" dirty="0"/>
          </a:p>
          <a:p>
            <a:pPr lvl="1">
              <a:lnSpc>
                <a:spcPct val="100000"/>
              </a:lnSpc>
              <a:buClr>
                <a:srgbClr val="35839C"/>
              </a:buClr>
              <a:buFont typeface="Arial" panose="020B0604020202020204" pitchFamily="34" charset="0"/>
              <a:buChar char="•"/>
            </a:pPr>
            <a:endParaRPr lang="en-NZ" sz="1800" dirty="0"/>
          </a:p>
          <a:p>
            <a:pPr lvl="1">
              <a:lnSpc>
                <a:spcPct val="100000"/>
              </a:lnSpc>
              <a:buClr>
                <a:srgbClr val="35839C"/>
              </a:buClr>
              <a:buFont typeface="Arial" panose="020B0604020202020204" pitchFamily="34" charset="0"/>
              <a:buChar char="•"/>
            </a:pPr>
            <a:endParaRPr lang="en-NZ" sz="1800" dirty="0"/>
          </a:p>
          <a:p>
            <a:pPr marL="0" indent="0">
              <a:lnSpc>
                <a:spcPct val="100000"/>
              </a:lnSpc>
              <a:spcBef>
                <a:spcPts val="0"/>
              </a:spcBef>
              <a:spcAft>
                <a:spcPts val="0"/>
              </a:spcAft>
              <a:buNone/>
            </a:pPr>
            <a:endParaRPr lang="en-NZ" dirty="0"/>
          </a:p>
          <a:p>
            <a:pPr>
              <a:lnSpc>
                <a:spcPct val="100000"/>
              </a:lnSpc>
              <a:spcBef>
                <a:spcPts val="0"/>
              </a:spcBef>
              <a:spcAft>
                <a:spcPts val="0"/>
              </a:spcAft>
              <a:buFontTx/>
              <a:buChar char="-"/>
            </a:pPr>
            <a:endParaRPr lang="en-NZ" dirty="0"/>
          </a:p>
        </p:txBody>
      </p:sp>
    </p:spTree>
    <p:extLst>
      <p:ext uri="{BB962C8B-B14F-4D97-AF65-F5344CB8AC3E}">
        <p14:creationId xmlns:p14="http://schemas.microsoft.com/office/powerpoint/2010/main" val="2413175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F2882-7D5B-41EA-83BF-7B0A3125FB70}"/>
              </a:ext>
            </a:extLst>
          </p:cNvPr>
          <p:cNvSpPr>
            <a:spLocks noGrp="1"/>
          </p:cNvSpPr>
          <p:nvPr>
            <p:ph type="title"/>
          </p:nvPr>
        </p:nvSpPr>
        <p:spPr/>
        <p:txBody>
          <a:bodyPr>
            <a:normAutofit fontScale="90000"/>
          </a:bodyPr>
          <a:lstStyle/>
          <a:p>
            <a:pPr algn="ctr"/>
            <a:r>
              <a:rPr lang="en-NZ" dirty="0"/>
              <a:t>Board membership and succession planning</a:t>
            </a:r>
          </a:p>
        </p:txBody>
      </p:sp>
      <p:sp>
        <p:nvSpPr>
          <p:cNvPr id="3" name="Content Placeholder 2">
            <a:extLst>
              <a:ext uri="{FF2B5EF4-FFF2-40B4-BE49-F238E27FC236}">
                <a16:creationId xmlns:a16="http://schemas.microsoft.com/office/drawing/2014/main" id="{0801253B-7B21-4DA5-AC5D-F048C28DCA7E}"/>
              </a:ext>
            </a:extLst>
          </p:cNvPr>
          <p:cNvSpPr>
            <a:spLocks noGrp="1"/>
          </p:cNvSpPr>
          <p:nvPr>
            <p:ph idx="1"/>
          </p:nvPr>
        </p:nvSpPr>
        <p:spPr>
          <a:xfrm>
            <a:off x="733182" y="1848234"/>
            <a:ext cx="10725636" cy="4436320"/>
          </a:xfrm>
        </p:spPr>
        <p:txBody>
          <a:bodyPr>
            <a:normAutofit fontScale="70000" lnSpcReduction="20000"/>
          </a:bodyPr>
          <a:lstStyle/>
          <a:p>
            <a:pPr>
              <a:lnSpc>
                <a:spcPct val="120000"/>
              </a:lnSpc>
              <a:buSzPct val="100000"/>
            </a:pPr>
            <a:r>
              <a:rPr lang="en-US" sz="2300" dirty="0"/>
              <a:t>A board’s success depends entirely on the people sitting around the table and how they contribute their skills and perspectives to discussion and debate</a:t>
            </a:r>
            <a:endParaRPr lang="en-NZ" sz="2300" dirty="0">
              <a:ea typeface="Times New Roman" panose="02020603050405020304" pitchFamily="18" charset="0"/>
              <a:cs typeface="Times New Roman" panose="02020603050405020304" pitchFamily="18" charset="0"/>
            </a:endParaRPr>
          </a:p>
          <a:p>
            <a:pPr>
              <a:lnSpc>
                <a:spcPct val="120000"/>
              </a:lnSpc>
              <a:buSzPct val="100000"/>
            </a:pPr>
            <a:r>
              <a:rPr lang="en-NZ" sz="2300" dirty="0">
                <a:ea typeface="Times New Roman" panose="02020603050405020304" pitchFamily="18" charset="0"/>
                <a:cs typeface="Times New Roman" panose="02020603050405020304" pitchFamily="18" charset="0"/>
              </a:rPr>
              <a:t>Challenges: finding people who are committed to be present and active, attracting and retaining talented people, developing board culture</a:t>
            </a:r>
          </a:p>
          <a:p>
            <a:pPr>
              <a:lnSpc>
                <a:spcPct val="120000"/>
              </a:lnSpc>
              <a:buSzPct val="100000"/>
            </a:pPr>
            <a:r>
              <a:rPr lang="en-NZ" sz="2300" dirty="0">
                <a:ea typeface="Times New Roman" panose="02020603050405020304" pitchFamily="18" charset="0"/>
                <a:cs typeface="Times New Roman" panose="02020603050405020304" pitchFamily="18" charset="0"/>
              </a:rPr>
              <a:t>Consciously consider succession planning, regularly t</a:t>
            </a:r>
            <a:r>
              <a:rPr lang="en-NZ" sz="2300" dirty="0">
                <a:effectLst/>
                <a:ea typeface="Times New Roman" panose="02020603050405020304" pitchFamily="18" charset="0"/>
                <a:cs typeface="Times New Roman" panose="02020603050405020304" pitchFamily="18" charset="0"/>
              </a:rPr>
              <a:t>hink about the skills the board/ organisation needs</a:t>
            </a:r>
          </a:p>
          <a:p>
            <a:pPr>
              <a:lnSpc>
                <a:spcPct val="120000"/>
              </a:lnSpc>
              <a:buSzPct val="100000"/>
            </a:pPr>
            <a:r>
              <a:rPr lang="en-NZ" sz="2300" dirty="0">
                <a:effectLst/>
                <a:ea typeface="Calibri" panose="020F0502020204030204" pitchFamily="34" charset="0"/>
                <a:cs typeface="Times New Roman" panose="02020603050405020304" pitchFamily="18" charset="0"/>
              </a:rPr>
              <a:t>Diversity – how to ensure real a</a:t>
            </a:r>
            <a:r>
              <a:rPr lang="en-NZ" sz="2300" dirty="0">
                <a:ea typeface="Calibri" panose="020F0502020204030204" pitchFamily="34" charset="0"/>
                <a:cs typeface="Times New Roman" panose="02020603050405020304" pitchFamily="18" charset="0"/>
              </a:rPr>
              <a:t>nd genuine diversity on boards?</a:t>
            </a:r>
            <a:endParaRPr lang="en-NZ" sz="2300" dirty="0">
              <a:effectLst/>
              <a:ea typeface="Calibri" panose="020F0502020204030204" pitchFamily="34" charset="0"/>
              <a:cs typeface="Times New Roman" panose="02020603050405020304" pitchFamily="18" charset="0"/>
            </a:endParaRPr>
          </a:p>
          <a:p>
            <a:pPr>
              <a:lnSpc>
                <a:spcPct val="120000"/>
              </a:lnSpc>
              <a:buSzPct val="100000"/>
            </a:pPr>
            <a:r>
              <a:rPr lang="en-NZ" sz="2300" dirty="0">
                <a:ea typeface="Calibri" panose="020F0502020204030204" pitchFamily="34" charset="0"/>
                <a:cs typeface="Times New Roman" panose="02020603050405020304" pitchFamily="18" charset="0"/>
              </a:rPr>
              <a:t>How to include the “voices” of those you serve/deliver to?</a:t>
            </a:r>
          </a:p>
          <a:p>
            <a:pPr>
              <a:lnSpc>
                <a:spcPct val="120000"/>
              </a:lnSpc>
              <a:buSzPct val="100000"/>
            </a:pPr>
            <a:r>
              <a:rPr lang="en-NZ" sz="2300" dirty="0">
                <a:ea typeface="Times New Roman" panose="02020603050405020304" pitchFamily="18" charset="0"/>
                <a:cs typeface="Times New Roman" panose="02020603050405020304" pitchFamily="18" charset="0"/>
              </a:rPr>
              <a:t>D</a:t>
            </a:r>
            <a:r>
              <a:rPr lang="en-NZ" sz="2300" dirty="0">
                <a:effectLst/>
                <a:ea typeface="Times New Roman" panose="02020603050405020304" pitchFamily="18" charset="0"/>
                <a:cs typeface="Times New Roman" panose="02020603050405020304" pitchFamily="18" charset="0"/>
              </a:rPr>
              <a:t>evelop and implement a recruitment programme that includes a nomination, selection and orientation process</a:t>
            </a:r>
            <a:endParaRPr lang="en-NZ" sz="2300" dirty="0">
              <a:effectLst/>
              <a:ea typeface="Calibri" panose="020F0502020204030204" pitchFamily="34" charset="0"/>
              <a:cs typeface="Times New Roman" panose="02020603050405020304" pitchFamily="18" charset="0"/>
            </a:endParaRPr>
          </a:p>
          <a:p>
            <a:pPr>
              <a:lnSpc>
                <a:spcPct val="120000"/>
              </a:lnSpc>
              <a:buSzPct val="100000"/>
              <a:tabLst>
                <a:tab pos="457200" algn="l"/>
              </a:tabLst>
            </a:pPr>
            <a:r>
              <a:rPr lang="en-NZ" sz="2300" dirty="0">
                <a:ea typeface="Times New Roman" panose="02020603050405020304" pitchFamily="18" charset="0"/>
                <a:cs typeface="Times New Roman" panose="02020603050405020304" pitchFamily="18" charset="0"/>
              </a:rPr>
              <a:t>A</a:t>
            </a:r>
            <a:r>
              <a:rPr lang="en-NZ" sz="2300" dirty="0">
                <a:effectLst/>
                <a:ea typeface="Times New Roman" panose="02020603050405020304" pitchFamily="18" charset="0"/>
                <a:cs typeface="Times New Roman" panose="02020603050405020304" pitchFamily="18" charset="0"/>
              </a:rPr>
              <a:t>lways be on the lookout for potential members</a:t>
            </a:r>
          </a:p>
          <a:p>
            <a:pPr>
              <a:lnSpc>
                <a:spcPct val="120000"/>
              </a:lnSpc>
              <a:buSzPct val="100000"/>
              <a:tabLst>
                <a:tab pos="457200" algn="l"/>
              </a:tabLst>
            </a:pPr>
            <a:r>
              <a:rPr lang="en-NZ" sz="2300" dirty="0">
                <a:ea typeface="Calibri" panose="020F0502020204030204" pitchFamily="34" charset="0"/>
                <a:cs typeface="Times New Roman" panose="02020603050405020304" pitchFamily="18" charset="0"/>
              </a:rPr>
              <a:t>How long is too long to be a board? Should boards have term/tenure limits?</a:t>
            </a:r>
          </a:p>
          <a:p>
            <a:pPr>
              <a:lnSpc>
                <a:spcPct val="120000"/>
              </a:lnSpc>
              <a:buSzPct val="100000"/>
              <a:tabLst>
                <a:tab pos="457200" algn="l"/>
              </a:tabLst>
            </a:pPr>
            <a:r>
              <a:rPr lang="en-NZ" sz="2300" dirty="0">
                <a:effectLst/>
                <a:ea typeface="Calibri" panose="020F0502020204030204" pitchFamily="34" charset="0"/>
                <a:cs typeface="Times New Roman" panose="02020603050405020304" pitchFamily="18" charset="0"/>
              </a:rPr>
              <a:t>How many board roles is too many?</a:t>
            </a:r>
          </a:p>
          <a:p>
            <a:endParaRPr lang="en-NZ" dirty="0"/>
          </a:p>
        </p:txBody>
      </p:sp>
    </p:spTree>
    <p:extLst>
      <p:ext uri="{BB962C8B-B14F-4D97-AF65-F5344CB8AC3E}">
        <p14:creationId xmlns:p14="http://schemas.microsoft.com/office/powerpoint/2010/main" val="4162163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BC899-A9D3-4A25-8994-AC37C8C1F0CE}"/>
              </a:ext>
            </a:extLst>
          </p:cNvPr>
          <p:cNvSpPr>
            <a:spLocks noGrp="1"/>
          </p:cNvSpPr>
          <p:nvPr>
            <p:ph type="title"/>
          </p:nvPr>
        </p:nvSpPr>
        <p:spPr/>
        <p:txBody>
          <a:bodyPr>
            <a:normAutofit/>
          </a:bodyPr>
          <a:lstStyle/>
          <a:p>
            <a:pPr algn="ctr"/>
            <a:r>
              <a:rPr lang="en-NZ" dirty="0"/>
              <a:t>What is the current size of your board?</a:t>
            </a:r>
          </a:p>
        </p:txBody>
      </p:sp>
      <p:sp>
        <p:nvSpPr>
          <p:cNvPr id="3" name="Content Placeholder 2">
            <a:extLst>
              <a:ext uri="{FF2B5EF4-FFF2-40B4-BE49-F238E27FC236}">
                <a16:creationId xmlns:a16="http://schemas.microsoft.com/office/drawing/2014/main" id="{DEC267A7-7923-442B-B201-0EEBD8FD18E9}"/>
              </a:ext>
            </a:extLst>
          </p:cNvPr>
          <p:cNvSpPr>
            <a:spLocks noGrp="1"/>
          </p:cNvSpPr>
          <p:nvPr>
            <p:ph idx="1"/>
          </p:nvPr>
        </p:nvSpPr>
        <p:spPr/>
        <p:txBody>
          <a:bodyPr/>
          <a:lstStyle/>
          <a:p>
            <a:pPr marL="0" indent="0">
              <a:buNone/>
            </a:pPr>
            <a:r>
              <a:rPr lang="en-NZ" sz="2000" b="1" dirty="0">
                <a:solidFill>
                  <a:srgbClr val="87B9A1"/>
                </a:solidFill>
              </a:rPr>
              <a:t>Poll 4: </a:t>
            </a:r>
            <a:r>
              <a:rPr lang="en-NZ" sz="2000" dirty="0"/>
              <a:t>How many board members are currently on your board?</a:t>
            </a:r>
          </a:p>
          <a:p>
            <a:r>
              <a:rPr lang="en-NZ" sz="2000" dirty="0"/>
              <a:t>less than 5</a:t>
            </a:r>
          </a:p>
          <a:p>
            <a:r>
              <a:rPr lang="en-NZ" sz="2000" dirty="0"/>
              <a:t>5, 6, 7, 8, 9, 10</a:t>
            </a:r>
          </a:p>
          <a:p>
            <a:r>
              <a:rPr lang="en-NZ" sz="2000" dirty="0"/>
              <a:t>more than 10.</a:t>
            </a:r>
          </a:p>
          <a:p>
            <a:pPr marL="0" indent="0">
              <a:buNone/>
            </a:pPr>
            <a:endParaRPr lang="en-NZ" sz="2000" dirty="0"/>
          </a:p>
          <a:p>
            <a:pPr marL="0" indent="0">
              <a:buNone/>
            </a:pPr>
            <a:r>
              <a:rPr lang="en-GB" sz="2000" b="1" dirty="0">
                <a:solidFill>
                  <a:srgbClr val="87B9A1"/>
                </a:solidFill>
                <a:ea typeface="Arial" panose="020B0604020202020204" pitchFamily="34" charset="0"/>
                <a:cs typeface="Times New Roman" panose="02020603050405020304" pitchFamily="18" charset="0"/>
              </a:rPr>
              <a:t>Poll results: </a:t>
            </a:r>
            <a:r>
              <a:rPr lang="en-GB" sz="2000" dirty="0">
                <a:ea typeface="Arial" panose="020B0604020202020204" pitchFamily="34" charset="0"/>
                <a:cs typeface="Times New Roman" panose="02020603050405020304" pitchFamily="18" charset="0"/>
              </a:rPr>
              <a:t>53 people took part in this poll. 9% answered less than 5, 87% answered less than </a:t>
            </a:r>
            <a:r>
              <a:rPr lang="en-NZ" sz="2000" dirty="0"/>
              <a:t>5, 6, 7, 8, 9, 10, 4% answered more than 10.</a:t>
            </a:r>
          </a:p>
          <a:p>
            <a:pPr marL="0" indent="0">
              <a:buNone/>
            </a:pPr>
            <a:endParaRPr lang="en-NZ" dirty="0"/>
          </a:p>
        </p:txBody>
      </p:sp>
    </p:spTree>
    <p:extLst>
      <p:ext uri="{BB962C8B-B14F-4D97-AF65-F5344CB8AC3E}">
        <p14:creationId xmlns:p14="http://schemas.microsoft.com/office/powerpoint/2010/main" val="84389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0399D-990E-47C4-81D6-1BB6896E017E}"/>
              </a:ext>
            </a:extLst>
          </p:cNvPr>
          <p:cNvSpPr>
            <a:spLocks noGrp="1"/>
          </p:cNvSpPr>
          <p:nvPr>
            <p:ph type="title"/>
          </p:nvPr>
        </p:nvSpPr>
        <p:spPr/>
        <p:txBody>
          <a:bodyPr/>
          <a:lstStyle/>
          <a:p>
            <a:pPr algn="ctr"/>
            <a:r>
              <a:rPr lang="en-NZ" dirty="0"/>
              <a:t>Risk management</a:t>
            </a:r>
          </a:p>
        </p:txBody>
      </p:sp>
      <p:sp>
        <p:nvSpPr>
          <p:cNvPr id="3" name="Content Placeholder 2">
            <a:extLst>
              <a:ext uri="{FF2B5EF4-FFF2-40B4-BE49-F238E27FC236}">
                <a16:creationId xmlns:a16="http://schemas.microsoft.com/office/drawing/2014/main" id="{1DCB9F92-2B60-408E-A4D0-4A70335DC395}"/>
              </a:ext>
            </a:extLst>
          </p:cNvPr>
          <p:cNvSpPr>
            <a:spLocks noGrp="1"/>
          </p:cNvSpPr>
          <p:nvPr>
            <p:ph idx="1"/>
          </p:nvPr>
        </p:nvSpPr>
        <p:spPr>
          <a:xfrm>
            <a:off x="733182" y="1885449"/>
            <a:ext cx="10725636" cy="4128852"/>
          </a:xfrm>
        </p:spPr>
        <p:txBody>
          <a:bodyPr>
            <a:normAutofit fontScale="47500" lnSpcReduction="20000"/>
          </a:bodyPr>
          <a:lstStyle/>
          <a:p>
            <a:r>
              <a:rPr lang="en-US" sz="3300" dirty="0"/>
              <a:t>Managing risks is a key part of governance. It covers monitoring risk identification, mitigation and management.</a:t>
            </a:r>
          </a:p>
          <a:p>
            <a:r>
              <a:rPr lang="en-US" sz="3300" dirty="0"/>
              <a:t>Think about risk management as part of forward planning.</a:t>
            </a:r>
          </a:p>
          <a:p>
            <a:r>
              <a:rPr lang="en-US" sz="3300" dirty="0"/>
              <a:t>Health &amp; safety.</a:t>
            </a:r>
          </a:p>
          <a:p>
            <a:r>
              <a:rPr lang="en-US" sz="3300" dirty="0"/>
              <a:t>Cybersecurity (very topical at the moment!)</a:t>
            </a:r>
          </a:p>
          <a:p>
            <a:pPr marL="0" indent="0">
              <a:buNone/>
            </a:pPr>
            <a:endParaRPr lang="en-US" sz="3300" dirty="0"/>
          </a:p>
          <a:p>
            <a:pPr marL="0" indent="0">
              <a:buNone/>
            </a:pPr>
            <a:r>
              <a:rPr lang="en-US" sz="3300" dirty="0"/>
              <a:t>Good governance practice in action:</a:t>
            </a:r>
          </a:p>
          <a:p>
            <a:r>
              <a:rPr lang="en-US" sz="3300" dirty="0"/>
              <a:t>Think about risks when setting strategy.</a:t>
            </a:r>
          </a:p>
          <a:p>
            <a:r>
              <a:rPr lang="en-US" sz="3300" dirty="0"/>
              <a:t>Make risk management a standard agenda item at board meetings (opportunity to identify new risks from diverse perspectives of board members).</a:t>
            </a:r>
          </a:p>
          <a:p>
            <a:r>
              <a:rPr lang="en-US" sz="3300" dirty="0"/>
              <a:t>Actively develop a </a:t>
            </a:r>
            <a:r>
              <a:rPr lang="en-US" sz="3300" u="sng" dirty="0"/>
              <a:t>collective</a:t>
            </a:r>
            <a:r>
              <a:rPr lang="en-US" sz="3300" dirty="0"/>
              <a:t> appetite/tolerance for risk (what are the “no-go” areas for the board?).</a:t>
            </a:r>
          </a:p>
          <a:p>
            <a:r>
              <a:rPr lang="en-US" sz="3300" dirty="0"/>
              <a:t>Think about opportunities alongside risks.</a:t>
            </a:r>
          </a:p>
          <a:p>
            <a:endParaRPr lang="en-NZ" dirty="0"/>
          </a:p>
        </p:txBody>
      </p:sp>
    </p:spTree>
    <p:extLst>
      <p:ext uri="{BB962C8B-B14F-4D97-AF65-F5344CB8AC3E}">
        <p14:creationId xmlns:p14="http://schemas.microsoft.com/office/powerpoint/2010/main" val="287392732"/>
      </p:ext>
    </p:extLst>
  </p:cSld>
  <p:clrMapOvr>
    <a:masterClrMapping/>
  </p:clrMapOvr>
</p:sld>
</file>

<file path=ppt/theme/theme1.xml><?xml version="1.0" encoding="utf-8"?>
<a:theme xmlns:a="http://schemas.openxmlformats.org/drawingml/2006/main" name="Office Theme">
  <a:themeElements>
    <a:clrScheme name="Custom 1">
      <a:dk1>
        <a:srgbClr val="3C3D3C"/>
      </a:dk1>
      <a:lt1>
        <a:srgbClr val="FFFFFF"/>
      </a:lt1>
      <a:dk2>
        <a:srgbClr val="35829C"/>
      </a:dk2>
      <a:lt2>
        <a:srgbClr val="FEFFFE"/>
      </a:lt2>
      <a:accent1>
        <a:srgbClr val="2D7086"/>
      </a:accent1>
      <a:accent2>
        <a:srgbClr val="2EA3BF"/>
      </a:accent2>
      <a:accent3>
        <a:srgbClr val="69BA80"/>
      </a:accent3>
      <a:accent4>
        <a:srgbClr val="D2DB36"/>
      </a:accent4>
      <a:accent5>
        <a:srgbClr val="F8BB41"/>
      </a:accent5>
      <a:accent6>
        <a:srgbClr val="F25B29"/>
      </a:accent6>
      <a:hlink>
        <a:srgbClr val="35829C"/>
      </a:hlink>
      <a:folHlink>
        <a:srgbClr val="35829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SI Powerpoint Template 2018" id="{B890F435-9422-0C42-AAAE-0F751C4A9AD8}" vid="{7A8966DD-6220-D948-8320-7E09A8FBF110}"/>
    </a:ext>
  </a:extLst>
</a:theme>
</file>

<file path=ppt/theme/theme2.xml><?xml version="1.0" encoding="utf-8"?>
<a:theme xmlns:a="http://schemas.openxmlformats.org/drawingml/2006/main" name="1_Office Theme">
  <a:themeElements>
    <a:clrScheme name="CSI Colour theme 2018">
      <a:dk1>
        <a:srgbClr val="3C3D3C"/>
      </a:dk1>
      <a:lt1>
        <a:srgbClr val="FFFFFF"/>
      </a:lt1>
      <a:dk2>
        <a:srgbClr val="35829C"/>
      </a:dk2>
      <a:lt2>
        <a:srgbClr val="FEFFFE"/>
      </a:lt2>
      <a:accent1>
        <a:srgbClr val="2D7086"/>
      </a:accent1>
      <a:accent2>
        <a:srgbClr val="2EA3BF"/>
      </a:accent2>
      <a:accent3>
        <a:srgbClr val="69BA80"/>
      </a:accent3>
      <a:accent4>
        <a:srgbClr val="D2DB36"/>
      </a:accent4>
      <a:accent5>
        <a:srgbClr val="F8BB41"/>
      </a:accent5>
      <a:accent6>
        <a:srgbClr val="F25B29"/>
      </a:accent6>
      <a:hlink>
        <a:srgbClr val="35829C"/>
      </a:hlink>
      <a:folHlink>
        <a:srgbClr val="35829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SI Powerpoint Template 2018" id="{B890F435-9422-0C42-AAAE-0F751C4A9AD8}" vid="{577B234D-4F42-684A-B6C6-978B976B0D19}"/>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FAF426DE5356A42A484CB3A3F19E5C7" ma:contentTypeVersion="12" ma:contentTypeDescription="Create a new document." ma:contentTypeScope="" ma:versionID="50df6a42a40ff8428f58a066f57dc9ca">
  <xsd:schema xmlns:xsd="http://www.w3.org/2001/XMLSchema" xmlns:xs="http://www.w3.org/2001/XMLSchema" xmlns:p="http://schemas.microsoft.com/office/2006/metadata/properties" xmlns:ns2="48e26c47-8370-4f02-a472-8253f3661ea5" xmlns:ns3="79b879b7-82d0-439a-8cd8-010c65e5c8b2" targetNamespace="http://schemas.microsoft.com/office/2006/metadata/properties" ma:root="true" ma:fieldsID="6cc461eb4b23192af618ba83ce268257" ns2:_="" ns3:_="">
    <xsd:import namespace="48e26c47-8370-4f02-a472-8253f3661ea5"/>
    <xsd:import namespace="79b879b7-82d0-439a-8cd8-010c65e5c8b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e26c47-8370-4f02-a472-8253f3661e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9b879b7-82d0-439a-8cd8-010c65e5c8b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E206E78-930A-49D9-8470-98E928679929}">
  <ds:schemaRefs>
    <ds:schemaRef ds:uri="48e26c47-8370-4f02-a472-8253f3661ea5"/>
    <ds:schemaRef ds:uri="79b879b7-82d0-439a-8cd8-010c65e5c8b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5845AFB-B1DC-4353-8833-5B0BAFAD0B0D}">
  <ds:schemaRefs>
    <ds:schemaRef ds:uri="http://purl.org/dc/terms/"/>
    <ds:schemaRef ds:uri="http://www.w3.org/XML/1998/namespace"/>
    <ds:schemaRef ds:uri="http://schemas.microsoft.com/office/2006/documentManagement/types"/>
    <ds:schemaRef ds:uri="http://schemas.microsoft.com/office/2006/metadata/properties"/>
    <ds:schemaRef ds:uri="http://purl.org/dc/elements/1.1/"/>
    <ds:schemaRef ds:uri="http://schemas.microsoft.com/office/infopath/2007/PartnerControls"/>
    <ds:schemaRef ds:uri="79b879b7-82d0-439a-8cd8-010c65e5c8b2"/>
    <ds:schemaRef ds:uri="http://schemas.openxmlformats.org/package/2006/metadata/core-properties"/>
    <ds:schemaRef ds:uri="48e26c47-8370-4f02-a472-8253f3661ea5"/>
    <ds:schemaRef ds:uri="http://purl.org/dc/dcmitype/"/>
  </ds:schemaRefs>
</ds:datastoreItem>
</file>

<file path=customXml/itemProps3.xml><?xml version="1.0" encoding="utf-8"?>
<ds:datastoreItem xmlns:ds="http://schemas.openxmlformats.org/officeDocument/2006/customXml" ds:itemID="{21E61230-E668-4261-9AA5-D59454CA411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795</TotalTime>
  <Words>1071</Words>
  <Application>Microsoft Office PowerPoint</Application>
  <PresentationFormat>Widescreen</PresentationFormat>
  <Paragraphs>99</Paragraphs>
  <Slides>10</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10</vt:i4>
      </vt:variant>
    </vt:vector>
  </HeadingPairs>
  <TitlesOfParts>
    <vt:vector size="18" baseType="lpstr">
      <vt:lpstr>Arial</vt:lpstr>
      <vt:lpstr>Calibri</vt:lpstr>
      <vt:lpstr>Courier New</vt:lpstr>
      <vt:lpstr>Open Sans</vt:lpstr>
      <vt:lpstr>Wingdings</vt:lpstr>
      <vt:lpstr>Office Theme</vt:lpstr>
      <vt:lpstr>1_Office Theme</vt:lpstr>
      <vt:lpstr>Custom Design</vt:lpstr>
      <vt:lpstr> Governance </vt:lpstr>
      <vt:lpstr>Who is online today?</vt:lpstr>
      <vt:lpstr>Themes being covered today</vt:lpstr>
      <vt:lpstr>Governance and management</vt:lpstr>
      <vt:lpstr>Strategy</vt:lpstr>
      <vt:lpstr>Financial stability – pulse check</vt:lpstr>
      <vt:lpstr>Board membership and succession planning</vt:lpstr>
      <vt:lpstr>What is the current size of your board?</vt:lpstr>
      <vt:lpstr>Risk management</vt:lpstr>
      <vt:lpstr>Conflicts of interest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 &amp; Communications</dc:title>
  <dc:creator>Suzanne McNicol</dc:creator>
  <cp:lastModifiedBy>Aimee Bird</cp:lastModifiedBy>
  <cp:revision>49</cp:revision>
  <dcterms:created xsi:type="dcterms:W3CDTF">2020-11-10T23:04:11Z</dcterms:created>
  <dcterms:modified xsi:type="dcterms:W3CDTF">2022-02-22T02:34:49Z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0x0101009FAF426DE5356A42A484CB3A3F19E5C7</vt:lpwstr>
  </property>
</Properties>
</file>