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Lst>
  <p:notesMasterIdLst>
    <p:notesMasterId r:id="rId20"/>
  </p:notesMasterIdLst>
  <p:sldIdLst>
    <p:sldId id="256" r:id="rId6"/>
    <p:sldId id="257" r:id="rId7"/>
    <p:sldId id="268" r:id="rId8"/>
    <p:sldId id="270" r:id="rId9"/>
    <p:sldId id="271" r:id="rId10"/>
    <p:sldId id="259" r:id="rId11"/>
    <p:sldId id="273" r:id="rId12"/>
    <p:sldId id="260" r:id="rId13"/>
    <p:sldId id="261" r:id="rId14"/>
    <p:sldId id="263" r:id="rId15"/>
    <p:sldId id="262" r:id="rId16"/>
    <p:sldId id="266" r:id="rId17"/>
    <p:sldId id="269"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839C"/>
    <a:srgbClr val="5596B2"/>
    <a:srgbClr val="87B9A1"/>
    <a:srgbClr val="D2D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74"/>
  </p:normalViewPr>
  <p:slideViewPr>
    <p:cSldViewPr snapToGrid="0" snapToObjects="1">
      <p:cViewPr varScale="1">
        <p:scale>
          <a:sx n="76" d="100"/>
          <a:sy n="76" d="100"/>
        </p:scale>
        <p:origin x="8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uriwāhi Pa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Puriwāhi Rā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3C760-4CE3-4D0B-8BCB-94BEB6DCF270}" type="datetimeFigureOut">
              <a:rPr lang="en-NZ" smtClean="0"/>
              <a:t>24/02/2022</a:t>
            </a:fld>
            <a:endParaRPr lang="en-NZ"/>
          </a:p>
        </p:txBody>
      </p:sp>
      <p:sp>
        <p:nvSpPr>
          <p:cNvPr id="4" name="Puriwāhi Atahanga Kiriat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Puriwāhi Tuhipo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mi-NZ"/>
              <a:t>Pāwhiri kia whakatikaia ngā kāhua kuputuhi Matua</a:t>
            </a:r>
          </a:p>
          <a:p>
            <a:pPr lvl="1"/>
            <a:r>
              <a:rPr lang="mi-NZ"/>
              <a:t>Taumata tuarua</a:t>
            </a:r>
          </a:p>
          <a:p>
            <a:pPr lvl="2"/>
            <a:r>
              <a:rPr lang="mi-NZ"/>
              <a:t>Taumata tuatoru</a:t>
            </a:r>
          </a:p>
          <a:p>
            <a:pPr lvl="3"/>
            <a:r>
              <a:rPr lang="mi-NZ"/>
              <a:t>Taumata tuawhā</a:t>
            </a:r>
          </a:p>
          <a:p>
            <a:pPr lvl="4"/>
            <a:r>
              <a:rPr lang="mi-NZ"/>
              <a:t>Taumata tuarima</a:t>
            </a:r>
            <a:endParaRPr lang="en-NZ"/>
          </a:p>
        </p:txBody>
      </p:sp>
      <p:sp>
        <p:nvSpPr>
          <p:cNvPr id="6" name="Puriwāhi Hik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Puriwāhi Tau Kiriat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B0334-F465-4619-A429-1D3E50902572}" type="slidenum">
              <a:rPr lang="en-NZ" smtClean="0"/>
              <a:t>‹#›</a:t>
            </a:fld>
            <a:endParaRPr lang="en-NZ"/>
          </a:p>
        </p:txBody>
      </p:sp>
    </p:spTree>
    <p:extLst>
      <p:ext uri="{BB962C8B-B14F-4D97-AF65-F5344CB8AC3E}">
        <p14:creationId xmlns:p14="http://schemas.microsoft.com/office/powerpoint/2010/main" val="4277312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uriwāhi Atahanga Kiriata 1"/>
          <p:cNvSpPr>
            <a:spLocks noGrp="1" noRot="1" noChangeAspect="1"/>
          </p:cNvSpPr>
          <p:nvPr>
            <p:ph type="sldImg"/>
          </p:nvPr>
        </p:nvSpPr>
        <p:spPr/>
      </p:sp>
      <p:sp>
        <p:nvSpPr>
          <p:cNvPr id="3" name="Puriwāhi Tuhipoka 2"/>
          <p:cNvSpPr>
            <a:spLocks noGrp="1"/>
          </p:cNvSpPr>
          <p:nvPr>
            <p:ph type="body" idx="1"/>
          </p:nvPr>
        </p:nvSpPr>
        <p:spPr/>
        <p:txBody>
          <a:bodyPr/>
          <a:lstStyle/>
          <a:p>
            <a:endParaRPr lang="en-NZ" dirty="0"/>
          </a:p>
        </p:txBody>
      </p:sp>
      <p:sp>
        <p:nvSpPr>
          <p:cNvPr id="4" name="Puriwāhi Tau Kiriata 3"/>
          <p:cNvSpPr>
            <a:spLocks noGrp="1"/>
          </p:cNvSpPr>
          <p:nvPr>
            <p:ph type="sldNum" sz="quarter" idx="5"/>
          </p:nvPr>
        </p:nvSpPr>
        <p:spPr/>
        <p:txBody>
          <a:bodyPr/>
          <a:lstStyle/>
          <a:p>
            <a:fld id="{1B9B0334-F465-4619-A429-1D3E50902572}" type="slidenum">
              <a:rPr lang="en-NZ" smtClean="0"/>
              <a:t>3</a:t>
            </a:fld>
            <a:endParaRPr lang="en-NZ"/>
          </a:p>
        </p:txBody>
      </p:sp>
    </p:spTree>
    <p:extLst>
      <p:ext uri="{BB962C8B-B14F-4D97-AF65-F5344CB8AC3E}">
        <p14:creationId xmlns:p14="http://schemas.microsoft.com/office/powerpoint/2010/main" val="26436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i-NZ" dirty="0"/>
          </a:p>
        </p:txBody>
      </p:sp>
      <p:sp>
        <p:nvSpPr>
          <p:cNvPr id="4" name="Slide Number Placeholder 3"/>
          <p:cNvSpPr>
            <a:spLocks noGrp="1"/>
          </p:cNvSpPr>
          <p:nvPr>
            <p:ph type="sldNum" sz="quarter" idx="5"/>
          </p:nvPr>
        </p:nvSpPr>
        <p:spPr/>
        <p:txBody>
          <a:bodyPr/>
          <a:lstStyle/>
          <a:p>
            <a:fld id="{1B9B0334-F465-4619-A429-1D3E50902572}" type="slidenum">
              <a:rPr lang="en-NZ" smtClean="0"/>
              <a:t>8</a:t>
            </a:fld>
            <a:endParaRPr lang="en-NZ"/>
          </a:p>
        </p:txBody>
      </p:sp>
    </p:spTree>
    <p:extLst>
      <p:ext uri="{BB962C8B-B14F-4D97-AF65-F5344CB8AC3E}">
        <p14:creationId xmlns:p14="http://schemas.microsoft.com/office/powerpoint/2010/main" val="3372780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B9B0334-F465-4619-A429-1D3E50902572}" type="slidenum">
              <a:rPr lang="en-NZ" smtClean="0"/>
              <a:t>9</a:t>
            </a:fld>
            <a:endParaRPr lang="en-NZ"/>
          </a:p>
        </p:txBody>
      </p:sp>
    </p:spTree>
    <p:extLst>
      <p:ext uri="{BB962C8B-B14F-4D97-AF65-F5344CB8AC3E}">
        <p14:creationId xmlns:p14="http://schemas.microsoft.com/office/powerpoint/2010/main" val="298699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B9B0334-F465-4619-A429-1D3E50902572}" type="slidenum">
              <a:rPr lang="en-NZ" smtClean="0"/>
              <a:t>11</a:t>
            </a:fld>
            <a:endParaRPr lang="en-NZ"/>
          </a:p>
        </p:txBody>
      </p:sp>
    </p:spTree>
    <p:extLst>
      <p:ext uri="{BB962C8B-B14F-4D97-AF65-F5344CB8AC3E}">
        <p14:creationId xmlns:p14="http://schemas.microsoft.com/office/powerpoint/2010/main" val="421160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26D17-DF0E-6144-A988-AFFD881EE497}"/>
              </a:ext>
            </a:extLst>
          </p:cNvPr>
          <p:cNvSpPr>
            <a:spLocks noGrp="1"/>
          </p:cNvSpPr>
          <p:nvPr>
            <p:ph type="ctrTitle" hasCustomPrompt="1"/>
          </p:nvPr>
        </p:nvSpPr>
        <p:spPr>
          <a:xfrm>
            <a:off x="1480970" y="2780215"/>
            <a:ext cx="9144000" cy="1143281"/>
          </a:xfrm>
          <a:prstGeom prst="rect">
            <a:avLst/>
          </a:prstGeom>
        </p:spPr>
        <p:txBody>
          <a:bodyPr anchor="b">
            <a:normAutofit/>
          </a:bodyPr>
          <a:lstStyle>
            <a:lvl1pPr algn="ctr">
              <a:defRPr sz="7200" b="1"/>
            </a:lvl1pPr>
          </a:lstStyle>
          <a:p>
            <a:r>
              <a:rPr lang="en-US" dirty="0"/>
              <a:t>Edit document title</a:t>
            </a:r>
          </a:p>
        </p:txBody>
      </p:sp>
      <p:sp>
        <p:nvSpPr>
          <p:cNvPr id="3" name="Subtitle 2">
            <a:extLst>
              <a:ext uri="{FF2B5EF4-FFF2-40B4-BE49-F238E27FC236}">
                <a16:creationId xmlns:a16="http://schemas.microsoft.com/office/drawing/2014/main" id="{7EE3D14D-AA42-F74D-A10F-19707ED1D1BD}"/>
              </a:ext>
            </a:extLst>
          </p:cNvPr>
          <p:cNvSpPr>
            <a:spLocks noGrp="1"/>
          </p:cNvSpPr>
          <p:nvPr>
            <p:ph type="subTitle" idx="1" hasCustomPrompt="1"/>
          </p:nvPr>
        </p:nvSpPr>
        <p:spPr>
          <a:xfrm>
            <a:off x="1480970" y="4107647"/>
            <a:ext cx="9144000" cy="657990"/>
          </a:xfrm>
          <a:prstGeom prst="rect">
            <a:avLst/>
          </a:prstGeom>
        </p:spPr>
        <p:txBody>
          <a:bodyPr>
            <a:normAutofit/>
          </a:bodyPr>
          <a:lstStyle>
            <a:lvl1pPr marL="0" indent="0" algn="ctr">
              <a:buNone/>
              <a:defRPr sz="3200">
                <a:solidFill>
                  <a:srgbClr val="87B9A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Longer name</a:t>
            </a:r>
          </a:p>
        </p:txBody>
      </p:sp>
      <p:sp>
        <p:nvSpPr>
          <p:cNvPr id="9" name="Rectangle 8">
            <a:extLst>
              <a:ext uri="{FF2B5EF4-FFF2-40B4-BE49-F238E27FC236}">
                <a16:creationId xmlns:a16="http://schemas.microsoft.com/office/drawing/2014/main" id="{B21A9DC0-E2DE-424D-8841-E6C450A9ED10}"/>
              </a:ext>
            </a:extLst>
          </p:cNvPr>
          <p:cNvSpPr/>
          <p:nvPr userDrawn="1"/>
        </p:nvSpPr>
        <p:spPr>
          <a:xfrm flipV="1">
            <a:off x="711667" y="300236"/>
            <a:ext cx="10800000" cy="72000"/>
          </a:xfrm>
          <a:prstGeom prst="rect">
            <a:avLst/>
          </a:prstGeom>
          <a:gradFill flip="none" rotWithShape="1">
            <a:gsLst>
              <a:gs pos="0">
                <a:srgbClr val="D2DC36"/>
              </a:gs>
              <a:gs pos="22000">
                <a:srgbClr val="93C35C">
                  <a:lumMod val="95000"/>
                </a:srgbClr>
              </a:gs>
              <a:gs pos="41000">
                <a:srgbClr val="69BA80"/>
              </a:gs>
              <a:gs pos="80000">
                <a:srgbClr val="35839C"/>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10" name="Subtitle 2">
            <a:extLst>
              <a:ext uri="{FF2B5EF4-FFF2-40B4-BE49-F238E27FC236}">
                <a16:creationId xmlns:a16="http://schemas.microsoft.com/office/drawing/2014/main" id="{9DD1D224-431C-EC4E-BD9F-19AE5A0832D6}"/>
              </a:ext>
            </a:extLst>
          </p:cNvPr>
          <p:cNvSpPr txBox="1">
            <a:spLocks/>
          </p:cNvSpPr>
          <p:nvPr userDrawn="1"/>
        </p:nvSpPr>
        <p:spPr>
          <a:xfrm>
            <a:off x="1524000" y="4949788"/>
            <a:ext cx="9144000" cy="94227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14000"/>
              </a:lnSpc>
              <a:spcBef>
                <a:spcPts val="600"/>
              </a:spcBef>
              <a:spcAft>
                <a:spcPts val="600"/>
              </a:spcAft>
              <a:buClr>
                <a:schemeClr val="tx2"/>
              </a:buClr>
              <a:buFont typeface="Arial" panose="020B0604020202020204" pitchFamily="34" charset="0"/>
              <a:buNone/>
              <a:defRPr sz="3200" kern="1200">
                <a:solidFill>
                  <a:srgbClr val="87B9A1"/>
                </a:solidFill>
                <a:latin typeface="+mn-lt"/>
                <a:ea typeface="+mn-ea"/>
                <a:cs typeface="+mn-cs"/>
              </a:defRPr>
            </a:lvl1pPr>
            <a:lvl2pPr marL="457200" indent="0" algn="ctr" defTabSz="914400" rtl="0" eaLnBrk="1" latinLnBrk="0" hangingPunct="1">
              <a:lnSpc>
                <a:spcPct val="114000"/>
              </a:lnSpc>
              <a:spcBef>
                <a:spcPts val="600"/>
              </a:spcBef>
              <a:spcAft>
                <a:spcPts val="600"/>
              </a:spcAft>
              <a:buClr>
                <a:srgbClr val="87B9A1"/>
              </a:buClr>
              <a:buSzPct val="85000"/>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114000"/>
              </a:lnSpc>
              <a:spcBef>
                <a:spcPts val="600"/>
              </a:spcBef>
              <a:spcAft>
                <a:spcPts val="600"/>
              </a:spcAft>
              <a:buClr>
                <a:srgbClr val="93C35C"/>
              </a:buClr>
              <a:buSzPct val="75000"/>
              <a:buFont typeface="Courier New" panose="02070309020205020404" pitchFamily="49" charset="0"/>
              <a:buNone/>
              <a:defRPr sz="1800" kern="1200">
                <a:solidFill>
                  <a:schemeClr val="tx1"/>
                </a:solidFill>
                <a:latin typeface="+mn-lt"/>
                <a:ea typeface="+mn-ea"/>
                <a:cs typeface="+mn-cs"/>
              </a:defRPr>
            </a:lvl3pPr>
            <a:lvl4pPr marL="1371600" indent="0" algn="ctr" defTabSz="914400" rtl="0" eaLnBrk="1" latinLnBrk="0" hangingPunct="1">
              <a:lnSpc>
                <a:spcPct val="114000"/>
              </a:lnSpc>
              <a:spcBef>
                <a:spcPts val="600"/>
              </a:spcBef>
              <a:spcAft>
                <a:spcPts val="6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4000"/>
              </a:lnSpc>
              <a:spcBef>
                <a:spcPts val="600"/>
              </a:spcBef>
              <a:spcAft>
                <a:spcPts val="6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i="1" dirty="0">
                <a:solidFill>
                  <a:srgbClr val="5596B2"/>
                </a:solidFill>
              </a:rPr>
              <a:t>Kia Whiti </a:t>
            </a:r>
            <a:r>
              <a:rPr lang="en-US" sz="2800" b="1" i="1" dirty="0" err="1">
                <a:solidFill>
                  <a:srgbClr val="5596B2"/>
                </a:solidFill>
              </a:rPr>
              <a:t>Tonu</a:t>
            </a:r>
            <a:endParaRPr lang="en-US" sz="2800" b="1" i="1" dirty="0">
              <a:solidFill>
                <a:srgbClr val="5596B2"/>
              </a:solidFill>
            </a:endParaRPr>
          </a:p>
          <a:p>
            <a:r>
              <a:rPr lang="en-US" sz="2000" i="1" dirty="0">
                <a:solidFill>
                  <a:srgbClr val="5596B2"/>
                </a:solidFill>
              </a:rPr>
              <a:t>To Shine Brightly</a:t>
            </a:r>
          </a:p>
        </p:txBody>
      </p:sp>
      <p:pic>
        <p:nvPicPr>
          <p:cNvPr id="4" name="Picture 3">
            <a:extLst>
              <a:ext uri="{FF2B5EF4-FFF2-40B4-BE49-F238E27FC236}">
                <a16:creationId xmlns:a16="http://schemas.microsoft.com/office/drawing/2014/main" id="{18E808DF-435B-43BF-94BD-C82C9FDCE33C}"/>
              </a:ext>
            </a:extLst>
          </p:cNvPr>
          <p:cNvPicPr>
            <a:picLocks noChangeAspect="1"/>
          </p:cNvPicPr>
          <p:nvPr userDrawn="1"/>
        </p:nvPicPr>
        <p:blipFill>
          <a:blip r:embed="rId2"/>
          <a:stretch>
            <a:fillRect/>
          </a:stretch>
        </p:blipFill>
        <p:spPr>
          <a:xfrm>
            <a:off x="4498321" y="1166111"/>
            <a:ext cx="3133725" cy="1409700"/>
          </a:xfrm>
          <a:prstGeom prst="rect">
            <a:avLst/>
          </a:prstGeom>
        </p:spPr>
      </p:pic>
    </p:spTree>
    <p:extLst>
      <p:ext uri="{BB962C8B-B14F-4D97-AF65-F5344CB8AC3E}">
        <p14:creationId xmlns:p14="http://schemas.microsoft.com/office/powerpoint/2010/main" val="173243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71B6AD-B26B-DC45-85EE-0E1ABA454C98}"/>
              </a:ext>
            </a:extLst>
          </p:cNvPr>
          <p:cNvSpPr>
            <a:spLocks noGrp="1"/>
          </p:cNvSpPr>
          <p:nvPr>
            <p:ph type="body" idx="1" hasCustomPrompt="1"/>
          </p:nvPr>
        </p:nvSpPr>
        <p:spPr>
          <a:xfrm>
            <a:off x="733182" y="1681163"/>
            <a:ext cx="5157787" cy="823912"/>
          </a:xfrm>
          <a:prstGeom prst="rect">
            <a:avLst/>
          </a:prstGeom>
        </p:spPr>
        <p:txBody>
          <a:bodyPr anchor="ctr">
            <a:normAutofit/>
          </a:bodyPr>
          <a:lstStyle>
            <a:lvl1pPr marL="0" indent="0">
              <a:buNone/>
              <a:defRPr sz="2800" b="1">
                <a:solidFill>
                  <a:srgbClr val="87B9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	</a:t>
            </a:r>
          </a:p>
        </p:txBody>
      </p:sp>
      <p:sp>
        <p:nvSpPr>
          <p:cNvPr id="4" name="Content Placeholder 3">
            <a:extLst>
              <a:ext uri="{FF2B5EF4-FFF2-40B4-BE49-F238E27FC236}">
                <a16:creationId xmlns:a16="http://schemas.microsoft.com/office/drawing/2014/main" id="{101AF89D-F30E-A149-9C3E-97859C93F443}"/>
              </a:ext>
            </a:extLst>
          </p:cNvPr>
          <p:cNvSpPr>
            <a:spLocks noGrp="1"/>
          </p:cNvSpPr>
          <p:nvPr>
            <p:ph sz="half" idx="2"/>
          </p:nvPr>
        </p:nvSpPr>
        <p:spPr>
          <a:xfrm>
            <a:off x="733181" y="2671761"/>
            <a:ext cx="5157787" cy="351790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121ABB-28EA-4644-BDDD-82BC1627A5DC}"/>
              </a:ext>
            </a:extLst>
          </p:cNvPr>
          <p:cNvSpPr>
            <a:spLocks noGrp="1"/>
          </p:cNvSpPr>
          <p:nvPr>
            <p:ph type="body" sz="quarter" idx="3" hasCustomPrompt="1"/>
          </p:nvPr>
        </p:nvSpPr>
        <p:spPr>
          <a:xfrm>
            <a:off x="6275630" y="1684286"/>
            <a:ext cx="5183188" cy="823912"/>
          </a:xfrm>
          <a:prstGeom prst="rect">
            <a:avLst/>
          </a:prstGeom>
        </p:spPr>
        <p:txBody>
          <a:bodyPr anchor="ctr">
            <a:normAutofit/>
          </a:bodyPr>
          <a:lstStyle>
            <a:lvl1pPr marL="0" indent="0">
              <a:buNone/>
              <a:defRPr sz="2800" b="1">
                <a:solidFill>
                  <a:srgbClr val="87B9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	</a:t>
            </a:r>
          </a:p>
        </p:txBody>
      </p:sp>
      <p:sp>
        <p:nvSpPr>
          <p:cNvPr id="6" name="Content Placeholder 5">
            <a:extLst>
              <a:ext uri="{FF2B5EF4-FFF2-40B4-BE49-F238E27FC236}">
                <a16:creationId xmlns:a16="http://schemas.microsoft.com/office/drawing/2014/main" id="{43701E51-D643-E149-9516-81C87FE961A2}"/>
              </a:ext>
            </a:extLst>
          </p:cNvPr>
          <p:cNvSpPr>
            <a:spLocks noGrp="1"/>
          </p:cNvSpPr>
          <p:nvPr>
            <p:ph sz="quarter" idx="4"/>
          </p:nvPr>
        </p:nvSpPr>
        <p:spPr>
          <a:xfrm>
            <a:off x="6275630" y="2671761"/>
            <a:ext cx="5183188" cy="351790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794F4E04-315D-0A4A-97B0-642EF81CBA5F}"/>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167439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22EF5F-8F5F-DA4B-AB87-77E477EC827D}"/>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2739847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730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C0C6-EC3A-4844-8585-FFC8C5F6F9EF}"/>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
        <p:nvSpPr>
          <p:cNvPr id="3" name="Content Placeholder 2">
            <a:extLst>
              <a:ext uri="{FF2B5EF4-FFF2-40B4-BE49-F238E27FC236}">
                <a16:creationId xmlns:a16="http://schemas.microsoft.com/office/drawing/2014/main" id="{C5DAAF6F-CBA5-7542-BF7C-F89D77E150BF}"/>
              </a:ext>
            </a:extLst>
          </p:cNvPr>
          <p:cNvSpPr>
            <a:spLocks noGrp="1"/>
          </p:cNvSpPr>
          <p:nvPr>
            <p:ph idx="1"/>
          </p:nvPr>
        </p:nvSpPr>
        <p:spPr>
          <a:xfrm>
            <a:off x="733182" y="1885448"/>
            <a:ext cx="10725636" cy="4348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349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B93910-93C6-694D-92F8-4356B7D76C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EEB1BC-9104-0F4C-ACEA-474073B626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4F510-E5C9-BA4F-9ED1-6991DDA04814}"/>
              </a:ext>
            </a:extLst>
          </p:cNvPr>
          <p:cNvSpPr>
            <a:spLocks noGrp="1"/>
          </p:cNvSpPr>
          <p:nvPr>
            <p:ph type="dt" sz="half" idx="10"/>
          </p:nvPr>
        </p:nvSpPr>
        <p:spPr>
          <a:xfrm>
            <a:off x="838200" y="6356350"/>
            <a:ext cx="2743200" cy="365125"/>
          </a:xfrm>
          <a:prstGeom prst="rect">
            <a:avLst/>
          </a:prstGeom>
        </p:spPr>
        <p:txBody>
          <a:bodyPr/>
          <a:lstStyle/>
          <a:p>
            <a:fld id="{8014C4DB-F335-AA48-B4FF-A850107ECFE1}" type="datetimeFigureOut">
              <a:rPr lang="en-US" smtClean="0"/>
              <a:t>2/24/2022</a:t>
            </a:fld>
            <a:endParaRPr lang="en-US"/>
          </a:p>
        </p:txBody>
      </p:sp>
      <p:sp>
        <p:nvSpPr>
          <p:cNvPr id="6" name="Footer Placeholder 5">
            <a:extLst>
              <a:ext uri="{FF2B5EF4-FFF2-40B4-BE49-F238E27FC236}">
                <a16:creationId xmlns:a16="http://schemas.microsoft.com/office/drawing/2014/main" id="{0493F7A5-738D-2943-B653-4D4B4E4C0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B7CDF0-055B-5640-8482-B28C0156FFDB}"/>
              </a:ext>
            </a:extLst>
          </p:cNvPr>
          <p:cNvSpPr>
            <a:spLocks noGrp="1"/>
          </p:cNvSpPr>
          <p:nvPr>
            <p:ph type="sldNum" sz="quarter" idx="12"/>
          </p:nvPr>
        </p:nvSpPr>
        <p:spPr>
          <a:xfrm>
            <a:off x="8610600" y="6356350"/>
            <a:ext cx="2743200" cy="365125"/>
          </a:xfrm>
          <a:prstGeom prst="rect">
            <a:avLst/>
          </a:prstGeom>
        </p:spPr>
        <p:txBody>
          <a:bodyPr/>
          <a:lstStyle/>
          <a:p>
            <a:fld id="{EA03FB4F-54C5-3445-8423-2F112A64F484}" type="slidenum">
              <a:rPr lang="en-US" smtClean="0"/>
              <a:t>‹#›</a:t>
            </a:fld>
            <a:endParaRPr lang="en-US"/>
          </a:p>
        </p:txBody>
      </p:sp>
      <p:sp>
        <p:nvSpPr>
          <p:cNvPr id="8" name="Title 1">
            <a:extLst>
              <a:ext uri="{FF2B5EF4-FFF2-40B4-BE49-F238E27FC236}">
                <a16:creationId xmlns:a16="http://schemas.microsoft.com/office/drawing/2014/main" id="{9F0366A5-C2C8-2343-A064-7A2003F86AC7}"/>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4186428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71B6AD-B26B-DC45-85EE-0E1ABA454C98}"/>
              </a:ext>
            </a:extLst>
          </p:cNvPr>
          <p:cNvSpPr>
            <a:spLocks noGrp="1"/>
          </p:cNvSpPr>
          <p:nvPr>
            <p:ph type="body" idx="1" hasCustomPrompt="1"/>
          </p:nvPr>
        </p:nvSpPr>
        <p:spPr>
          <a:xfrm>
            <a:off x="733182" y="1681163"/>
            <a:ext cx="5157787" cy="823912"/>
          </a:xfrm>
          <a:prstGeom prst="rect">
            <a:avLst/>
          </a:prstGeom>
        </p:spPr>
        <p:txBody>
          <a:bodyPr anchor="ctr">
            <a:normAutofit/>
          </a:bodyPr>
          <a:lstStyle>
            <a:lvl1pPr marL="0" indent="0">
              <a:buNone/>
              <a:defRPr sz="2800" b="1">
                <a:solidFill>
                  <a:srgbClr val="87B9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	</a:t>
            </a:r>
          </a:p>
        </p:txBody>
      </p:sp>
      <p:sp>
        <p:nvSpPr>
          <p:cNvPr id="4" name="Content Placeholder 3">
            <a:extLst>
              <a:ext uri="{FF2B5EF4-FFF2-40B4-BE49-F238E27FC236}">
                <a16:creationId xmlns:a16="http://schemas.microsoft.com/office/drawing/2014/main" id="{101AF89D-F30E-A149-9C3E-97859C93F443}"/>
              </a:ext>
            </a:extLst>
          </p:cNvPr>
          <p:cNvSpPr>
            <a:spLocks noGrp="1"/>
          </p:cNvSpPr>
          <p:nvPr>
            <p:ph sz="half" idx="2"/>
          </p:nvPr>
        </p:nvSpPr>
        <p:spPr>
          <a:xfrm>
            <a:off x="733181" y="2671761"/>
            <a:ext cx="5157787" cy="35179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121ABB-28EA-4644-BDDD-82BC1627A5DC}"/>
              </a:ext>
            </a:extLst>
          </p:cNvPr>
          <p:cNvSpPr>
            <a:spLocks noGrp="1"/>
          </p:cNvSpPr>
          <p:nvPr>
            <p:ph type="body" sz="quarter" idx="3" hasCustomPrompt="1"/>
          </p:nvPr>
        </p:nvSpPr>
        <p:spPr>
          <a:xfrm>
            <a:off x="6275630" y="1684286"/>
            <a:ext cx="5183188" cy="823912"/>
          </a:xfrm>
          <a:prstGeom prst="rect">
            <a:avLst/>
          </a:prstGeom>
        </p:spPr>
        <p:txBody>
          <a:bodyPr anchor="ctr">
            <a:normAutofit/>
          </a:bodyPr>
          <a:lstStyle>
            <a:lvl1pPr marL="0" indent="0">
              <a:buNone/>
              <a:defRPr sz="2800" b="1">
                <a:solidFill>
                  <a:srgbClr val="87B9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	</a:t>
            </a:r>
          </a:p>
        </p:txBody>
      </p:sp>
      <p:sp>
        <p:nvSpPr>
          <p:cNvPr id="6" name="Content Placeholder 5">
            <a:extLst>
              <a:ext uri="{FF2B5EF4-FFF2-40B4-BE49-F238E27FC236}">
                <a16:creationId xmlns:a16="http://schemas.microsoft.com/office/drawing/2014/main" id="{43701E51-D643-E149-9516-81C87FE961A2}"/>
              </a:ext>
            </a:extLst>
          </p:cNvPr>
          <p:cNvSpPr>
            <a:spLocks noGrp="1"/>
          </p:cNvSpPr>
          <p:nvPr>
            <p:ph sz="quarter" idx="4"/>
          </p:nvPr>
        </p:nvSpPr>
        <p:spPr>
          <a:xfrm>
            <a:off x="6275630" y="2671761"/>
            <a:ext cx="5183188" cy="351790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794F4E04-315D-0A4A-97B0-642EF81CBA5F}"/>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362424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22EF5F-8F5F-DA4B-AB87-77E477EC827D}"/>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23007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85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48C7-3DD7-1947-8EEC-DAD9FE4B3A7B}"/>
              </a:ext>
            </a:extLst>
          </p:cNvPr>
          <p:cNvSpPr>
            <a:spLocks noGrp="1"/>
          </p:cNvSpPr>
          <p:nvPr>
            <p:ph type="title"/>
          </p:nvPr>
        </p:nvSpPr>
        <p:spPr>
          <a:xfrm>
            <a:off x="839788" y="987424"/>
            <a:ext cx="3932237" cy="1069975"/>
          </a:xfrm>
          <a:prstGeom prst="rect">
            <a:avLst/>
          </a:prstGeo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3CF13B-F698-6F40-9361-585E2F05282F}"/>
              </a:ext>
            </a:extLst>
          </p:cNvPr>
          <p:cNvSpPr>
            <a:spLocks noGrp="1"/>
          </p:cNvSpPr>
          <p:nvPr>
            <p:ph idx="1"/>
          </p:nvPr>
        </p:nvSpPr>
        <p:spPr>
          <a:xfrm>
            <a:off x="5183188" y="987425"/>
            <a:ext cx="6172200" cy="487362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F6D0636-6637-0B47-9007-B8F8C5EBA130}"/>
              </a:ext>
            </a:extLst>
          </p:cNvPr>
          <p:cNvSpPr>
            <a:spLocks noGrp="1"/>
          </p:cNvSpPr>
          <p:nvPr>
            <p:ph type="body" sz="half" idx="2"/>
          </p:nvPr>
        </p:nvSpPr>
        <p:spPr>
          <a:xfrm>
            <a:off x="839788" y="2259106"/>
            <a:ext cx="3932237" cy="360988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4215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C0C6-EC3A-4844-8585-FFC8C5F6F9EF}"/>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
        <p:nvSpPr>
          <p:cNvPr id="3" name="Content Placeholder 2">
            <a:extLst>
              <a:ext uri="{FF2B5EF4-FFF2-40B4-BE49-F238E27FC236}">
                <a16:creationId xmlns:a16="http://schemas.microsoft.com/office/drawing/2014/main" id="{C5DAAF6F-CBA5-7542-BF7C-F89D77E150BF}"/>
              </a:ext>
            </a:extLst>
          </p:cNvPr>
          <p:cNvSpPr>
            <a:spLocks noGrp="1"/>
          </p:cNvSpPr>
          <p:nvPr>
            <p:ph idx="1"/>
          </p:nvPr>
        </p:nvSpPr>
        <p:spPr>
          <a:xfrm>
            <a:off x="733182" y="1885448"/>
            <a:ext cx="10725636" cy="43481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759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B93910-93C6-694D-92F8-4356B7D76C2B}"/>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EEB1BC-9104-0F4C-ACEA-474073B626FB}"/>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4F510-E5C9-BA4F-9ED1-6991DDA04814}"/>
              </a:ext>
            </a:extLst>
          </p:cNvPr>
          <p:cNvSpPr>
            <a:spLocks noGrp="1"/>
          </p:cNvSpPr>
          <p:nvPr>
            <p:ph type="dt" sz="half" idx="10"/>
          </p:nvPr>
        </p:nvSpPr>
        <p:spPr>
          <a:xfrm>
            <a:off x="838200" y="6356350"/>
            <a:ext cx="2743200" cy="365125"/>
          </a:xfrm>
          <a:prstGeom prst="rect">
            <a:avLst/>
          </a:prstGeom>
        </p:spPr>
        <p:txBody>
          <a:bodyPr/>
          <a:lstStyle/>
          <a:p>
            <a:fld id="{8014C4DB-F335-AA48-B4FF-A850107ECFE1}" type="datetimeFigureOut">
              <a:rPr lang="en-US" smtClean="0"/>
              <a:t>2/24/2022</a:t>
            </a:fld>
            <a:endParaRPr lang="en-US"/>
          </a:p>
        </p:txBody>
      </p:sp>
      <p:sp>
        <p:nvSpPr>
          <p:cNvPr id="6" name="Footer Placeholder 5">
            <a:extLst>
              <a:ext uri="{FF2B5EF4-FFF2-40B4-BE49-F238E27FC236}">
                <a16:creationId xmlns:a16="http://schemas.microsoft.com/office/drawing/2014/main" id="{0493F7A5-738D-2943-B653-4D4B4E4C0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B7CDF0-055B-5640-8482-B28C0156FFDB}"/>
              </a:ext>
            </a:extLst>
          </p:cNvPr>
          <p:cNvSpPr>
            <a:spLocks noGrp="1"/>
          </p:cNvSpPr>
          <p:nvPr>
            <p:ph type="sldNum" sz="quarter" idx="12"/>
          </p:nvPr>
        </p:nvSpPr>
        <p:spPr>
          <a:xfrm>
            <a:off x="8610600" y="6356350"/>
            <a:ext cx="2743200" cy="365125"/>
          </a:xfrm>
          <a:prstGeom prst="rect">
            <a:avLst/>
          </a:prstGeom>
        </p:spPr>
        <p:txBody>
          <a:bodyPr/>
          <a:lstStyle/>
          <a:p>
            <a:fld id="{EA03FB4F-54C5-3445-8423-2F112A64F484}" type="slidenum">
              <a:rPr lang="en-US" smtClean="0"/>
              <a:t>‹#›</a:t>
            </a:fld>
            <a:endParaRPr lang="en-US"/>
          </a:p>
        </p:txBody>
      </p:sp>
      <p:sp>
        <p:nvSpPr>
          <p:cNvPr id="8" name="Title 1">
            <a:extLst>
              <a:ext uri="{FF2B5EF4-FFF2-40B4-BE49-F238E27FC236}">
                <a16:creationId xmlns:a16="http://schemas.microsoft.com/office/drawing/2014/main" id="{9F0366A5-C2C8-2343-A064-7A2003F86AC7}"/>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1212949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A1E7C2-7234-804B-A149-55C1EA829D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a:extLst>
              <a:ext uri="{FF2B5EF4-FFF2-40B4-BE49-F238E27FC236}">
                <a16:creationId xmlns:a16="http://schemas.microsoft.com/office/drawing/2014/main" id="{88587E70-3B72-BB48-8EEC-75EE94C19F5E}"/>
              </a:ext>
            </a:extLst>
          </p:cNvPr>
          <p:cNvSpPr>
            <a:spLocks noGrp="1"/>
          </p:cNvSpPr>
          <p:nvPr>
            <p:ph type="title"/>
          </p:nvPr>
        </p:nvSpPr>
        <p:spPr>
          <a:xfrm>
            <a:off x="838200" y="817581"/>
            <a:ext cx="10515600" cy="873107"/>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9" name="Picture 8" descr="Description: Description: C:\Users\Ruth\Dropbox\Centre for Social Impact\CSI logos and artwork\CSI-Final-Marque-Pattern-Teal-CMYK.png">
            <a:extLst>
              <a:ext uri="{FF2B5EF4-FFF2-40B4-BE49-F238E27FC236}">
                <a16:creationId xmlns:a16="http://schemas.microsoft.com/office/drawing/2014/main" id="{93C73C76-7F6E-6749-BF1E-228223A475B2}"/>
              </a:ext>
            </a:extLst>
          </p:cNvPr>
          <p:cNvPicPr/>
          <p:nvPr userDrawn="1"/>
        </p:nvPicPr>
        <p:blipFill rotWithShape="1">
          <a:blip r:embed="rId9">
            <a:alphaModFix amt="8000"/>
            <a:extLst>
              <a:ext uri="{28A0092B-C50C-407E-A947-70E740481C1C}">
                <a14:useLocalDpi xmlns:a14="http://schemas.microsoft.com/office/drawing/2010/main" val="0"/>
              </a:ext>
            </a:extLst>
          </a:blip>
          <a:srcRect r="38723"/>
          <a:stretch/>
        </p:blipFill>
        <p:spPr bwMode="auto">
          <a:xfrm>
            <a:off x="7559675" y="5927724"/>
            <a:ext cx="4632325" cy="930275"/>
          </a:xfrm>
          <a:prstGeom prst="rect">
            <a:avLst/>
          </a:prstGeom>
          <a:noFill/>
          <a:ln>
            <a:noFill/>
          </a:ln>
        </p:spPr>
      </p:pic>
      <p:pic>
        <p:nvPicPr>
          <p:cNvPr id="10" name="Picture 9" descr="Description: Description: C:\Users\Ruth\Dropbox\Centre for Social Impact\CSI logos and artwork\CSI-Final-Marque-Pattern-Teal-CMYK.png">
            <a:extLst>
              <a:ext uri="{FF2B5EF4-FFF2-40B4-BE49-F238E27FC236}">
                <a16:creationId xmlns:a16="http://schemas.microsoft.com/office/drawing/2014/main" id="{7FCBD8D0-835C-1042-96B2-18CB277C7282}"/>
              </a:ext>
            </a:extLst>
          </p:cNvPr>
          <p:cNvPicPr/>
          <p:nvPr userDrawn="1"/>
        </p:nvPicPr>
        <p:blipFill>
          <a:blip r:embed="rId9">
            <a:alphaModFix amt="8000"/>
            <a:extLst>
              <a:ext uri="{28A0092B-C50C-407E-A947-70E740481C1C}">
                <a14:useLocalDpi xmlns:a14="http://schemas.microsoft.com/office/drawing/2010/main" val="0"/>
              </a:ext>
            </a:extLst>
          </a:blip>
          <a:srcRect/>
          <a:stretch>
            <a:fillRect/>
          </a:stretch>
        </p:blipFill>
        <p:spPr bwMode="auto">
          <a:xfrm>
            <a:off x="0" y="5927725"/>
            <a:ext cx="7559675" cy="930275"/>
          </a:xfrm>
          <a:prstGeom prst="rect">
            <a:avLst/>
          </a:prstGeom>
          <a:noFill/>
          <a:ln>
            <a:noFill/>
          </a:ln>
        </p:spPr>
      </p:pic>
      <p:sp>
        <p:nvSpPr>
          <p:cNvPr id="13" name="TextBox 12">
            <a:extLst>
              <a:ext uri="{FF2B5EF4-FFF2-40B4-BE49-F238E27FC236}">
                <a16:creationId xmlns:a16="http://schemas.microsoft.com/office/drawing/2014/main" id="{1A33F665-3E57-AD45-9186-880D391DEAA7}"/>
              </a:ext>
            </a:extLst>
          </p:cNvPr>
          <p:cNvSpPr txBox="1"/>
          <p:nvPr userDrawn="1"/>
        </p:nvSpPr>
        <p:spPr>
          <a:xfrm>
            <a:off x="8126506" y="6430232"/>
            <a:ext cx="3227294"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1" dirty="0">
                <a:solidFill>
                  <a:srgbClr val="5596B2"/>
                </a:solidFill>
              </a:rPr>
              <a:t>© Centre for Social Impact NZ 2021</a:t>
            </a:r>
          </a:p>
        </p:txBody>
      </p:sp>
      <p:sp>
        <p:nvSpPr>
          <p:cNvPr id="16" name="Rectangle 15">
            <a:extLst>
              <a:ext uri="{FF2B5EF4-FFF2-40B4-BE49-F238E27FC236}">
                <a16:creationId xmlns:a16="http://schemas.microsoft.com/office/drawing/2014/main" id="{2440B73B-F0B4-DE4C-8284-D7742B5849E8}"/>
              </a:ext>
            </a:extLst>
          </p:cNvPr>
          <p:cNvSpPr/>
          <p:nvPr userDrawn="1"/>
        </p:nvSpPr>
        <p:spPr>
          <a:xfrm flipV="1">
            <a:off x="722424" y="336324"/>
            <a:ext cx="10736394" cy="28800"/>
          </a:xfrm>
          <a:prstGeom prst="rect">
            <a:avLst/>
          </a:prstGeom>
          <a:gradFill flip="none" rotWithShape="1">
            <a:gsLst>
              <a:gs pos="0">
                <a:srgbClr val="D2DC36"/>
              </a:gs>
              <a:gs pos="22000">
                <a:srgbClr val="93C35C">
                  <a:lumMod val="95000"/>
                </a:srgbClr>
              </a:gs>
              <a:gs pos="41000">
                <a:srgbClr val="69BA80"/>
              </a:gs>
              <a:gs pos="80000">
                <a:srgbClr val="35839C"/>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Tree>
    <p:extLst>
      <p:ext uri="{BB962C8B-B14F-4D97-AF65-F5344CB8AC3E}">
        <p14:creationId xmlns:p14="http://schemas.microsoft.com/office/powerpoint/2010/main" val="3537366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rgbClr val="87B9A1"/>
        </a:buClr>
        <a:buSzPct val="85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rgbClr val="93C35C"/>
        </a:buClr>
        <a:buSzPct val="75000"/>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5596B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A1E7C2-7234-804B-A149-55C1EA829D3B}"/>
              </a:ext>
            </a:extLst>
          </p:cNvPr>
          <p:cNvSpPr>
            <a:spLocks noGrp="1"/>
          </p:cNvSpPr>
          <p:nvPr>
            <p:ph type="body" idx="1"/>
          </p:nvPr>
        </p:nvSpPr>
        <p:spPr>
          <a:xfrm>
            <a:off x="838200" y="1825625"/>
            <a:ext cx="10515600" cy="38897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a:extLst>
              <a:ext uri="{FF2B5EF4-FFF2-40B4-BE49-F238E27FC236}">
                <a16:creationId xmlns:a16="http://schemas.microsoft.com/office/drawing/2014/main" id="{88587E70-3B72-BB48-8EEC-75EE94C19F5E}"/>
              </a:ext>
            </a:extLst>
          </p:cNvPr>
          <p:cNvSpPr>
            <a:spLocks noGrp="1"/>
          </p:cNvSpPr>
          <p:nvPr>
            <p:ph type="title"/>
          </p:nvPr>
        </p:nvSpPr>
        <p:spPr>
          <a:xfrm>
            <a:off x="838200" y="817581"/>
            <a:ext cx="10515600" cy="873107"/>
          </a:xfrm>
          <a:prstGeom prst="rect">
            <a:avLst/>
          </a:prstGeom>
        </p:spPr>
        <p:txBody>
          <a:bodyPr vert="horz" lIns="91440" tIns="45720" rIns="91440" bIns="45720" rtlCol="0" anchor="ctr">
            <a:normAutofit/>
          </a:bodyPr>
          <a:lstStyle/>
          <a:p>
            <a:r>
              <a:rPr lang="en-US" dirty="0"/>
              <a:t>Click to edit Master title style</a:t>
            </a:r>
          </a:p>
        </p:txBody>
      </p:sp>
      <p:sp>
        <p:nvSpPr>
          <p:cNvPr id="13" name="TextBox 12">
            <a:extLst>
              <a:ext uri="{FF2B5EF4-FFF2-40B4-BE49-F238E27FC236}">
                <a16:creationId xmlns:a16="http://schemas.microsoft.com/office/drawing/2014/main" id="{1A33F665-3E57-AD45-9186-880D391DEAA7}"/>
              </a:ext>
            </a:extLst>
          </p:cNvPr>
          <p:cNvSpPr txBox="1"/>
          <p:nvPr userDrawn="1"/>
        </p:nvSpPr>
        <p:spPr>
          <a:xfrm>
            <a:off x="8126506" y="6430232"/>
            <a:ext cx="3227294"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1" dirty="0">
                <a:solidFill>
                  <a:schemeClr val="bg1"/>
                </a:solidFill>
              </a:rPr>
              <a:t>© Centre for Social Impact NZ 2018</a:t>
            </a:r>
          </a:p>
        </p:txBody>
      </p:sp>
      <p:pic>
        <p:nvPicPr>
          <p:cNvPr id="12" name="Picture 11" descr="Description: Description: C:\Users\Ruth\Dropbox\Centre for Social Impact\CSI logos and artwork\CSI-Final-Marque-Pattern-Teal-CMYK.png">
            <a:extLst>
              <a:ext uri="{FF2B5EF4-FFF2-40B4-BE49-F238E27FC236}">
                <a16:creationId xmlns:a16="http://schemas.microsoft.com/office/drawing/2014/main" id="{E34C6615-559E-8847-A85C-96A37F1576B6}"/>
              </a:ext>
            </a:extLst>
          </p:cNvPr>
          <p:cNvPicPr/>
          <p:nvPr userDrawn="1"/>
        </p:nvPicPr>
        <p:blipFill rotWithShape="1">
          <a:blip r:embed="rId7">
            <a:alphaModFix amt="8000"/>
            <a:duotone>
              <a:schemeClr val="bg2">
                <a:shade val="45000"/>
                <a:satMod val="135000"/>
              </a:schemeClr>
              <a:prstClr val="white"/>
            </a:duotone>
            <a:extLst>
              <a:ext uri="{28A0092B-C50C-407E-A947-70E740481C1C}">
                <a14:useLocalDpi xmlns:a14="http://schemas.microsoft.com/office/drawing/2010/main" val="0"/>
              </a:ext>
            </a:extLst>
          </a:blip>
          <a:srcRect r="38723"/>
          <a:stretch/>
        </p:blipFill>
        <p:spPr bwMode="auto">
          <a:xfrm>
            <a:off x="7559675" y="5927725"/>
            <a:ext cx="4632325" cy="930275"/>
          </a:xfrm>
          <a:prstGeom prst="rect">
            <a:avLst/>
          </a:prstGeom>
          <a:noFill/>
          <a:ln>
            <a:noFill/>
          </a:ln>
        </p:spPr>
      </p:pic>
      <p:pic>
        <p:nvPicPr>
          <p:cNvPr id="14" name="Picture 13" descr="Description: Description: C:\Users\Ruth\Dropbox\Centre for Social Impact\CSI logos and artwork\CSI-Final-Marque-Pattern-Teal-CMYK.png">
            <a:extLst>
              <a:ext uri="{FF2B5EF4-FFF2-40B4-BE49-F238E27FC236}">
                <a16:creationId xmlns:a16="http://schemas.microsoft.com/office/drawing/2014/main" id="{DFB31DC6-D2F7-4646-A648-B1AC691E6AB6}"/>
              </a:ext>
            </a:extLst>
          </p:cNvPr>
          <p:cNvPicPr/>
          <p:nvPr userDrawn="1"/>
        </p:nvPicPr>
        <p:blipFill>
          <a:blip r:embed="rId7">
            <a:alphaModFix amt="8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5927725"/>
            <a:ext cx="7559675" cy="930275"/>
          </a:xfrm>
          <a:prstGeom prst="rect">
            <a:avLst/>
          </a:prstGeom>
          <a:noFill/>
          <a:ln>
            <a:noFill/>
          </a:ln>
        </p:spPr>
      </p:pic>
    </p:spTree>
    <p:extLst>
      <p:ext uri="{BB962C8B-B14F-4D97-AF65-F5344CB8AC3E}">
        <p14:creationId xmlns:p14="http://schemas.microsoft.com/office/powerpoint/2010/main" val="1405605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4000"/>
        </a:lnSpc>
        <a:spcBef>
          <a:spcPts val="600"/>
        </a:spcBef>
        <a:spcAft>
          <a:spcPts val="600"/>
        </a:spcAft>
        <a:buClr>
          <a:schemeClr val="bg1"/>
        </a:buClr>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chemeClr val="bg1"/>
        </a:buClr>
        <a:buSzPct val="85000"/>
        <a:buFont typeface="Wingdings" pitchFamily="2" charset="2"/>
        <a:buChar char="§"/>
        <a:defRPr sz="2000" kern="1200">
          <a:solidFill>
            <a:schemeClr val="bg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chemeClr val="bg1"/>
        </a:buClr>
        <a:buSzPct val="75000"/>
        <a:buFont typeface="Courier New" panose="02070309020205020404" pitchFamily="49" charset="0"/>
        <a:buChar char="o"/>
        <a:defRPr sz="1800" kern="1200">
          <a:solidFill>
            <a:schemeClr val="bg1"/>
          </a:solidFill>
          <a:latin typeface="+mn-lt"/>
          <a:ea typeface="+mn-ea"/>
          <a:cs typeface="+mn-cs"/>
        </a:defRPr>
      </a:lvl3pPr>
      <a:lvl4pPr marL="1600200" indent="-228600" algn="l" defTabSz="914400" rtl="0" eaLnBrk="1" latinLnBrk="0" hangingPunct="1">
        <a:lnSpc>
          <a:spcPct val="114000"/>
        </a:lnSpc>
        <a:spcBef>
          <a:spcPts val="600"/>
        </a:spcBef>
        <a:spcAft>
          <a:spcPts val="600"/>
        </a:spcAft>
        <a:buClr>
          <a:schemeClr val="bg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114000"/>
        </a:lnSpc>
        <a:spcBef>
          <a:spcPts val="600"/>
        </a:spcBef>
        <a:spcAft>
          <a:spcPts val="600"/>
        </a:spcAft>
        <a:buClr>
          <a:schemeClr val="bg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BCB95-E2B5-4225-A16C-6D223FEB1AB2}"/>
              </a:ext>
            </a:extLst>
          </p:cNvPr>
          <p:cNvSpPr>
            <a:spLocks noGrp="1"/>
          </p:cNvSpPr>
          <p:nvPr>
            <p:ph type="ctrTitle"/>
          </p:nvPr>
        </p:nvSpPr>
        <p:spPr>
          <a:xfrm>
            <a:off x="1499331" y="2752673"/>
            <a:ext cx="9144000" cy="1143281"/>
          </a:xfrm>
        </p:spPr>
        <p:txBody>
          <a:bodyPr>
            <a:normAutofit fontScale="90000"/>
          </a:bodyPr>
          <a:lstStyle/>
          <a:p>
            <a:br>
              <a:rPr lang="en-NZ" dirty="0"/>
            </a:br>
            <a:br>
              <a:rPr lang="en-NZ" dirty="0"/>
            </a:br>
            <a:br>
              <a:rPr lang="en-NZ" dirty="0"/>
            </a:br>
            <a:r>
              <a:rPr lang="en-NZ" sz="4900" dirty="0" err="1">
                <a:solidFill>
                  <a:srgbClr val="35839C"/>
                </a:solidFill>
                <a:latin typeface="+mn-lt"/>
              </a:rPr>
              <a:t>Matariki</a:t>
            </a:r>
            <a:endParaRPr lang="en-US" sz="4900" b="0" dirty="0">
              <a:solidFill>
                <a:srgbClr val="35839C"/>
              </a:solidFill>
              <a:latin typeface="+mn-lt"/>
            </a:endParaRPr>
          </a:p>
        </p:txBody>
      </p:sp>
      <p:sp>
        <p:nvSpPr>
          <p:cNvPr id="6" name="Subtitle 5">
            <a:extLst>
              <a:ext uri="{FF2B5EF4-FFF2-40B4-BE49-F238E27FC236}">
                <a16:creationId xmlns:a16="http://schemas.microsoft.com/office/drawing/2014/main" id="{3CAB1CDE-EE22-4826-A4DA-33EC29444C25}"/>
              </a:ext>
            </a:extLst>
          </p:cNvPr>
          <p:cNvSpPr>
            <a:spLocks noGrp="1"/>
          </p:cNvSpPr>
          <p:nvPr>
            <p:ph type="subTitle" idx="1"/>
          </p:nvPr>
        </p:nvSpPr>
        <p:spPr>
          <a:xfrm>
            <a:off x="1524000" y="4158071"/>
            <a:ext cx="9144000" cy="501852"/>
          </a:xfrm>
        </p:spPr>
        <p:txBody>
          <a:bodyPr vert="horz" lIns="91440" tIns="45720" rIns="91440" bIns="45720" rtlCol="0" anchor="t">
            <a:normAutofit fontScale="25000" lnSpcReduction="20000"/>
          </a:bodyPr>
          <a:lstStyle/>
          <a:p>
            <a:pPr>
              <a:lnSpc>
                <a:spcPct val="113999"/>
              </a:lnSpc>
            </a:pPr>
            <a:r>
              <a:rPr lang="en-NZ" sz="8000" b="1" i="0" dirty="0" err="1">
                <a:solidFill>
                  <a:srgbClr val="87B9A1"/>
                </a:solidFill>
                <a:effectLst/>
              </a:rPr>
              <a:t>Kua</a:t>
            </a:r>
            <a:r>
              <a:rPr lang="en-NZ" sz="8000" b="1" i="0" dirty="0">
                <a:solidFill>
                  <a:srgbClr val="87B9A1"/>
                </a:solidFill>
                <a:effectLst/>
              </a:rPr>
              <a:t> </a:t>
            </a:r>
            <a:r>
              <a:rPr lang="en-NZ" sz="8000" b="1" i="0" dirty="0" err="1">
                <a:solidFill>
                  <a:srgbClr val="87B9A1"/>
                </a:solidFill>
                <a:effectLst/>
              </a:rPr>
              <a:t>haehae</a:t>
            </a:r>
            <a:r>
              <a:rPr lang="en-NZ" sz="8000" b="1" i="0" dirty="0">
                <a:solidFill>
                  <a:srgbClr val="87B9A1"/>
                </a:solidFill>
                <a:effectLst/>
              </a:rPr>
              <a:t> </a:t>
            </a:r>
            <a:r>
              <a:rPr lang="en-NZ" sz="8000" b="1" i="0" dirty="0" err="1">
                <a:solidFill>
                  <a:srgbClr val="87B9A1"/>
                </a:solidFill>
                <a:effectLst/>
              </a:rPr>
              <a:t>ngā</a:t>
            </a:r>
            <a:r>
              <a:rPr lang="en-NZ" sz="8000" b="1" i="0" dirty="0">
                <a:solidFill>
                  <a:srgbClr val="87B9A1"/>
                </a:solidFill>
                <a:effectLst/>
              </a:rPr>
              <a:t> </a:t>
            </a:r>
            <a:r>
              <a:rPr lang="en-NZ" sz="8000" b="1" i="0" dirty="0" err="1">
                <a:solidFill>
                  <a:srgbClr val="87B9A1"/>
                </a:solidFill>
                <a:effectLst/>
              </a:rPr>
              <a:t>hihi</a:t>
            </a:r>
            <a:r>
              <a:rPr lang="en-NZ" sz="8000" b="1" i="0" dirty="0">
                <a:solidFill>
                  <a:srgbClr val="87B9A1"/>
                </a:solidFill>
                <a:effectLst/>
              </a:rPr>
              <a:t> o </a:t>
            </a:r>
            <a:r>
              <a:rPr lang="en-NZ" sz="8000" b="1" i="0" dirty="0" err="1">
                <a:solidFill>
                  <a:srgbClr val="87B9A1"/>
                </a:solidFill>
                <a:effectLst/>
              </a:rPr>
              <a:t>Matariki</a:t>
            </a:r>
            <a:r>
              <a:rPr lang="en-NZ" sz="8000" b="1" i="0" dirty="0">
                <a:solidFill>
                  <a:srgbClr val="87B9A1"/>
                </a:solidFill>
                <a:effectLst/>
              </a:rPr>
              <a:t> (The rays of </a:t>
            </a:r>
            <a:r>
              <a:rPr lang="en-NZ" sz="8000" b="1" i="0" dirty="0" err="1">
                <a:solidFill>
                  <a:srgbClr val="87B9A1"/>
                </a:solidFill>
                <a:effectLst/>
              </a:rPr>
              <a:t>Matariki</a:t>
            </a:r>
            <a:r>
              <a:rPr lang="en-NZ" sz="8000" b="1" i="0" dirty="0">
                <a:solidFill>
                  <a:srgbClr val="87B9A1"/>
                </a:solidFill>
                <a:effectLst/>
              </a:rPr>
              <a:t> are spread)</a:t>
            </a:r>
            <a:endParaRPr lang="en-NZ" sz="8000" dirty="0"/>
          </a:p>
          <a:p>
            <a:pPr>
              <a:lnSpc>
                <a:spcPct val="113999"/>
              </a:lnSpc>
            </a:pPr>
            <a:endParaRPr lang="en-US" dirty="0"/>
          </a:p>
        </p:txBody>
      </p:sp>
    </p:spTree>
    <p:extLst>
      <p:ext uri="{BB962C8B-B14F-4D97-AF65-F5344CB8AC3E}">
        <p14:creationId xmlns:p14="http://schemas.microsoft.com/office/powerpoint/2010/main" val="3957887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normAutofit fontScale="90000"/>
          </a:bodyPr>
          <a:lstStyle/>
          <a:p>
            <a:r>
              <a:rPr lang="mi-NZ" dirty="0"/>
              <a:t>H</a:t>
            </a:r>
            <a:r>
              <a:rPr lang="en-NZ" dirty="0" err="1"/>
              <a:t>inengaro</a:t>
            </a:r>
            <a:r>
              <a:rPr lang="en-NZ" dirty="0"/>
              <a:t> – Consciousness, awareness</a:t>
            </a:r>
          </a:p>
        </p:txBody>
      </p:sp>
      <p:sp>
        <p:nvSpPr>
          <p:cNvPr id="7" name="Content Placeholder 2">
            <a:extLst>
              <a:ext uri="{FF2B5EF4-FFF2-40B4-BE49-F238E27FC236}">
                <a16:creationId xmlns:a16="http://schemas.microsoft.com/office/drawing/2014/main" id="{80C677BE-35C8-4FBD-96A0-2340C7799818}"/>
              </a:ext>
            </a:extLst>
          </p:cNvPr>
          <p:cNvSpPr txBox="1">
            <a:spLocks/>
          </p:cNvSpPr>
          <p:nvPr/>
        </p:nvSpPr>
        <p:spPr>
          <a:xfrm>
            <a:off x="733182" y="1724973"/>
            <a:ext cx="5677045" cy="434816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rgbClr val="87B9A1"/>
              </a:buClr>
              <a:buSzPct val="85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rgbClr val="93C35C"/>
              </a:buClr>
              <a:buSzPct val="75000"/>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u="none" strike="noStrike" dirty="0">
                <a:effectLst/>
                <a:latin typeface="Arial" panose="020B0604020202020204" pitchFamily="34" charset="0"/>
                <a:cs typeface="Arial" panose="020B0604020202020204" pitchFamily="34" charset="0"/>
              </a:rPr>
              <a:t>E hara </a:t>
            </a:r>
            <a:r>
              <a:rPr lang="en-US" b="0" i="0" u="none" strike="noStrike" dirty="0" err="1">
                <a:effectLst/>
                <a:latin typeface="Arial" panose="020B0604020202020204" pitchFamily="34" charset="0"/>
                <a:cs typeface="Arial" panose="020B0604020202020204" pitchFamily="34" charset="0"/>
              </a:rPr>
              <a:t>taku</a:t>
            </a:r>
            <a:r>
              <a:rPr lang="en-US" b="0" i="0" u="none" strike="noStrike" dirty="0">
                <a:effectLst/>
                <a:latin typeface="Arial" panose="020B0604020202020204" pitchFamily="34" charset="0"/>
                <a:cs typeface="Arial" panose="020B0604020202020204" pitchFamily="34" charset="0"/>
              </a:rPr>
              <a:t> toa </a:t>
            </a:r>
            <a:r>
              <a:rPr lang="en-US" b="0" i="0" u="none" strike="noStrike" dirty="0" err="1">
                <a:effectLst/>
                <a:latin typeface="Arial" panose="020B0604020202020204" pitchFamily="34" charset="0"/>
                <a:cs typeface="Arial" panose="020B0604020202020204" pitchFamily="34" charset="0"/>
              </a:rPr>
              <a:t>i</a:t>
            </a:r>
            <a:r>
              <a:rPr lang="en-US" b="0" i="0" u="none" strike="noStrike" dirty="0">
                <a:effectLst/>
                <a:latin typeface="Arial" panose="020B0604020202020204" pitchFamily="34" charset="0"/>
                <a:cs typeface="Arial" panose="020B0604020202020204" pitchFamily="34" charset="0"/>
              </a:rPr>
              <a:t> te toa </a:t>
            </a:r>
            <a:r>
              <a:rPr lang="en-US" b="0" i="0" u="none" strike="noStrike" dirty="0" err="1">
                <a:effectLst/>
                <a:latin typeface="Arial" panose="020B0604020202020204" pitchFamily="34" charset="0"/>
                <a:cs typeface="Arial" panose="020B0604020202020204" pitchFamily="34" charset="0"/>
              </a:rPr>
              <a:t>takitahi</a:t>
            </a:r>
            <a:r>
              <a:rPr lang="en-US" b="0" i="0" u="none" strike="noStrike" dirty="0">
                <a:effectLst/>
                <a:latin typeface="Arial" panose="020B0604020202020204" pitchFamily="34" charset="0"/>
                <a:cs typeface="Arial" panose="020B0604020202020204" pitchFamily="34" charset="0"/>
              </a:rPr>
              <a:t>, he toa </a:t>
            </a:r>
            <a:r>
              <a:rPr lang="en-US" b="0" i="0" u="none" strike="noStrike" dirty="0" err="1">
                <a:effectLst/>
                <a:latin typeface="Arial" panose="020B0604020202020204" pitchFamily="34" charset="0"/>
                <a:cs typeface="Arial" panose="020B0604020202020204" pitchFamily="34" charset="0"/>
              </a:rPr>
              <a:t>takitini</a:t>
            </a:r>
            <a:r>
              <a:rPr lang="en-US" b="0" i="0" u="none" strike="noStrike" dirty="0">
                <a:effectLst/>
                <a:latin typeface="Arial" panose="020B0604020202020204" pitchFamily="34" charset="0"/>
                <a:cs typeface="Arial" panose="020B0604020202020204" pitchFamily="34" charset="0"/>
              </a:rPr>
              <a:t>.</a:t>
            </a:r>
            <a:endParaRPr lang="en-US" dirty="0">
              <a:effectLst/>
              <a:latin typeface="Arial" panose="020B0604020202020204" pitchFamily="34" charset="0"/>
              <a:cs typeface="Arial" panose="020B0604020202020204" pitchFamily="34" charset="0"/>
            </a:endParaRPr>
          </a:p>
          <a:p>
            <a:pPr marL="0" indent="0">
              <a:buNone/>
            </a:pPr>
            <a:r>
              <a:rPr lang="en-US" b="0" i="0" u="none" strike="noStrike" dirty="0">
                <a:effectLst/>
                <a:latin typeface="Arial" panose="020B0604020202020204" pitchFamily="34" charset="0"/>
                <a:cs typeface="Arial" panose="020B0604020202020204" pitchFamily="34" charset="0"/>
              </a:rPr>
              <a:t>My strength is not as an individual, but as a collective.</a:t>
            </a:r>
            <a:endParaRPr lang="en-US" dirty="0">
              <a:effectLst/>
              <a:latin typeface="Arial" panose="020B0604020202020204" pitchFamily="34" charset="0"/>
              <a:cs typeface="Arial" panose="020B0604020202020204" pitchFamily="34" charset="0"/>
            </a:endParaRPr>
          </a:p>
          <a:p>
            <a:pPr marL="0" indent="0">
              <a:buNone/>
            </a:pPr>
            <a:endParaRPr lang="en-NZ" dirty="0">
              <a:cs typeface="Arial"/>
            </a:endParaRPr>
          </a:p>
          <a:p>
            <a:pPr marL="0" indent="0">
              <a:buNone/>
            </a:pPr>
            <a:r>
              <a:rPr lang="en-NZ" sz="1800" b="1" dirty="0">
                <a:cs typeface="Arial"/>
              </a:rPr>
              <a:t>Breakout room question</a:t>
            </a:r>
          </a:p>
          <a:p>
            <a:r>
              <a:rPr lang="en-US" sz="1700" dirty="0"/>
              <a:t>It has been easy for us to sometimes get in our heads and have moments of feeling alone. What do you need to remind yourself that you are not alone? Or to reframe loneliness to solitude?  </a:t>
            </a:r>
            <a:endParaRPr lang="en-NZ" sz="1700" dirty="0">
              <a:cs typeface="Arial"/>
            </a:endParaRPr>
          </a:p>
          <a:p>
            <a:pPr marL="0" indent="0">
              <a:buNone/>
            </a:pPr>
            <a:endParaRPr lang="en-NZ" dirty="0">
              <a:cs typeface="Arial"/>
            </a:endParaRPr>
          </a:p>
          <a:p>
            <a:endParaRPr lang="en-NZ" dirty="0">
              <a:cs typeface="Arial"/>
            </a:endParaRPr>
          </a:p>
          <a:p>
            <a:pPr marL="0" indent="0">
              <a:buFont typeface="Arial" panose="020B0604020202020204" pitchFamily="34" charset="0"/>
              <a:buNone/>
            </a:pPr>
            <a:endParaRPr lang="en-NZ" dirty="0">
              <a:cs typeface="Arial"/>
            </a:endParaRPr>
          </a:p>
        </p:txBody>
      </p:sp>
      <p:pic>
        <p:nvPicPr>
          <p:cNvPr id="4" name="Picture 3" descr="A group of people posing for a photo&#10;&#10;Description automatically generated">
            <a:extLst>
              <a:ext uri="{FF2B5EF4-FFF2-40B4-BE49-F238E27FC236}">
                <a16:creationId xmlns:a16="http://schemas.microsoft.com/office/drawing/2014/main" id="{5512E5D3-0C38-4EC2-9D5B-3B78CB7DF4CE}"/>
              </a:ext>
            </a:extLst>
          </p:cNvPr>
          <p:cNvPicPr>
            <a:picLocks noChangeAspect="1"/>
          </p:cNvPicPr>
          <p:nvPr/>
        </p:nvPicPr>
        <p:blipFill>
          <a:blip r:embed="rId2"/>
          <a:stretch>
            <a:fillRect/>
          </a:stretch>
        </p:blipFill>
        <p:spPr>
          <a:xfrm>
            <a:off x="6928700" y="1703494"/>
            <a:ext cx="4530117" cy="4530117"/>
          </a:xfrm>
          <a:prstGeom prst="rect">
            <a:avLst/>
          </a:prstGeom>
        </p:spPr>
      </p:pic>
    </p:spTree>
    <p:extLst>
      <p:ext uri="{BB962C8B-B14F-4D97-AF65-F5344CB8AC3E}">
        <p14:creationId xmlns:p14="http://schemas.microsoft.com/office/powerpoint/2010/main" val="328339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Mauri – Vital essence</a:t>
            </a:r>
            <a:endParaRPr lang="en-NZ" dirty="0"/>
          </a:p>
        </p:txBody>
      </p:sp>
      <p:pic>
        <p:nvPicPr>
          <p:cNvPr id="5" name="Content Placeholder 4" descr="A grassy area with trees and a body of water in the background&#10;&#10;Description automatically generated with medium confidence">
            <a:extLst>
              <a:ext uri="{FF2B5EF4-FFF2-40B4-BE49-F238E27FC236}">
                <a16:creationId xmlns:a16="http://schemas.microsoft.com/office/drawing/2014/main" id="{3716B1DF-9167-4AD0-9E36-19E915662865}"/>
              </a:ext>
            </a:extLst>
          </p:cNvPr>
          <p:cNvPicPr>
            <a:picLocks noGrp="1" noChangeAspect="1"/>
          </p:cNvPicPr>
          <p:nvPr>
            <p:ph idx="1"/>
          </p:nvPr>
        </p:nvPicPr>
        <p:blipFill>
          <a:blip r:embed="rId3"/>
          <a:stretch>
            <a:fillRect/>
          </a:stretch>
        </p:blipFill>
        <p:spPr>
          <a:xfrm>
            <a:off x="7645137" y="1067670"/>
            <a:ext cx="3813681" cy="5084909"/>
          </a:xfrm>
        </p:spPr>
      </p:pic>
      <p:sp>
        <p:nvSpPr>
          <p:cNvPr id="7" name="Content Placeholder 2">
            <a:extLst>
              <a:ext uri="{FF2B5EF4-FFF2-40B4-BE49-F238E27FC236}">
                <a16:creationId xmlns:a16="http://schemas.microsoft.com/office/drawing/2014/main" id="{059925E1-B757-491B-9880-058BD57FD698}"/>
              </a:ext>
            </a:extLst>
          </p:cNvPr>
          <p:cNvSpPr txBox="1">
            <a:spLocks/>
          </p:cNvSpPr>
          <p:nvPr/>
        </p:nvSpPr>
        <p:spPr>
          <a:xfrm>
            <a:off x="733182" y="1885448"/>
            <a:ext cx="5677045" cy="4348163"/>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rgbClr val="87B9A1"/>
              </a:buClr>
              <a:buSzPct val="85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rgbClr val="93C35C"/>
              </a:buClr>
              <a:buSzPct val="75000"/>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u="none" strike="noStrike" dirty="0">
                <a:effectLst/>
                <a:latin typeface="Arial" panose="020B0604020202020204" pitchFamily="34" charset="0"/>
                <a:cs typeface="Arial" panose="020B0604020202020204" pitchFamily="34" charset="0"/>
              </a:rPr>
              <a:t>E </a:t>
            </a:r>
            <a:r>
              <a:rPr lang="en-US" b="0" i="0" u="none" strike="noStrike" dirty="0" err="1">
                <a:effectLst/>
                <a:latin typeface="Arial" panose="020B0604020202020204" pitchFamily="34" charset="0"/>
                <a:cs typeface="Arial" panose="020B0604020202020204" pitchFamily="34" charset="0"/>
              </a:rPr>
              <a:t>kitea</a:t>
            </a:r>
            <a:r>
              <a:rPr lang="en-US" b="0" i="0" u="none" strike="noStrike" dirty="0">
                <a:effectLst/>
                <a:latin typeface="Arial" panose="020B0604020202020204" pitchFamily="34" charset="0"/>
                <a:cs typeface="Arial" panose="020B0604020202020204" pitchFamily="34" charset="0"/>
              </a:rPr>
              <a:t> ai </a:t>
            </a:r>
            <a:r>
              <a:rPr lang="en-US" b="0" i="0" u="none" strike="noStrike" dirty="0" err="1">
                <a:effectLst/>
                <a:latin typeface="Arial" panose="020B0604020202020204" pitchFamily="34" charset="0"/>
                <a:cs typeface="Arial" panose="020B0604020202020204" pitchFamily="34" charset="0"/>
              </a:rPr>
              <a:t>ngā</a:t>
            </a:r>
            <a:r>
              <a:rPr lang="en-US" b="0" i="0" u="none" strike="noStrike" dirty="0">
                <a:effectLst/>
                <a:latin typeface="Arial" panose="020B0604020202020204" pitchFamily="34" charset="0"/>
                <a:cs typeface="Arial" panose="020B0604020202020204" pitchFamily="34" charset="0"/>
              </a:rPr>
              <a:t> taonga o </a:t>
            </a:r>
            <a:r>
              <a:rPr lang="en-US" b="0" i="0" u="none" strike="noStrike" dirty="0" err="1">
                <a:effectLst/>
                <a:latin typeface="Arial" panose="020B0604020202020204" pitchFamily="34" charset="0"/>
                <a:cs typeface="Arial" panose="020B0604020202020204" pitchFamily="34" charset="0"/>
              </a:rPr>
              <a:t>te</a:t>
            </a:r>
            <a:r>
              <a:rPr lang="en-US" b="0" i="0" u="none" strike="noStrike" dirty="0">
                <a:effectLst/>
                <a:latin typeface="Arial" panose="020B0604020202020204" pitchFamily="34" charset="0"/>
                <a:cs typeface="Arial" panose="020B0604020202020204" pitchFamily="34" charset="0"/>
              </a:rPr>
              <a:t> moana, me </a:t>
            </a:r>
            <a:r>
              <a:rPr lang="en-US" b="0" i="0" u="none" strike="noStrike" dirty="0" err="1">
                <a:effectLst/>
                <a:latin typeface="Arial" panose="020B0604020202020204" pitchFamily="34" charset="0"/>
                <a:cs typeface="Arial" panose="020B0604020202020204" pitchFamily="34" charset="0"/>
              </a:rPr>
              <a:t>mākū</a:t>
            </a:r>
            <a:r>
              <a:rPr lang="en-US" b="0" i="0" u="none" strike="noStrike" dirty="0">
                <a:effectLst/>
                <a:latin typeface="Arial" panose="020B0604020202020204" pitchFamily="34" charset="0"/>
                <a:cs typeface="Arial" panose="020B0604020202020204" pitchFamily="34" charset="0"/>
              </a:rPr>
              <a:t> </a:t>
            </a:r>
            <a:r>
              <a:rPr lang="en-US" b="0" i="0" u="none" strike="noStrike" dirty="0" err="1">
                <a:effectLst/>
                <a:latin typeface="Arial" panose="020B0604020202020204" pitchFamily="34" charset="0"/>
                <a:cs typeface="Arial" panose="020B0604020202020204" pitchFamily="34" charset="0"/>
              </a:rPr>
              <a:t>koe</a:t>
            </a:r>
            <a:r>
              <a:rPr lang="en-US" b="0" i="0" u="none" strike="noStrike" dirty="0">
                <a:effectLst/>
                <a:latin typeface="Arial" panose="020B0604020202020204" pitchFamily="34" charset="0"/>
                <a:cs typeface="Arial" panose="020B0604020202020204" pitchFamily="34" charset="0"/>
              </a:rPr>
              <a:t>.</a:t>
            </a:r>
            <a:endParaRPr lang="en-US" dirty="0">
              <a:effectLst/>
              <a:latin typeface="Arial" panose="020B0604020202020204" pitchFamily="34" charset="0"/>
              <a:cs typeface="Arial" panose="020B0604020202020204" pitchFamily="34" charset="0"/>
            </a:endParaRPr>
          </a:p>
          <a:p>
            <a:pPr marL="0" indent="0">
              <a:buNone/>
            </a:pPr>
            <a:r>
              <a:rPr lang="en-US" b="0" i="0" u="none" strike="noStrike" dirty="0">
                <a:effectLst/>
                <a:latin typeface="Arial" panose="020B0604020202020204" pitchFamily="34" charset="0"/>
                <a:cs typeface="Arial" panose="020B0604020202020204" pitchFamily="34" charset="0"/>
              </a:rPr>
              <a:t>If you see the treasure of the ocean, you'd better get wet.</a:t>
            </a:r>
            <a:endParaRPr lang="en-US" dirty="0">
              <a:effectLst/>
              <a:latin typeface="Arial" panose="020B0604020202020204" pitchFamily="34" charset="0"/>
              <a:cs typeface="Arial" panose="020B0604020202020204" pitchFamily="34" charset="0"/>
            </a:endParaRPr>
          </a:p>
          <a:p>
            <a:pPr marL="0" indent="0">
              <a:buNone/>
            </a:pPr>
            <a:r>
              <a:rPr lang="en-US" b="0" i="0" u="none" strike="noStrike" dirty="0">
                <a:effectLst/>
                <a:latin typeface="Arial" panose="020B0604020202020204" pitchFamily="34" charset="0"/>
                <a:cs typeface="Arial" panose="020B0604020202020204" pitchFamily="34" charset="0"/>
              </a:rPr>
              <a:t>Life is for living.</a:t>
            </a:r>
            <a:endParaRPr lang="en-US" dirty="0">
              <a:effectLst/>
              <a:latin typeface="Arial" panose="020B0604020202020204" pitchFamily="34" charset="0"/>
              <a:cs typeface="Arial" panose="020B0604020202020204" pitchFamily="34" charset="0"/>
            </a:endParaRPr>
          </a:p>
          <a:p>
            <a:pPr marL="0" indent="0">
              <a:buNone/>
            </a:pPr>
            <a:endParaRPr lang="en-NZ" dirty="0">
              <a:cs typeface="Arial"/>
            </a:endParaRPr>
          </a:p>
          <a:p>
            <a:pPr marL="0" indent="0">
              <a:buNone/>
            </a:pPr>
            <a:r>
              <a:rPr lang="en-NZ" sz="1700" b="1" dirty="0">
                <a:cs typeface="Arial"/>
              </a:rPr>
              <a:t>Chat response:</a:t>
            </a:r>
          </a:p>
          <a:p>
            <a:pPr marL="0" indent="0">
              <a:buNone/>
            </a:pPr>
            <a:r>
              <a:rPr lang="en-NZ" sz="1700" dirty="0">
                <a:cs typeface="Arial"/>
              </a:rPr>
              <a:t>Where is this place for you? </a:t>
            </a:r>
          </a:p>
          <a:p>
            <a:pPr marL="0" indent="0">
              <a:buNone/>
            </a:pPr>
            <a:endParaRPr lang="en-NZ" sz="1600" dirty="0">
              <a:cs typeface="Arial"/>
            </a:endParaRPr>
          </a:p>
        </p:txBody>
      </p:sp>
    </p:spTree>
    <p:extLst>
      <p:ext uri="{BB962C8B-B14F-4D97-AF65-F5344CB8AC3E}">
        <p14:creationId xmlns:p14="http://schemas.microsoft.com/office/powerpoint/2010/main" val="81972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5480-0130-435F-A09C-4F970CC415B3}"/>
              </a:ext>
            </a:extLst>
          </p:cNvPr>
          <p:cNvSpPr>
            <a:spLocks noGrp="1"/>
          </p:cNvSpPr>
          <p:nvPr>
            <p:ph type="title"/>
          </p:nvPr>
        </p:nvSpPr>
        <p:spPr/>
        <p:txBody>
          <a:bodyPr/>
          <a:lstStyle/>
          <a:p>
            <a:r>
              <a:rPr lang="en-US" dirty="0"/>
              <a:t>Own what you have within</a:t>
            </a:r>
          </a:p>
        </p:txBody>
      </p:sp>
      <p:sp>
        <p:nvSpPr>
          <p:cNvPr id="3" name="Content Placeholder 2">
            <a:extLst>
              <a:ext uri="{FF2B5EF4-FFF2-40B4-BE49-F238E27FC236}">
                <a16:creationId xmlns:a16="http://schemas.microsoft.com/office/drawing/2014/main" id="{E854E22D-DDE6-4126-95D1-3E96E65C9B2C}"/>
              </a:ext>
            </a:extLst>
          </p:cNvPr>
          <p:cNvSpPr>
            <a:spLocks noGrp="1"/>
          </p:cNvSpPr>
          <p:nvPr>
            <p:ph idx="1"/>
          </p:nvPr>
        </p:nvSpPr>
        <p:spPr/>
        <p:txBody>
          <a:bodyPr vert="horz" lIns="91440" tIns="45720" rIns="91440" bIns="45720" rtlCol="0" anchor="t">
            <a:normAutofit/>
          </a:bodyPr>
          <a:lstStyle/>
          <a:p>
            <a:r>
              <a:rPr lang="en-NZ" dirty="0"/>
              <a:t>Mahi</a:t>
            </a:r>
          </a:p>
          <a:p>
            <a:r>
              <a:rPr lang="en-NZ" dirty="0" err="1"/>
              <a:t>Whānau</a:t>
            </a:r>
            <a:endParaRPr lang="en-NZ" dirty="0"/>
          </a:p>
          <a:p>
            <a:r>
              <a:rPr lang="en-NZ" dirty="0"/>
              <a:t>Self</a:t>
            </a:r>
          </a:p>
          <a:p>
            <a:endParaRPr lang="en-NZ" dirty="0"/>
          </a:p>
        </p:txBody>
      </p:sp>
      <p:pic>
        <p:nvPicPr>
          <p:cNvPr id="5" name="Picture 4" descr="A person with his hand on his chin&#10;&#10;Description automatically generated with medium confidence">
            <a:extLst>
              <a:ext uri="{FF2B5EF4-FFF2-40B4-BE49-F238E27FC236}">
                <a16:creationId xmlns:a16="http://schemas.microsoft.com/office/drawing/2014/main" id="{567F056D-1876-4432-9A38-B0FC0D8B20AD}"/>
              </a:ext>
            </a:extLst>
          </p:cNvPr>
          <p:cNvPicPr>
            <a:picLocks noChangeAspect="1"/>
          </p:cNvPicPr>
          <p:nvPr/>
        </p:nvPicPr>
        <p:blipFill>
          <a:blip r:embed="rId2"/>
          <a:stretch>
            <a:fillRect/>
          </a:stretch>
        </p:blipFill>
        <p:spPr>
          <a:xfrm>
            <a:off x="2503673" y="1741251"/>
            <a:ext cx="2640038" cy="3959157"/>
          </a:xfrm>
          <a:prstGeom prst="rect">
            <a:avLst/>
          </a:prstGeom>
        </p:spPr>
      </p:pic>
      <p:pic>
        <p:nvPicPr>
          <p:cNvPr id="7" name="Picture 6" descr="A group of people on a beach&#10;&#10;Description automatically generated with medium confidence">
            <a:extLst>
              <a:ext uri="{FF2B5EF4-FFF2-40B4-BE49-F238E27FC236}">
                <a16:creationId xmlns:a16="http://schemas.microsoft.com/office/drawing/2014/main" id="{272E20F1-BB84-4790-98C8-9E8B850EFF51}"/>
              </a:ext>
            </a:extLst>
          </p:cNvPr>
          <p:cNvPicPr>
            <a:picLocks noChangeAspect="1"/>
          </p:cNvPicPr>
          <p:nvPr/>
        </p:nvPicPr>
        <p:blipFill>
          <a:blip r:embed="rId3"/>
          <a:stretch>
            <a:fillRect/>
          </a:stretch>
        </p:blipFill>
        <p:spPr>
          <a:xfrm>
            <a:off x="8811038" y="1741251"/>
            <a:ext cx="3104892" cy="3104892"/>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96F3823E-9D50-4DCE-BDCC-B24FE6FF797C}"/>
              </a:ext>
            </a:extLst>
          </p:cNvPr>
          <p:cNvPicPr>
            <a:picLocks noChangeAspect="1"/>
          </p:cNvPicPr>
          <p:nvPr/>
        </p:nvPicPr>
        <p:blipFill>
          <a:blip r:embed="rId4"/>
          <a:stretch>
            <a:fillRect/>
          </a:stretch>
        </p:blipFill>
        <p:spPr>
          <a:xfrm>
            <a:off x="5284762" y="1741251"/>
            <a:ext cx="3385225" cy="2538919"/>
          </a:xfrm>
          <a:prstGeom prst="rect">
            <a:avLst/>
          </a:prstGeom>
        </p:spPr>
      </p:pic>
    </p:spTree>
    <p:extLst>
      <p:ext uri="{BB962C8B-B14F-4D97-AF65-F5344CB8AC3E}">
        <p14:creationId xmlns:p14="http://schemas.microsoft.com/office/powerpoint/2010/main" val="3881119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en-NZ" dirty="0"/>
              <a:t>He </a:t>
            </a:r>
            <a:r>
              <a:rPr lang="en-NZ" dirty="0" err="1"/>
              <a:t>pātai</a:t>
            </a:r>
            <a:endParaRPr lang="en-NZ" dirty="0"/>
          </a:p>
        </p:txBody>
      </p:sp>
      <p:pic>
        <p:nvPicPr>
          <p:cNvPr id="9" name="Whakairoiro 8" descr="Question Mark">
            <a:extLst>
              <a:ext uri="{FF2B5EF4-FFF2-40B4-BE49-F238E27FC236}">
                <a16:creationId xmlns:a16="http://schemas.microsoft.com/office/drawing/2014/main" id="{6D1134AA-679A-46FE-89BA-F631163648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9182" y="1957691"/>
            <a:ext cx="3351179" cy="3351179"/>
          </a:xfrm>
          <a:prstGeom prst="rect">
            <a:avLst/>
          </a:prstGeom>
        </p:spPr>
      </p:pic>
    </p:spTree>
    <p:extLst>
      <p:ext uri="{BB962C8B-B14F-4D97-AF65-F5344CB8AC3E}">
        <p14:creationId xmlns:p14="http://schemas.microsoft.com/office/powerpoint/2010/main" val="2544330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normAutofit/>
          </a:bodyPr>
          <a:lstStyle/>
          <a:p>
            <a:r>
              <a:rPr lang="en-NZ" dirty="0"/>
              <a:t>Karakia </a:t>
            </a:r>
            <a:r>
              <a:rPr lang="en-NZ" dirty="0" err="1"/>
              <a:t>whakamutunga</a:t>
            </a:r>
            <a:endParaRPr lang="en-NZ" dirty="0"/>
          </a:p>
        </p:txBody>
      </p:sp>
      <p:sp>
        <p:nvSpPr>
          <p:cNvPr id="3" name="Content Placeholder 2">
            <a:extLst>
              <a:ext uri="{FF2B5EF4-FFF2-40B4-BE49-F238E27FC236}">
                <a16:creationId xmlns:a16="http://schemas.microsoft.com/office/drawing/2014/main" id="{E049DC6F-ECA0-437A-AFD9-04233BD8C8DB}"/>
              </a:ext>
            </a:extLst>
          </p:cNvPr>
          <p:cNvSpPr>
            <a:spLocks noGrp="1"/>
          </p:cNvSpPr>
          <p:nvPr>
            <p:ph idx="1"/>
          </p:nvPr>
        </p:nvSpPr>
        <p:spPr/>
        <p:txBody>
          <a:bodyPr vert="horz" lIns="91440" tIns="45720" rIns="91440" bIns="45720" rtlCol="0" anchor="t">
            <a:normAutofit/>
          </a:bodyPr>
          <a:lstStyle/>
          <a:p>
            <a:pPr marL="0" indent="0">
              <a:buNone/>
            </a:pPr>
            <a:r>
              <a:rPr lang="en-NZ" dirty="0">
                <a:cs typeface="Arial"/>
              </a:rPr>
              <a:t>Kia tau, kia </a:t>
            </a:r>
            <a:r>
              <a:rPr lang="en-NZ" dirty="0" err="1">
                <a:cs typeface="Arial"/>
              </a:rPr>
              <a:t>tātou</a:t>
            </a:r>
            <a:r>
              <a:rPr lang="en-NZ" dirty="0">
                <a:cs typeface="Arial"/>
              </a:rPr>
              <a:t> </a:t>
            </a:r>
            <a:r>
              <a:rPr lang="en-NZ" dirty="0" err="1">
                <a:cs typeface="Arial"/>
              </a:rPr>
              <a:t>katoa</a:t>
            </a:r>
            <a:endParaRPr lang="en-NZ" dirty="0">
              <a:cs typeface="Arial"/>
            </a:endParaRPr>
          </a:p>
          <a:p>
            <a:pPr marL="0" indent="0">
              <a:buNone/>
            </a:pPr>
            <a:r>
              <a:rPr lang="en-NZ" dirty="0" err="1">
                <a:cs typeface="Arial"/>
              </a:rPr>
              <a:t>Te</a:t>
            </a:r>
            <a:r>
              <a:rPr lang="en-NZ" dirty="0">
                <a:cs typeface="Arial"/>
              </a:rPr>
              <a:t> </a:t>
            </a:r>
            <a:r>
              <a:rPr lang="en-NZ" dirty="0" err="1">
                <a:cs typeface="Arial"/>
              </a:rPr>
              <a:t>atawahi</a:t>
            </a:r>
            <a:r>
              <a:rPr lang="en-NZ" dirty="0">
                <a:cs typeface="Arial"/>
              </a:rPr>
              <a:t> o </a:t>
            </a:r>
            <a:r>
              <a:rPr lang="en-NZ" dirty="0" err="1">
                <a:cs typeface="Arial"/>
              </a:rPr>
              <a:t>te</a:t>
            </a:r>
            <a:r>
              <a:rPr lang="en-NZ" dirty="0">
                <a:cs typeface="Arial"/>
              </a:rPr>
              <a:t> tatou Ariki o </a:t>
            </a:r>
            <a:r>
              <a:rPr lang="en-NZ" dirty="0" err="1">
                <a:cs typeface="Arial"/>
              </a:rPr>
              <a:t>Ihu</a:t>
            </a:r>
            <a:r>
              <a:rPr lang="en-NZ" dirty="0">
                <a:cs typeface="Arial"/>
              </a:rPr>
              <a:t> </a:t>
            </a:r>
            <a:r>
              <a:rPr lang="en-NZ" dirty="0" err="1">
                <a:cs typeface="Arial"/>
              </a:rPr>
              <a:t>Karaiti</a:t>
            </a:r>
            <a:endParaRPr lang="en-NZ" dirty="0">
              <a:cs typeface="Arial"/>
            </a:endParaRPr>
          </a:p>
          <a:p>
            <a:pPr marL="0" indent="0">
              <a:buNone/>
            </a:pPr>
            <a:r>
              <a:rPr lang="en-NZ" dirty="0">
                <a:cs typeface="Arial"/>
              </a:rPr>
              <a:t>Me </a:t>
            </a:r>
            <a:r>
              <a:rPr lang="en-NZ" dirty="0" err="1">
                <a:cs typeface="Arial"/>
              </a:rPr>
              <a:t>te</a:t>
            </a:r>
            <a:r>
              <a:rPr lang="en-NZ" dirty="0">
                <a:cs typeface="Arial"/>
              </a:rPr>
              <a:t> Aroha o </a:t>
            </a:r>
            <a:r>
              <a:rPr lang="en-NZ" dirty="0" err="1">
                <a:cs typeface="Arial"/>
              </a:rPr>
              <a:t>te</a:t>
            </a:r>
            <a:r>
              <a:rPr lang="en-NZ" dirty="0">
                <a:cs typeface="Arial"/>
              </a:rPr>
              <a:t> Atua</a:t>
            </a:r>
          </a:p>
          <a:p>
            <a:pPr marL="0" indent="0">
              <a:buNone/>
            </a:pPr>
            <a:r>
              <a:rPr lang="en-NZ" dirty="0">
                <a:cs typeface="Arial"/>
              </a:rPr>
              <a:t>Me </a:t>
            </a:r>
            <a:r>
              <a:rPr lang="en-NZ" dirty="0" err="1">
                <a:cs typeface="Arial"/>
              </a:rPr>
              <a:t>te</a:t>
            </a:r>
            <a:r>
              <a:rPr lang="en-NZ" dirty="0">
                <a:cs typeface="Arial"/>
              </a:rPr>
              <a:t> </a:t>
            </a:r>
            <a:r>
              <a:rPr lang="en-NZ" dirty="0" err="1">
                <a:cs typeface="Arial"/>
              </a:rPr>
              <a:t>whiwhinga</a:t>
            </a:r>
            <a:r>
              <a:rPr lang="en-NZ" dirty="0">
                <a:cs typeface="Arial"/>
              </a:rPr>
              <a:t> </a:t>
            </a:r>
            <a:r>
              <a:rPr lang="en-NZ" dirty="0" err="1">
                <a:cs typeface="Arial"/>
              </a:rPr>
              <a:t>tahitanga</a:t>
            </a:r>
            <a:endParaRPr lang="en-NZ" dirty="0">
              <a:cs typeface="Arial"/>
            </a:endParaRPr>
          </a:p>
          <a:p>
            <a:pPr marL="0" indent="0">
              <a:buNone/>
            </a:pPr>
            <a:r>
              <a:rPr lang="en-NZ" dirty="0">
                <a:cs typeface="Arial"/>
              </a:rPr>
              <a:t>Ki </a:t>
            </a:r>
            <a:r>
              <a:rPr lang="en-NZ" dirty="0" err="1">
                <a:cs typeface="Arial"/>
              </a:rPr>
              <a:t>te</a:t>
            </a:r>
            <a:r>
              <a:rPr lang="en-NZ" dirty="0">
                <a:cs typeface="Arial"/>
              </a:rPr>
              <a:t> </a:t>
            </a:r>
            <a:r>
              <a:rPr lang="en-NZ" dirty="0" err="1">
                <a:cs typeface="Arial"/>
              </a:rPr>
              <a:t>wairua</a:t>
            </a:r>
            <a:r>
              <a:rPr lang="en-NZ" dirty="0">
                <a:cs typeface="Arial"/>
              </a:rPr>
              <a:t> </a:t>
            </a:r>
            <a:r>
              <a:rPr lang="en-NZ" dirty="0" err="1">
                <a:cs typeface="Arial"/>
              </a:rPr>
              <a:t>tapu</a:t>
            </a:r>
            <a:endParaRPr lang="en-NZ" dirty="0">
              <a:cs typeface="Arial"/>
            </a:endParaRPr>
          </a:p>
          <a:p>
            <a:pPr marL="0" indent="0">
              <a:buNone/>
            </a:pPr>
            <a:r>
              <a:rPr lang="en-NZ" dirty="0">
                <a:cs typeface="Arial"/>
              </a:rPr>
              <a:t>Ake </a:t>
            </a:r>
            <a:r>
              <a:rPr lang="en-NZ" dirty="0" err="1">
                <a:cs typeface="Arial"/>
              </a:rPr>
              <a:t>ake</a:t>
            </a:r>
            <a:r>
              <a:rPr lang="en-NZ" dirty="0">
                <a:cs typeface="Arial"/>
              </a:rPr>
              <a:t> </a:t>
            </a:r>
            <a:r>
              <a:rPr lang="en-NZ" dirty="0" err="1">
                <a:cs typeface="Arial"/>
              </a:rPr>
              <a:t>ake</a:t>
            </a:r>
            <a:endParaRPr lang="en-NZ" dirty="0">
              <a:cs typeface="Arial"/>
            </a:endParaRPr>
          </a:p>
          <a:p>
            <a:pPr marL="0" indent="0">
              <a:buNone/>
            </a:pPr>
            <a:r>
              <a:rPr lang="en-NZ" dirty="0">
                <a:cs typeface="Arial"/>
              </a:rPr>
              <a:t>Amine</a:t>
            </a:r>
          </a:p>
        </p:txBody>
      </p:sp>
    </p:spTree>
    <p:extLst>
      <p:ext uri="{BB962C8B-B14F-4D97-AF65-F5344CB8AC3E}">
        <p14:creationId xmlns:p14="http://schemas.microsoft.com/office/powerpoint/2010/main" val="235998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5480-0130-435F-A09C-4F970CC415B3}"/>
              </a:ext>
            </a:extLst>
          </p:cNvPr>
          <p:cNvSpPr>
            <a:spLocks noGrp="1"/>
          </p:cNvSpPr>
          <p:nvPr>
            <p:ph type="title"/>
          </p:nvPr>
        </p:nvSpPr>
        <p:spPr/>
        <p:txBody>
          <a:bodyPr/>
          <a:lstStyle/>
          <a:p>
            <a:r>
              <a:rPr lang="en-US" dirty="0"/>
              <a:t>Karakia </a:t>
            </a:r>
            <a:r>
              <a:rPr lang="en-US" dirty="0" err="1"/>
              <a:t>tīmatanga</a:t>
            </a:r>
            <a:endParaRPr lang="en-US" dirty="0"/>
          </a:p>
        </p:txBody>
      </p:sp>
      <p:sp>
        <p:nvSpPr>
          <p:cNvPr id="3" name="Content Placeholder 2">
            <a:extLst>
              <a:ext uri="{FF2B5EF4-FFF2-40B4-BE49-F238E27FC236}">
                <a16:creationId xmlns:a16="http://schemas.microsoft.com/office/drawing/2014/main" id="{E854E22D-DDE6-4126-95D1-3E96E65C9B2C}"/>
              </a:ext>
            </a:extLst>
          </p:cNvPr>
          <p:cNvSpPr>
            <a:spLocks noGrp="1"/>
          </p:cNvSpPr>
          <p:nvPr>
            <p:ph idx="1"/>
          </p:nvPr>
        </p:nvSpPr>
        <p:spPr>
          <a:xfrm>
            <a:off x="733182" y="1808310"/>
            <a:ext cx="10725636" cy="4348163"/>
          </a:xfrm>
        </p:spPr>
        <p:txBody>
          <a:bodyPr vert="horz" lIns="91440" tIns="45720" rIns="91440" bIns="45720" rtlCol="0" anchor="t">
            <a:normAutofit lnSpcReduction="10000"/>
          </a:bodyPr>
          <a:lstStyle/>
          <a:p>
            <a:pPr marL="0" indent="0">
              <a:buNone/>
            </a:pPr>
            <a:r>
              <a:rPr lang="mi-NZ" dirty="0"/>
              <a:t>Hauora mai runga</a:t>
            </a:r>
          </a:p>
          <a:p>
            <a:pPr marL="0" indent="0">
              <a:buNone/>
            </a:pPr>
            <a:r>
              <a:rPr lang="mi-NZ" dirty="0"/>
              <a:t>Hauora mai raro</a:t>
            </a:r>
          </a:p>
          <a:p>
            <a:pPr marL="0" indent="0">
              <a:buNone/>
            </a:pPr>
            <a:r>
              <a:rPr lang="mi-NZ" dirty="0"/>
              <a:t>Hauora mai roto</a:t>
            </a:r>
          </a:p>
          <a:p>
            <a:pPr marL="0" indent="0">
              <a:buNone/>
            </a:pPr>
            <a:r>
              <a:rPr lang="mi-NZ" dirty="0"/>
              <a:t>Hauora mai waho</a:t>
            </a:r>
          </a:p>
          <a:p>
            <a:pPr marL="0" indent="0">
              <a:buNone/>
            </a:pPr>
            <a:r>
              <a:rPr lang="mi-NZ" dirty="0"/>
              <a:t>Hauora te pūtake o tēnei kaupapa</a:t>
            </a:r>
          </a:p>
          <a:p>
            <a:pPr marL="0" indent="0">
              <a:buNone/>
            </a:pPr>
            <a:r>
              <a:rPr lang="mi-NZ" dirty="0"/>
              <a:t>Kia pūrangiaho mātou, i te wānanga me te kōrero</a:t>
            </a:r>
          </a:p>
          <a:p>
            <a:pPr marL="0" indent="0">
              <a:buNone/>
            </a:pPr>
            <a:r>
              <a:rPr lang="mi-NZ" dirty="0"/>
              <a:t>Tenei te titi ake i te pou hauora ki te pūtake o tēnei wānanga</a:t>
            </a:r>
          </a:p>
          <a:p>
            <a:pPr marL="0" indent="0">
              <a:buNone/>
            </a:pPr>
            <a:r>
              <a:rPr lang="mi-NZ" dirty="0"/>
              <a:t>Tuturu o whiti whakamaua</a:t>
            </a:r>
            <a:r>
              <a:rPr lang="en-NZ" dirty="0"/>
              <a:t>, kia tina, tina, </a:t>
            </a:r>
            <a:r>
              <a:rPr lang="en-NZ" dirty="0" err="1"/>
              <a:t>haumie</a:t>
            </a:r>
            <a:r>
              <a:rPr lang="en-NZ" dirty="0"/>
              <a:t>, hui e </a:t>
            </a:r>
            <a:r>
              <a:rPr lang="en-NZ" dirty="0" err="1"/>
              <a:t>taiki</a:t>
            </a:r>
            <a:r>
              <a:rPr lang="en-NZ" dirty="0"/>
              <a:t> e</a:t>
            </a:r>
            <a:endParaRPr lang="mi-NZ" dirty="0"/>
          </a:p>
        </p:txBody>
      </p:sp>
    </p:spTree>
    <p:extLst>
      <p:ext uri="{BB962C8B-B14F-4D97-AF65-F5344CB8AC3E}">
        <p14:creationId xmlns:p14="http://schemas.microsoft.com/office/powerpoint/2010/main" val="2384796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5480-0130-435F-A09C-4F970CC415B3}"/>
              </a:ext>
            </a:extLst>
          </p:cNvPr>
          <p:cNvSpPr>
            <a:spLocks noGrp="1"/>
          </p:cNvSpPr>
          <p:nvPr>
            <p:ph type="title"/>
          </p:nvPr>
        </p:nvSpPr>
        <p:spPr/>
        <p:txBody>
          <a:bodyPr/>
          <a:lstStyle/>
          <a:p>
            <a:r>
              <a:rPr lang="en-US" dirty="0"/>
              <a:t>Ko </a:t>
            </a:r>
            <a:r>
              <a:rPr lang="en-US" dirty="0" err="1"/>
              <a:t>āu</a:t>
            </a:r>
            <a:endParaRPr lang="en-US" dirty="0"/>
          </a:p>
        </p:txBody>
      </p:sp>
      <p:pic>
        <p:nvPicPr>
          <p:cNvPr id="7" name="Content Placeholder 6" descr="A picture containing text, table, person, indoor&#10;&#10;Description automatically generated">
            <a:extLst>
              <a:ext uri="{FF2B5EF4-FFF2-40B4-BE49-F238E27FC236}">
                <a16:creationId xmlns:a16="http://schemas.microsoft.com/office/drawing/2014/main" id="{FB1143D0-35A7-47E1-903B-502E76D8A6C0}"/>
              </a:ext>
            </a:extLst>
          </p:cNvPr>
          <p:cNvPicPr>
            <a:picLocks noGrp="1" noChangeAspect="1"/>
          </p:cNvPicPr>
          <p:nvPr>
            <p:ph idx="1"/>
          </p:nvPr>
        </p:nvPicPr>
        <p:blipFill>
          <a:blip r:embed="rId3"/>
          <a:stretch>
            <a:fillRect/>
          </a:stretch>
        </p:blipFill>
        <p:spPr>
          <a:xfrm>
            <a:off x="4387618" y="1254918"/>
            <a:ext cx="3261122" cy="4348163"/>
          </a:xfrm>
        </p:spPr>
      </p:pic>
    </p:spTree>
    <p:extLst>
      <p:ext uri="{BB962C8B-B14F-4D97-AF65-F5344CB8AC3E}">
        <p14:creationId xmlns:p14="http://schemas.microsoft.com/office/powerpoint/2010/main" val="3872146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N</a:t>
            </a:r>
            <a:r>
              <a:rPr lang="en-NZ" dirty="0"/>
              <a:t>au </a:t>
            </a:r>
            <a:r>
              <a:rPr lang="en-NZ" dirty="0" err="1"/>
              <a:t>mai</a:t>
            </a:r>
            <a:endParaRPr lang="en-NZ" dirty="0"/>
          </a:p>
        </p:txBody>
      </p:sp>
      <p:sp>
        <p:nvSpPr>
          <p:cNvPr id="3" name="Content Placeholder 2">
            <a:extLst>
              <a:ext uri="{FF2B5EF4-FFF2-40B4-BE49-F238E27FC236}">
                <a16:creationId xmlns:a16="http://schemas.microsoft.com/office/drawing/2014/main" id="{E049DC6F-ECA0-437A-AFD9-04233BD8C8DB}"/>
              </a:ext>
            </a:extLst>
          </p:cNvPr>
          <p:cNvSpPr>
            <a:spLocks noGrp="1"/>
          </p:cNvSpPr>
          <p:nvPr>
            <p:ph idx="1"/>
          </p:nvPr>
        </p:nvSpPr>
        <p:spPr/>
        <p:txBody>
          <a:bodyPr vert="horz" lIns="91440" tIns="45720" rIns="91440" bIns="45720" rtlCol="0" anchor="t">
            <a:normAutofit/>
          </a:bodyPr>
          <a:lstStyle/>
          <a:p>
            <a:r>
              <a:rPr lang="en-NZ" dirty="0">
                <a:cs typeface="Arial"/>
              </a:rPr>
              <a:t>What brought you here?</a:t>
            </a:r>
          </a:p>
          <a:p>
            <a:r>
              <a:rPr lang="en-NZ" dirty="0" err="1">
                <a:cs typeface="Arial"/>
              </a:rPr>
              <a:t>Whakawhānauatanga</a:t>
            </a:r>
            <a:endParaRPr lang="en-NZ" dirty="0">
              <a:cs typeface="Arial"/>
            </a:endParaRPr>
          </a:p>
          <a:p>
            <a:pPr marL="0" indent="0">
              <a:buNone/>
            </a:pPr>
            <a:endParaRPr lang="en-NZ" dirty="0">
              <a:cs typeface="Arial"/>
            </a:endParaRPr>
          </a:p>
        </p:txBody>
      </p:sp>
      <p:pic>
        <p:nvPicPr>
          <p:cNvPr id="7" name="Picture 6" descr="A group of people standing on a beach&#10;&#10;Description automatically generated with medium confidence">
            <a:extLst>
              <a:ext uri="{FF2B5EF4-FFF2-40B4-BE49-F238E27FC236}">
                <a16:creationId xmlns:a16="http://schemas.microsoft.com/office/drawing/2014/main" id="{2FCC8661-95D5-43E6-B2C9-4919A00E496C}"/>
              </a:ext>
            </a:extLst>
          </p:cNvPr>
          <p:cNvPicPr>
            <a:picLocks noChangeAspect="1"/>
          </p:cNvPicPr>
          <p:nvPr/>
        </p:nvPicPr>
        <p:blipFill>
          <a:blip r:embed="rId2"/>
          <a:stretch>
            <a:fillRect/>
          </a:stretch>
        </p:blipFill>
        <p:spPr>
          <a:xfrm>
            <a:off x="4950670" y="1332689"/>
            <a:ext cx="6288360" cy="4192622"/>
          </a:xfrm>
          <a:prstGeom prst="rect">
            <a:avLst/>
          </a:prstGeom>
        </p:spPr>
      </p:pic>
    </p:spTree>
    <p:extLst>
      <p:ext uri="{BB962C8B-B14F-4D97-AF65-F5344CB8AC3E}">
        <p14:creationId xmlns:p14="http://schemas.microsoft.com/office/powerpoint/2010/main" val="3223356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Kua haehae ngā hihi o Matariki</a:t>
            </a:r>
            <a:endParaRPr lang="en-NZ" dirty="0"/>
          </a:p>
        </p:txBody>
      </p:sp>
      <p:sp>
        <p:nvSpPr>
          <p:cNvPr id="3" name="Content Placeholder 2">
            <a:extLst>
              <a:ext uri="{FF2B5EF4-FFF2-40B4-BE49-F238E27FC236}">
                <a16:creationId xmlns:a16="http://schemas.microsoft.com/office/drawing/2014/main" id="{E049DC6F-ECA0-437A-AFD9-04233BD8C8DB}"/>
              </a:ext>
            </a:extLst>
          </p:cNvPr>
          <p:cNvSpPr>
            <a:spLocks noGrp="1"/>
          </p:cNvSpPr>
          <p:nvPr>
            <p:ph idx="1"/>
          </p:nvPr>
        </p:nvSpPr>
        <p:spPr>
          <a:xfrm>
            <a:off x="733182" y="1885448"/>
            <a:ext cx="4657215" cy="4348163"/>
          </a:xfrm>
        </p:spPr>
        <p:txBody>
          <a:bodyPr vert="horz" lIns="91440" tIns="45720" rIns="91440" bIns="45720" rtlCol="0" anchor="t">
            <a:normAutofit/>
          </a:bodyPr>
          <a:lstStyle/>
          <a:p>
            <a:pPr marL="0" indent="0">
              <a:buNone/>
            </a:pPr>
            <a:r>
              <a:rPr lang="mi-NZ" dirty="0">
                <a:cs typeface="Arial"/>
              </a:rPr>
              <a:t>The Rays of Matariki are spread</a:t>
            </a:r>
          </a:p>
          <a:p>
            <a:pPr marL="0" indent="0">
              <a:buNone/>
            </a:pPr>
            <a:r>
              <a:rPr lang="en-US" sz="1800" b="0" i="0" u="none" strike="noStrike" dirty="0">
                <a:effectLst/>
                <a:latin typeface="Arial" panose="020B0604020202020204" pitchFamily="34" charset="0"/>
                <a:cs typeface="Arial" panose="020B0604020202020204" pitchFamily="34" charset="0"/>
              </a:rPr>
              <a:t>He </a:t>
            </a:r>
            <a:r>
              <a:rPr lang="en-US" sz="1800" b="0" i="0" u="none" strike="noStrike" dirty="0" err="1">
                <a:effectLst/>
                <a:latin typeface="Arial" panose="020B0604020202020204" pitchFamily="34" charset="0"/>
                <a:cs typeface="Arial" panose="020B0604020202020204" pitchFamily="34" charset="0"/>
              </a:rPr>
              <a:t>māramatanga</a:t>
            </a:r>
            <a:r>
              <a:rPr lang="en-US" sz="1800" b="0" i="0" u="none" strike="noStrike" dirty="0">
                <a:effectLst/>
                <a:latin typeface="Arial" panose="020B0604020202020204" pitchFamily="34" charset="0"/>
                <a:cs typeface="Arial" panose="020B0604020202020204" pitchFamily="34" charset="0"/>
              </a:rPr>
              <a:t> </a:t>
            </a:r>
            <a:r>
              <a:rPr lang="en-US" sz="1800" b="0" i="0" u="none" strike="noStrike" dirty="0" err="1">
                <a:effectLst/>
                <a:latin typeface="Arial" panose="020B0604020202020204" pitchFamily="34" charset="0"/>
                <a:cs typeface="Arial" panose="020B0604020202020204" pitchFamily="34" charset="0"/>
              </a:rPr>
              <a:t>tō</a:t>
            </a:r>
            <a:r>
              <a:rPr lang="en-US" sz="1800" b="0" i="0" u="none" strike="noStrike" dirty="0">
                <a:effectLst/>
                <a:latin typeface="Arial" panose="020B0604020202020204" pitchFamily="34" charset="0"/>
                <a:cs typeface="Arial" panose="020B0604020202020204" pitchFamily="34" charset="0"/>
              </a:rPr>
              <a:t> </a:t>
            </a:r>
            <a:r>
              <a:rPr lang="en-US" sz="1800" b="0" i="0" u="none" strike="noStrike" dirty="0" err="1">
                <a:effectLst/>
                <a:latin typeface="Arial" panose="020B0604020202020204" pitchFamily="34" charset="0"/>
                <a:cs typeface="Arial" panose="020B0604020202020204" pitchFamily="34" charset="0"/>
              </a:rPr>
              <a:t>tēnei</a:t>
            </a:r>
            <a:r>
              <a:rPr lang="en-US" sz="1800" b="0" i="0" u="none" strike="noStrike" dirty="0">
                <a:effectLst/>
                <a:latin typeface="Arial" panose="020B0604020202020204" pitchFamily="34" charset="0"/>
                <a:cs typeface="Arial" panose="020B0604020202020204" pitchFamily="34" charset="0"/>
              </a:rPr>
              <a:t> </a:t>
            </a:r>
            <a:r>
              <a:rPr lang="en-US" sz="1800" b="0" i="0" u="none" strike="noStrike" dirty="0" err="1">
                <a:effectLst/>
                <a:latin typeface="Arial" panose="020B0604020202020204" pitchFamily="34" charset="0"/>
                <a:cs typeface="Arial" panose="020B0604020202020204" pitchFamily="34" charset="0"/>
              </a:rPr>
              <a:t>whetū</a:t>
            </a:r>
            <a:r>
              <a:rPr lang="en-US" sz="1800" b="0" i="0" u="none" strike="noStrike" dirty="0">
                <a:effectLst/>
                <a:latin typeface="Arial" panose="020B0604020202020204" pitchFamily="34" charset="0"/>
                <a:cs typeface="Arial" panose="020B0604020202020204" pitchFamily="34" charset="0"/>
              </a:rPr>
              <a:t>, he </a:t>
            </a:r>
            <a:r>
              <a:rPr lang="en-US" sz="1800" b="0" i="0" u="none" strike="noStrike" dirty="0" err="1">
                <a:effectLst/>
                <a:latin typeface="Arial" panose="020B0604020202020204" pitchFamily="34" charset="0"/>
                <a:cs typeface="Arial" panose="020B0604020202020204" pitchFamily="34" charset="0"/>
              </a:rPr>
              <a:t>māramatanga</a:t>
            </a:r>
            <a:r>
              <a:rPr lang="en-US" sz="1800" b="0" i="0" u="none" strike="noStrike" dirty="0">
                <a:effectLst/>
                <a:latin typeface="Arial" panose="020B0604020202020204" pitchFamily="34" charset="0"/>
                <a:cs typeface="Arial" panose="020B0604020202020204" pitchFamily="34" charset="0"/>
              </a:rPr>
              <a:t> </a:t>
            </a:r>
            <a:r>
              <a:rPr lang="en-US" sz="1800" b="0" i="0" u="none" strike="noStrike" dirty="0" err="1">
                <a:effectLst/>
                <a:latin typeface="Arial" panose="020B0604020202020204" pitchFamily="34" charset="0"/>
                <a:cs typeface="Arial" panose="020B0604020202020204" pitchFamily="34" charset="0"/>
              </a:rPr>
              <a:t>anō</a:t>
            </a:r>
            <a:r>
              <a:rPr lang="en-US" sz="1800" b="0" i="0" u="none" strike="noStrike" dirty="0">
                <a:effectLst/>
                <a:latin typeface="Arial" panose="020B0604020202020204" pitchFamily="34" charset="0"/>
                <a:cs typeface="Arial" panose="020B0604020202020204" pitchFamily="34" charset="0"/>
              </a:rPr>
              <a:t> </a:t>
            </a:r>
            <a:r>
              <a:rPr lang="en-US" sz="1800" b="0" i="0" u="none" strike="noStrike" dirty="0" err="1">
                <a:effectLst/>
                <a:latin typeface="Arial" panose="020B0604020202020204" pitchFamily="34" charset="0"/>
                <a:cs typeface="Arial" panose="020B0604020202020204" pitchFamily="34" charset="0"/>
              </a:rPr>
              <a:t>tō</a:t>
            </a:r>
            <a:r>
              <a:rPr lang="en-US" sz="1800" b="0" i="0" u="none" strike="noStrike" dirty="0">
                <a:effectLst/>
                <a:latin typeface="Arial" panose="020B0604020202020204" pitchFamily="34" charset="0"/>
                <a:cs typeface="Arial" panose="020B0604020202020204" pitchFamily="34" charset="0"/>
              </a:rPr>
              <a:t> </a:t>
            </a:r>
            <a:r>
              <a:rPr lang="en-US" sz="1800" b="0" i="0" u="none" strike="noStrike" dirty="0" err="1">
                <a:effectLst/>
                <a:latin typeface="Arial" panose="020B0604020202020204" pitchFamily="34" charset="0"/>
                <a:cs typeface="Arial" panose="020B0604020202020204" pitchFamily="34" charset="0"/>
              </a:rPr>
              <a:t>tērā</a:t>
            </a:r>
            <a:r>
              <a:rPr lang="en-US" sz="1800" b="0" i="0" u="none" strike="noStrike" dirty="0">
                <a:effectLst/>
                <a:latin typeface="Arial" panose="020B0604020202020204" pitchFamily="34" charset="0"/>
                <a:cs typeface="Arial" panose="020B0604020202020204" pitchFamily="34" charset="0"/>
              </a:rPr>
              <a:t> </a:t>
            </a:r>
            <a:r>
              <a:rPr lang="en-US" sz="1800" b="0" i="0" u="none" strike="noStrike" dirty="0" err="1">
                <a:effectLst/>
                <a:latin typeface="Arial" panose="020B0604020202020204" pitchFamily="34" charset="0"/>
                <a:cs typeface="Arial" panose="020B0604020202020204" pitchFamily="34" charset="0"/>
              </a:rPr>
              <a:t>whetū</a:t>
            </a:r>
            <a:r>
              <a:rPr lang="en-US" sz="1800" b="0" i="0" u="none" strike="noStrike" dirty="0">
                <a:effectLst/>
                <a:latin typeface="Arial" panose="020B0604020202020204" pitchFamily="34" charset="0"/>
                <a:cs typeface="Arial" panose="020B0604020202020204" pitchFamily="34" charset="0"/>
              </a:rPr>
              <a:t>.</a:t>
            </a:r>
            <a:endParaRPr lang="en-US" sz="1800" dirty="0">
              <a:effectLst/>
              <a:latin typeface="Arial" panose="020B0604020202020204" pitchFamily="34" charset="0"/>
              <a:cs typeface="Arial" panose="020B0604020202020204" pitchFamily="34" charset="0"/>
            </a:endParaRPr>
          </a:p>
          <a:p>
            <a:pPr marL="0" indent="0">
              <a:buNone/>
            </a:pPr>
            <a:r>
              <a:rPr lang="en-US" sz="1800" b="0" i="0" u="none" strike="noStrike" dirty="0">
                <a:effectLst/>
                <a:latin typeface="Arial" panose="020B0604020202020204" pitchFamily="34" charset="0"/>
                <a:cs typeface="Arial" panose="020B0604020202020204" pitchFamily="34" charset="0"/>
              </a:rPr>
              <a:t>Each star has its own light or presence in the sky.</a:t>
            </a:r>
            <a:endParaRPr lang="en-US" sz="1800" dirty="0">
              <a:effectLst/>
              <a:latin typeface="Arial" panose="020B0604020202020204" pitchFamily="34" charset="0"/>
              <a:cs typeface="Arial" panose="020B0604020202020204" pitchFamily="34" charset="0"/>
            </a:endParaRPr>
          </a:p>
          <a:p>
            <a:pPr marL="0" indent="0">
              <a:buNone/>
            </a:pPr>
            <a:r>
              <a:rPr lang="en-US" sz="1800" b="0" i="0" u="none" strike="noStrike" dirty="0">
                <a:effectLst/>
                <a:latin typeface="Arial" panose="020B0604020202020204" pitchFamily="34" charset="0"/>
                <a:cs typeface="Arial" panose="020B0604020202020204" pitchFamily="34" charset="0"/>
              </a:rPr>
              <a:t>Everyone is their own person.</a:t>
            </a:r>
            <a:endParaRPr lang="en-US" sz="1800" dirty="0">
              <a:effectLst/>
              <a:latin typeface="Arial" panose="020B0604020202020204" pitchFamily="34" charset="0"/>
              <a:cs typeface="Arial" panose="020B0604020202020204" pitchFamily="34" charset="0"/>
            </a:endParaRPr>
          </a:p>
          <a:p>
            <a:pPr marL="0" indent="0">
              <a:buNone/>
            </a:pPr>
            <a:endParaRPr lang="en-NZ" dirty="0">
              <a:cs typeface="Arial"/>
            </a:endParaRPr>
          </a:p>
        </p:txBody>
      </p:sp>
      <p:pic>
        <p:nvPicPr>
          <p:cNvPr id="5" name="Picture 4" descr="Stars and gas in space&#10;&#10;Description automatically generated with medium confidence">
            <a:extLst>
              <a:ext uri="{FF2B5EF4-FFF2-40B4-BE49-F238E27FC236}">
                <a16:creationId xmlns:a16="http://schemas.microsoft.com/office/drawing/2014/main" id="{A054CFB9-C95C-4723-A325-27038EFABCD6}"/>
              </a:ext>
            </a:extLst>
          </p:cNvPr>
          <p:cNvPicPr>
            <a:picLocks noChangeAspect="1"/>
          </p:cNvPicPr>
          <p:nvPr/>
        </p:nvPicPr>
        <p:blipFill>
          <a:blip r:embed="rId2"/>
          <a:stretch>
            <a:fillRect/>
          </a:stretch>
        </p:blipFill>
        <p:spPr>
          <a:xfrm>
            <a:off x="5576426" y="1885448"/>
            <a:ext cx="5797551" cy="4348163"/>
          </a:xfrm>
          <a:prstGeom prst="rect">
            <a:avLst/>
          </a:prstGeom>
        </p:spPr>
      </p:pic>
    </p:spTree>
    <p:extLst>
      <p:ext uri="{BB962C8B-B14F-4D97-AF65-F5344CB8AC3E}">
        <p14:creationId xmlns:p14="http://schemas.microsoft.com/office/powerpoint/2010/main" val="212789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en-NZ" dirty="0"/>
              <a:t>Reflection </a:t>
            </a:r>
          </a:p>
        </p:txBody>
      </p:sp>
      <p:sp>
        <p:nvSpPr>
          <p:cNvPr id="3" name="Content Placeholder 2">
            <a:extLst>
              <a:ext uri="{FF2B5EF4-FFF2-40B4-BE49-F238E27FC236}">
                <a16:creationId xmlns:a16="http://schemas.microsoft.com/office/drawing/2014/main" id="{E049DC6F-ECA0-437A-AFD9-04233BD8C8DB}"/>
              </a:ext>
            </a:extLst>
          </p:cNvPr>
          <p:cNvSpPr>
            <a:spLocks noGrp="1"/>
          </p:cNvSpPr>
          <p:nvPr>
            <p:ph idx="1"/>
          </p:nvPr>
        </p:nvSpPr>
        <p:spPr>
          <a:xfrm>
            <a:off x="733182" y="1885448"/>
            <a:ext cx="5205705" cy="4348163"/>
          </a:xfrm>
        </p:spPr>
        <p:txBody>
          <a:bodyPr vert="horz" lIns="91440" tIns="45720" rIns="91440" bIns="45720" rtlCol="0" anchor="t">
            <a:normAutofit/>
          </a:bodyPr>
          <a:lstStyle/>
          <a:p>
            <a:r>
              <a:rPr lang="en-US" b="0" i="0" dirty="0">
                <a:solidFill>
                  <a:srgbClr val="202020"/>
                </a:solidFill>
                <a:effectLst/>
              </a:rPr>
              <a:t>Growth </a:t>
            </a:r>
          </a:p>
          <a:p>
            <a:r>
              <a:rPr lang="en-US" dirty="0">
                <a:solidFill>
                  <a:srgbClr val="202020"/>
                </a:solidFill>
              </a:rPr>
              <a:t>Achievement</a:t>
            </a:r>
          </a:p>
          <a:p>
            <a:pPr marL="0" indent="0">
              <a:buNone/>
            </a:pPr>
            <a:endParaRPr lang="en-US" b="0" i="0" dirty="0">
              <a:solidFill>
                <a:srgbClr val="202020"/>
              </a:solidFill>
              <a:effectLst/>
            </a:endParaRPr>
          </a:p>
          <a:p>
            <a:pPr marL="0" indent="0">
              <a:buNone/>
            </a:pPr>
            <a:r>
              <a:rPr lang="en-NZ" sz="1800" b="1" dirty="0">
                <a:cs typeface="Arial"/>
              </a:rPr>
              <a:t>Breakout room question:</a:t>
            </a:r>
          </a:p>
          <a:p>
            <a:pPr marL="0" indent="0">
              <a:buNone/>
            </a:pPr>
            <a:r>
              <a:rPr lang="en-US" sz="1800" b="0" i="0" dirty="0">
                <a:solidFill>
                  <a:srgbClr val="202020"/>
                </a:solidFill>
                <a:effectLst/>
              </a:rPr>
              <a:t>How did we grow?</a:t>
            </a:r>
          </a:p>
          <a:p>
            <a:pPr marL="0" indent="0">
              <a:buNone/>
            </a:pPr>
            <a:r>
              <a:rPr lang="en-US" sz="1800" dirty="0">
                <a:solidFill>
                  <a:srgbClr val="202020"/>
                </a:solidFill>
              </a:rPr>
              <a:t>What goals did we achieve or not?</a:t>
            </a:r>
          </a:p>
          <a:p>
            <a:endParaRPr lang="en-US" sz="2000" dirty="0"/>
          </a:p>
          <a:p>
            <a:pPr marL="0" indent="0">
              <a:buNone/>
            </a:pPr>
            <a:endParaRPr lang="en-US" sz="1100" dirty="0">
              <a:highlight>
                <a:srgbClr val="FFFF00"/>
              </a:highlight>
            </a:endParaRPr>
          </a:p>
          <a:p>
            <a:endParaRPr lang="en-NZ" dirty="0">
              <a:cs typeface="Arial"/>
            </a:endParaRPr>
          </a:p>
          <a:p>
            <a:pPr marL="0" indent="0">
              <a:buNone/>
            </a:pPr>
            <a:endParaRPr lang="en-NZ" dirty="0">
              <a:cs typeface="Arial"/>
            </a:endParaRPr>
          </a:p>
          <a:p>
            <a:endParaRPr lang="en-NZ" dirty="0">
              <a:cs typeface="Arial"/>
            </a:endParaRPr>
          </a:p>
          <a:p>
            <a:pPr marL="0" indent="0">
              <a:buNone/>
            </a:pPr>
            <a:endParaRPr lang="en-NZ" dirty="0">
              <a:cs typeface="Arial"/>
            </a:endParaRPr>
          </a:p>
        </p:txBody>
      </p:sp>
      <p:pic>
        <p:nvPicPr>
          <p:cNvPr id="5" name="Picture 4" descr="A person standing on a rock&#10;&#10;Description automatically generated with medium confidence">
            <a:extLst>
              <a:ext uri="{FF2B5EF4-FFF2-40B4-BE49-F238E27FC236}">
                <a16:creationId xmlns:a16="http://schemas.microsoft.com/office/drawing/2014/main" id="{E6878562-8342-4CBE-8151-AE8BB74DC88A}"/>
              </a:ext>
            </a:extLst>
          </p:cNvPr>
          <p:cNvPicPr>
            <a:picLocks noChangeAspect="1"/>
          </p:cNvPicPr>
          <p:nvPr/>
        </p:nvPicPr>
        <p:blipFill>
          <a:blip r:embed="rId2"/>
          <a:stretch>
            <a:fillRect/>
          </a:stretch>
        </p:blipFill>
        <p:spPr>
          <a:xfrm>
            <a:off x="5194707" y="1976505"/>
            <a:ext cx="6264111" cy="4176074"/>
          </a:xfrm>
          <a:prstGeom prst="rect">
            <a:avLst/>
          </a:prstGeom>
        </p:spPr>
      </p:pic>
    </p:spTree>
    <p:extLst>
      <p:ext uri="{BB962C8B-B14F-4D97-AF65-F5344CB8AC3E}">
        <p14:creationId xmlns:p14="http://schemas.microsoft.com/office/powerpoint/2010/main" val="155035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normAutofit/>
          </a:bodyPr>
          <a:lstStyle/>
          <a:p>
            <a:r>
              <a:rPr lang="mi-NZ" dirty="0"/>
              <a:t>Whatumanawa – Emotions &amp; heart</a:t>
            </a:r>
            <a:endParaRPr lang="en-NZ" dirty="0"/>
          </a:p>
        </p:txBody>
      </p:sp>
      <p:sp>
        <p:nvSpPr>
          <p:cNvPr id="9" name="Content Placeholder 8">
            <a:extLst>
              <a:ext uri="{FF2B5EF4-FFF2-40B4-BE49-F238E27FC236}">
                <a16:creationId xmlns:a16="http://schemas.microsoft.com/office/drawing/2014/main" id="{8028F513-7D13-4219-95F1-6C3617543C13}"/>
              </a:ext>
            </a:extLst>
          </p:cNvPr>
          <p:cNvSpPr>
            <a:spLocks noGrp="1"/>
          </p:cNvSpPr>
          <p:nvPr>
            <p:ph idx="1"/>
          </p:nvPr>
        </p:nvSpPr>
        <p:spPr/>
        <p:txBody>
          <a:bodyPr>
            <a:normAutofit lnSpcReduction="10000"/>
          </a:bodyPr>
          <a:lstStyle/>
          <a:p>
            <a:pPr marL="0" indent="0">
              <a:buNone/>
            </a:pPr>
            <a:r>
              <a:rPr lang="en-US" b="0" i="0" u="none" strike="noStrike" dirty="0">
                <a:effectLst/>
                <a:latin typeface="Arial" panose="020B0604020202020204" pitchFamily="34" charset="0"/>
                <a:cs typeface="Arial" panose="020B0604020202020204" pitchFamily="34" charset="0"/>
              </a:rPr>
              <a:t>Me </a:t>
            </a:r>
            <a:r>
              <a:rPr lang="en-US" b="0" i="0" u="none" strike="noStrike" dirty="0" err="1">
                <a:effectLst/>
                <a:latin typeface="Arial" panose="020B0604020202020204" pitchFamily="34" charset="0"/>
                <a:cs typeface="Arial" panose="020B0604020202020204" pitchFamily="34" charset="0"/>
              </a:rPr>
              <a:t>te</a:t>
            </a:r>
            <a:r>
              <a:rPr lang="en-US" b="0" i="0" u="none" strike="noStrike" dirty="0">
                <a:effectLst/>
                <a:latin typeface="Arial" panose="020B0604020202020204" pitchFamily="34" charset="0"/>
                <a:cs typeface="Arial" panose="020B0604020202020204" pitchFamily="34" charset="0"/>
              </a:rPr>
              <a:t> </a:t>
            </a:r>
            <a:r>
              <a:rPr lang="en-US" b="0" i="0" u="none" strike="noStrike" dirty="0" err="1">
                <a:effectLst/>
                <a:latin typeface="Arial" panose="020B0604020202020204" pitchFamily="34" charset="0"/>
                <a:cs typeface="Arial" panose="020B0604020202020204" pitchFamily="34" charset="0"/>
              </a:rPr>
              <a:t>wai</a:t>
            </a:r>
            <a:r>
              <a:rPr lang="en-US" b="0" i="0" u="none" strike="noStrike" dirty="0">
                <a:effectLst/>
                <a:latin typeface="Arial" panose="020B0604020202020204" pitchFamily="34" charset="0"/>
                <a:cs typeface="Arial" panose="020B0604020202020204" pitchFamily="34" charset="0"/>
              </a:rPr>
              <a:t> </a:t>
            </a:r>
            <a:r>
              <a:rPr lang="en-US" b="0" i="0" u="none" strike="noStrike" dirty="0" err="1">
                <a:effectLst/>
                <a:latin typeface="Arial" panose="020B0604020202020204" pitchFamily="34" charset="0"/>
                <a:cs typeface="Arial" panose="020B0604020202020204" pitchFamily="34" charset="0"/>
              </a:rPr>
              <a:t>kōrari</a:t>
            </a:r>
            <a:endParaRPr lang="en-US" dirty="0">
              <a:effectLst/>
              <a:latin typeface="Arial" panose="020B0604020202020204" pitchFamily="34" charset="0"/>
              <a:cs typeface="Arial" panose="020B0604020202020204" pitchFamily="34" charset="0"/>
            </a:endParaRPr>
          </a:p>
          <a:p>
            <a:pPr marL="0" indent="0">
              <a:buNone/>
            </a:pPr>
            <a:r>
              <a:rPr lang="en-US" b="0" i="0" u="none" strike="noStrike" dirty="0">
                <a:effectLst/>
                <a:latin typeface="Arial" panose="020B0604020202020204" pitchFamily="34" charset="0"/>
                <a:cs typeface="Arial" panose="020B0604020202020204" pitchFamily="34" charset="0"/>
              </a:rPr>
              <a:t>Like the nectar of the flax flower</a:t>
            </a:r>
            <a:endParaRPr lang="en-US" dirty="0">
              <a:effectLst/>
              <a:latin typeface="Arial" panose="020B0604020202020204" pitchFamily="34" charset="0"/>
              <a:cs typeface="Arial" panose="020B0604020202020204" pitchFamily="34" charset="0"/>
            </a:endParaRPr>
          </a:p>
          <a:p>
            <a:pPr marL="0" indent="0">
              <a:buNone/>
            </a:pPr>
            <a:r>
              <a:rPr lang="en-US" b="0" i="0" u="none" strike="noStrike" dirty="0">
                <a:effectLst/>
                <a:latin typeface="Arial" panose="020B0604020202020204" pitchFamily="34" charset="0"/>
                <a:cs typeface="Arial" panose="020B0604020202020204" pitchFamily="34" charset="0"/>
              </a:rPr>
              <a:t>Joy in small things.</a:t>
            </a:r>
          </a:p>
          <a:p>
            <a:pPr marL="0" indent="0">
              <a:buNone/>
            </a:pPr>
            <a:endParaRPr lang="en-US" dirty="0">
              <a:latin typeface="YACgEQNAr7w 0"/>
            </a:endParaRPr>
          </a:p>
          <a:p>
            <a:pPr marL="0" indent="0">
              <a:buNone/>
            </a:pPr>
            <a:r>
              <a:rPr lang="en-NZ" sz="1600" b="1" dirty="0">
                <a:cs typeface="Arial"/>
              </a:rPr>
              <a:t>Chat response:</a:t>
            </a:r>
          </a:p>
          <a:p>
            <a:pPr marL="0" indent="0">
              <a:buNone/>
            </a:pPr>
            <a:r>
              <a:rPr lang="en-US" sz="1600" b="0" i="0" dirty="0">
                <a:solidFill>
                  <a:srgbClr val="202020"/>
                </a:solidFill>
                <a:effectLst/>
              </a:rPr>
              <a:t>What </a:t>
            </a:r>
            <a:r>
              <a:rPr lang="en-US" sz="1600" dirty="0">
                <a:solidFill>
                  <a:srgbClr val="202020"/>
                </a:solidFill>
              </a:rPr>
              <a:t>ar</a:t>
            </a:r>
            <a:r>
              <a:rPr lang="en-US" sz="1600" b="0" i="0" dirty="0">
                <a:solidFill>
                  <a:srgbClr val="202020"/>
                </a:solidFill>
                <a:effectLst/>
              </a:rPr>
              <a:t>e the small things that brought you </a:t>
            </a:r>
          </a:p>
          <a:p>
            <a:pPr marL="0" indent="0">
              <a:buNone/>
            </a:pPr>
            <a:r>
              <a:rPr lang="en-US" sz="1600" b="0" i="0" dirty="0">
                <a:solidFill>
                  <a:srgbClr val="202020"/>
                </a:solidFill>
                <a:effectLst/>
              </a:rPr>
              <a:t>and bring you joy? </a:t>
            </a:r>
            <a:r>
              <a:rPr lang="en-US" sz="1600" dirty="0">
                <a:solidFill>
                  <a:srgbClr val="202020"/>
                </a:solidFill>
              </a:rPr>
              <a:t>What goals would you set </a:t>
            </a:r>
          </a:p>
          <a:p>
            <a:pPr marL="0" indent="0">
              <a:buNone/>
            </a:pPr>
            <a:r>
              <a:rPr lang="en-US" sz="1600" dirty="0">
                <a:solidFill>
                  <a:srgbClr val="202020"/>
                </a:solidFill>
              </a:rPr>
              <a:t>yourself around bringing joy?</a:t>
            </a:r>
          </a:p>
          <a:p>
            <a:pPr marL="0" indent="0">
              <a:buNone/>
            </a:pPr>
            <a:r>
              <a:rPr lang="en-US" sz="1600" b="1" dirty="0">
                <a:solidFill>
                  <a:srgbClr val="202020"/>
                </a:solidFill>
              </a:rPr>
              <a:t>Reflection on responses</a:t>
            </a:r>
          </a:p>
          <a:p>
            <a:pPr marL="0" indent="0">
              <a:buNone/>
            </a:pPr>
            <a:endParaRPr lang="en-US" dirty="0">
              <a:effectLst/>
              <a:latin typeface="YACgEQNAr7w 0"/>
            </a:endParaRPr>
          </a:p>
          <a:p>
            <a:endParaRPr lang="en-NZ" dirty="0"/>
          </a:p>
        </p:txBody>
      </p:sp>
      <p:pic>
        <p:nvPicPr>
          <p:cNvPr id="8" name="Picture 7" descr="A picture containing text, outdoor&#10;&#10;Description automatically generated">
            <a:extLst>
              <a:ext uri="{FF2B5EF4-FFF2-40B4-BE49-F238E27FC236}">
                <a16:creationId xmlns:a16="http://schemas.microsoft.com/office/drawing/2014/main" id="{E64C4C8A-9367-4AC5-9D7B-2FA820C22D5F}"/>
              </a:ext>
            </a:extLst>
          </p:cNvPr>
          <p:cNvPicPr>
            <a:picLocks noChangeAspect="1"/>
          </p:cNvPicPr>
          <p:nvPr/>
        </p:nvPicPr>
        <p:blipFill>
          <a:blip r:embed="rId2"/>
          <a:stretch>
            <a:fillRect/>
          </a:stretch>
        </p:blipFill>
        <p:spPr>
          <a:xfrm>
            <a:off x="5404452" y="1885448"/>
            <a:ext cx="5960097" cy="3973398"/>
          </a:xfrm>
          <a:prstGeom prst="rect">
            <a:avLst/>
          </a:prstGeom>
        </p:spPr>
      </p:pic>
    </p:spTree>
    <p:extLst>
      <p:ext uri="{BB962C8B-B14F-4D97-AF65-F5344CB8AC3E}">
        <p14:creationId xmlns:p14="http://schemas.microsoft.com/office/powerpoint/2010/main" val="3181832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Waiora – Health &amp; soundness</a:t>
            </a:r>
            <a:endParaRPr lang="en-NZ" dirty="0"/>
          </a:p>
        </p:txBody>
      </p:sp>
      <p:sp>
        <p:nvSpPr>
          <p:cNvPr id="8" name="Content Placeholder 2">
            <a:extLst>
              <a:ext uri="{FF2B5EF4-FFF2-40B4-BE49-F238E27FC236}">
                <a16:creationId xmlns:a16="http://schemas.microsoft.com/office/drawing/2014/main" id="{E263231E-1D19-49FC-B8F6-EFA848EF9A8D}"/>
              </a:ext>
            </a:extLst>
          </p:cNvPr>
          <p:cNvSpPr>
            <a:spLocks noGrp="1"/>
          </p:cNvSpPr>
          <p:nvPr>
            <p:ph idx="1"/>
          </p:nvPr>
        </p:nvSpPr>
        <p:spPr>
          <a:xfrm>
            <a:off x="733183" y="1885448"/>
            <a:ext cx="5497936" cy="4348163"/>
          </a:xfrm>
        </p:spPr>
        <p:txBody>
          <a:bodyPr vert="horz" lIns="91440" tIns="45720" rIns="91440" bIns="45720" rtlCol="0" anchor="t">
            <a:normAutofit fontScale="85000" lnSpcReduction="20000"/>
          </a:bodyPr>
          <a:lstStyle/>
          <a:p>
            <a:pPr marL="0" indent="0">
              <a:buNone/>
            </a:pPr>
            <a:r>
              <a:rPr lang="en-US" b="0" i="0" u="none" strike="noStrike" dirty="0">
                <a:effectLst/>
                <a:latin typeface="Arial" panose="020B0604020202020204" pitchFamily="34" charset="0"/>
                <a:cs typeface="Arial" panose="020B0604020202020204" pitchFamily="34" charset="0"/>
              </a:rPr>
              <a:t>Me </a:t>
            </a:r>
            <a:r>
              <a:rPr lang="en-US" b="0" i="0" u="none" strike="noStrike" dirty="0" err="1">
                <a:effectLst/>
                <a:latin typeface="Arial" panose="020B0604020202020204" pitchFamily="34" charset="0"/>
                <a:cs typeface="Arial" panose="020B0604020202020204" pitchFamily="34" charset="0"/>
              </a:rPr>
              <a:t>te</a:t>
            </a:r>
            <a:r>
              <a:rPr lang="en-US" b="0" i="0" u="none" strike="noStrike" dirty="0">
                <a:effectLst/>
                <a:latin typeface="Arial" panose="020B0604020202020204" pitchFamily="34" charset="0"/>
                <a:cs typeface="Arial" panose="020B0604020202020204" pitchFamily="34" charset="0"/>
              </a:rPr>
              <a:t> </a:t>
            </a:r>
            <a:r>
              <a:rPr lang="en-US" b="0" i="0" u="none" strike="noStrike" dirty="0" err="1">
                <a:effectLst/>
                <a:latin typeface="Arial" panose="020B0604020202020204" pitchFamily="34" charset="0"/>
                <a:cs typeface="Arial" panose="020B0604020202020204" pitchFamily="34" charset="0"/>
              </a:rPr>
              <a:t>toroa</a:t>
            </a:r>
            <a:r>
              <a:rPr lang="en-US" b="0" i="0" u="none" strike="noStrike" dirty="0">
                <a:effectLst/>
                <a:latin typeface="Arial" panose="020B0604020202020204" pitchFamily="34" charset="0"/>
                <a:cs typeface="Arial" panose="020B0604020202020204" pitchFamily="34" charset="0"/>
              </a:rPr>
              <a:t> e tau ana </a:t>
            </a:r>
            <a:r>
              <a:rPr lang="en-US" b="0" i="0" u="none" strike="noStrike" dirty="0" err="1">
                <a:effectLst/>
                <a:latin typeface="Arial" panose="020B0604020202020204" pitchFamily="34" charset="0"/>
                <a:cs typeface="Arial" panose="020B0604020202020204" pitchFamily="34" charset="0"/>
              </a:rPr>
              <a:t>i</a:t>
            </a:r>
            <a:r>
              <a:rPr lang="en-US" b="0" i="0" u="none" strike="noStrike" dirty="0">
                <a:effectLst/>
                <a:latin typeface="Arial" panose="020B0604020202020204" pitchFamily="34" charset="0"/>
                <a:cs typeface="Arial" panose="020B0604020202020204" pitchFamily="34" charset="0"/>
              </a:rPr>
              <a:t> </a:t>
            </a:r>
            <a:r>
              <a:rPr lang="en-US" b="0" i="0" u="none" strike="noStrike" dirty="0" err="1">
                <a:effectLst/>
                <a:latin typeface="Arial" panose="020B0604020202020204" pitchFamily="34" charset="0"/>
                <a:cs typeface="Arial" panose="020B0604020202020204" pitchFamily="34" charset="0"/>
              </a:rPr>
              <a:t>runga</a:t>
            </a:r>
            <a:r>
              <a:rPr lang="en-US" b="0" i="0" u="none" strike="noStrike" dirty="0">
                <a:effectLst/>
                <a:latin typeface="Arial" panose="020B0604020202020204" pitchFamily="34" charset="0"/>
                <a:cs typeface="Arial" panose="020B0604020202020204" pitchFamily="34" charset="0"/>
              </a:rPr>
              <a:t> </a:t>
            </a:r>
            <a:r>
              <a:rPr lang="en-US" b="0" i="0" u="none" strike="noStrike" dirty="0" err="1">
                <a:effectLst/>
                <a:latin typeface="Arial" panose="020B0604020202020204" pitchFamily="34" charset="0"/>
                <a:cs typeface="Arial" panose="020B0604020202020204" pitchFamily="34" charset="0"/>
              </a:rPr>
              <a:t>i</a:t>
            </a:r>
            <a:r>
              <a:rPr lang="en-US" b="0" i="0" u="none" strike="noStrike" dirty="0">
                <a:effectLst/>
                <a:latin typeface="Arial" panose="020B0604020202020204" pitchFamily="34" charset="0"/>
                <a:cs typeface="Arial" panose="020B0604020202020204" pitchFamily="34" charset="0"/>
              </a:rPr>
              <a:t> </a:t>
            </a:r>
            <a:r>
              <a:rPr lang="en-US" b="0" i="0" u="none" strike="noStrike" dirty="0" err="1">
                <a:effectLst/>
                <a:latin typeface="Arial" panose="020B0604020202020204" pitchFamily="34" charset="0"/>
                <a:cs typeface="Arial" panose="020B0604020202020204" pitchFamily="34" charset="0"/>
              </a:rPr>
              <a:t>te</a:t>
            </a:r>
            <a:r>
              <a:rPr lang="en-US" b="0" i="0" u="none" strike="noStrike" dirty="0">
                <a:effectLst/>
                <a:latin typeface="Arial" panose="020B0604020202020204" pitchFamily="34" charset="0"/>
                <a:cs typeface="Arial" panose="020B0604020202020204" pitchFamily="34" charset="0"/>
              </a:rPr>
              <a:t> au.</a:t>
            </a:r>
            <a:endParaRPr lang="en-US" dirty="0">
              <a:effectLst/>
              <a:latin typeface="Arial" panose="020B0604020202020204" pitchFamily="34" charset="0"/>
              <a:cs typeface="Arial" panose="020B0604020202020204" pitchFamily="34" charset="0"/>
            </a:endParaRPr>
          </a:p>
          <a:p>
            <a:pPr marL="0" indent="0">
              <a:buNone/>
            </a:pPr>
            <a:r>
              <a:rPr lang="en-US" b="0" i="0" u="none" strike="noStrike" dirty="0">
                <a:effectLst/>
                <a:latin typeface="Arial" panose="020B0604020202020204" pitchFamily="34" charset="0"/>
                <a:cs typeface="Arial" panose="020B0604020202020204" pitchFamily="34" charset="0"/>
              </a:rPr>
              <a:t>Like the albatross nestled upon the current.</a:t>
            </a:r>
            <a:endParaRPr lang="en-US" dirty="0">
              <a:effectLst/>
              <a:latin typeface="Arial" panose="020B0604020202020204" pitchFamily="34" charset="0"/>
              <a:cs typeface="Arial" panose="020B0604020202020204" pitchFamily="34" charset="0"/>
            </a:endParaRPr>
          </a:p>
          <a:p>
            <a:pPr marL="0" indent="0">
              <a:buNone/>
            </a:pPr>
            <a:r>
              <a:rPr lang="en-US" b="0" i="0" u="none" strike="noStrike" dirty="0" err="1">
                <a:effectLst/>
                <a:latin typeface="Arial" panose="020B0604020202020204" pitchFamily="34" charset="0"/>
                <a:cs typeface="Arial" panose="020B0604020202020204" pitchFamily="34" charset="0"/>
              </a:rPr>
              <a:t>Manfiesting</a:t>
            </a:r>
            <a:r>
              <a:rPr lang="en-US" b="0" i="0" u="none" strike="noStrike" dirty="0">
                <a:effectLst/>
                <a:latin typeface="Arial" panose="020B0604020202020204" pitchFamily="34" charset="0"/>
                <a:cs typeface="Arial" panose="020B0604020202020204" pitchFamily="34" charset="0"/>
              </a:rPr>
              <a:t> resilience with the elegance of nature.</a:t>
            </a:r>
          </a:p>
          <a:p>
            <a:pPr marL="0" indent="0">
              <a:buNone/>
            </a:pPr>
            <a:r>
              <a:rPr lang="en-US" dirty="0">
                <a:effectLst/>
                <a:latin typeface="Arial" panose="020B0604020202020204" pitchFamily="34" charset="0"/>
                <a:cs typeface="Arial" panose="020B0604020202020204" pitchFamily="34" charset="0"/>
              </a:rPr>
              <a:t>Innovation &amp; our creative energy.</a:t>
            </a:r>
          </a:p>
          <a:p>
            <a:pPr marL="0" indent="0">
              <a:buNone/>
            </a:pPr>
            <a:endParaRPr lang="en-NZ" dirty="0">
              <a:latin typeface="Arial" panose="020B0604020202020204" pitchFamily="34" charset="0"/>
              <a:cs typeface="Arial" panose="020B0604020202020204" pitchFamily="34" charset="0"/>
            </a:endParaRPr>
          </a:p>
          <a:p>
            <a:pPr marL="0" indent="0">
              <a:buNone/>
            </a:pPr>
            <a:r>
              <a:rPr lang="en-NZ" sz="2000" b="1" dirty="0">
                <a:cs typeface="Arial"/>
              </a:rPr>
              <a:t>Breakout room question:</a:t>
            </a:r>
          </a:p>
          <a:p>
            <a:r>
              <a:rPr lang="en-US" sz="2000" dirty="0"/>
              <a:t>With the many ‘currents’ we experienced what was it that brought you health, soundness? </a:t>
            </a:r>
          </a:p>
          <a:p>
            <a:r>
              <a:rPr lang="en-US" sz="2000" dirty="0"/>
              <a:t>What would you leave behind and what would you like to do more of?</a:t>
            </a:r>
          </a:p>
          <a:p>
            <a:pPr marL="0" indent="0">
              <a:buNone/>
            </a:pPr>
            <a:endParaRPr lang="en-NZ" dirty="0">
              <a:cs typeface="Arial"/>
            </a:endParaRPr>
          </a:p>
          <a:p>
            <a:endParaRPr lang="en-NZ" dirty="0">
              <a:cs typeface="Arial"/>
            </a:endParaRPr>
          </a:p>
          <a:p>
            <a:pPr marL="0" indent="0">
              <a:buNone/>
            </a:pPr>
            <a:endParaRPr lang="en-NZ" dirty="0">
              <a:cs typeface="Arial"/>
            </a:endParaRPr>
          </a:p>
        </p:txBody>
      </p:sp>
      <p:pic>
        <p:nvPicPr>
          <p:cNvPr id="7" name="Picture 6" descr="A path in a forest&#10;&#10;Description automatically generated with low confidence">
            <a:extLst>
              <a:ext uri="{FF2B5EF4-FFF2-40B4-BE49-F238E27FC236}">
                <a16:creationId xmlns:a16="http://schemas.microsoft.com/office/drawing/2014/main" id="{98373FF4-06E2-45C9-B00A-E09D1782C154}"/>
              </a:ext>
            </a:extLst>
          </p:cNvPr>
          <p:cNvPicPr>
            <a:picLocks noChangeAspect="1"/>
          </p:cNvPicPr>
          <p:nvPr/>
        </p:nvPicPr>
        <p:blipFill>
          <a:blip r:embed="rId3"/>
          <a:stretch>
            <a:fillRect/>
          </a:stretch>
        </p:blipFill>
        <p:spPr>
          <a:xfrm>
            <a:off x="7561385" y="1545153"/>
            <a:ext cx="3531872" cy="4517062"/>
          </a:xfrm>
          <a:prstGeom prst="rect">
            <a:avLst/>
          </a:prstGeom>
        </p:spPr>
      </p:pic>
    </p:spTree>
    <p:extLst>
      <p:ext uri="{BB962C8B-B14F-4D97-AF65-F5344CB8AC3E}">
        <p14:creationId xmlns:p14="http://schemas.microsoft.com/office/powerpoint/2010/main" val="2281391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Aio – Calm, peace, tranquility</a:t>
            </a:r>
            <a:endParaRPr lang="en-NZ" dirty="0"/>
          </a:p>
        </p:txBody>
      </p:sp>
      <p:sp>
        <p:nvSpPr>
          <p:cNvPr id="3" name="Content Placeholder 2">
            <a:extLst>
              <a:ext uri="{FF2B5EF4-FFF2-40B4-BE49-F238E27FC236}">
                <a16:creationId xmlns:a16="http://schemas.microsoft.com/office/drawing/2014/main" id="{E049DC6F-ECA0-437A-AFD9-04233BD8C8DB}"/>
              </a:ext>
            </a:extLst>
          </p:cNvPr>
          <p:cNvSpPr>
            <a:spLocks noGrp="1"/>
          </p:cNvSpPr>
          <p:nvPr>
            <p:ph idx="1"/>
          </p:nvPr>
        </p:nvSpPr>
        <p:spPr/>
        <p:txBody>
          <a:bodyPr vert="horz" lIns="91440" tIns="45720" rIns="91440" bIns="45720" rtlCol="0" anchor="t">
            <a:normAutofit/>
          </a:bodyPr>
          <a:lstStyle/>
          <a:p>
            <a:endParaRPr lang="en-NZ" dirty="0">
              <a:cs typeface="Arial"/>
            </a:endParaRPr>
          </a:p>
          <a:p>
            <a:endParaRPr lang="en-NZ" dirty="0" err="1">
              <a:cs typeface="Arial"/>
            </a:endParaRPr>
          </a:p>
        </p:txBody>
      </p:sp>
      <p:sp>
        <p:nvSpPr>
          <p:cNvPr id="8" name="Content Placeholder 2">
            <a:extLst>
              <a:ext uri="{FF2B5EF4-FFF2-40B4-BE49-F238E27FC236}">
                <a16:creationId xmlns:a16="http://schemas.microsoft.com/office/drawing/2014/main" id="{7BA801B0-1FC2-4BC0-BF30-9AA8121D18EA}"/>
              </a:ext>
            </a:extLst>
          </p:cNvPr>
          <p:cNvSpPr txBox="1">
            <a:spLocks/>
          </p:cNvSpPr>
          <p:nvPr/>
        </p:nvSpPr>
        <p:spPr>
          <a:xfrm>
            <a:off x="733183" y="1885448"/>
            <a:ext cx="5362818" cy="4348163"/>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rgbClr val="87B9A1"/>
              </a:buClr>
              <a:buSzPct val="85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rgbClr val="93C35C"/>
              </a:buClr>
              <a:buSzPct val="75000"/>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2800" b="0" i="0" u="none" strike="noStrike" dirty="0">
                <a:effectLst/>
                <a:latin typeface="Arial" panose="020B0604020202020204" pitchFamily="34" charset="0"/>
                <a:cs typeface="Arial" panose="020B0604020202020204" pitchFamily="34" charset="0"/>
              </a:rPr>
              <a:t>E kore au e </a:t>
            </a:r>
            <a:r>
              <a:rPr lang="en-NZ" sz="2800" b="0" i="0" u="none" strike="noStrike" dirty="0" err="1">
                <a:effectLst/>
                <a:latin typeface="Arial" panose="020B0604020202020204" pitchFamily="34" charset="0"/>
                <a:cs typeface="Arial" panose="020B0604020202020204" pitchFamily="34" charset="0"/>
              </a:rPr>
              <a:t>ngaro</a:t>
            </a:r>
            <a:r>
              <a:rPr lang="en-NZ" sz="2800" b="0" i="0" u="none" strike="noStrike" dirty="0">
                <a:effectLst/>
                <a:latin typeface="Arial" panose="020B0604020202020204" pitchFamily="34" charset="0"/>
                <a:cs typeface="Arial" panose="020B0604020202020204" pitchFamily="34" charset="0"/>
              </a:rPr>
              <a:t>, he </a:t>
            </a:r>
            <a:r>
              <a:rPr lang="en-NZ" sz="2800" b="0" i="0" u="none" strike="noStrike" dirty="0" err="1">
                <a:effectLst/>
                <a:latin typeface="Arial" panose="020B0604020202020204" pitchFamily="34" charset="0"/>
                <a:cs typeface="Arial" panose="020B0604020202020204" pitchFamily="34" charset="0"/>
              </a:rPr>
              <a:t>kākano</a:t>
            </a:r>
            <a:r>
              <a:rPr lang="en-NZ" sz="2800" b="0" i="0" u="none" strike="noStrike" dirty="0">
                <a:effectLst/>
                <a:latin typeface="Arial" panose="020B0604020202020204" pitchFamily="34" charset="0"/>
                <a:cs typeface="Arial" panose="020B0604020202020204" pitchFamily="34" charset="0"/>
              </a:rPr>
              <a:t> ahau </a:t>
            </a:r>
          </a:p>
          <a:p>
            <a:pPr marL="0" indent="0">
              <a:buNone/>
            </a:pPr>
            <a:r>
              <a:rPr lang="en-NZ" sz="2800" b="0" i="0" u="none" strike="noStrike" dirty="0" err="1">
                <a:effectLst/>
                <a:latin typeface="Arial" panose="020B0604020202020204" pitchFamily="34" charset="0"/>
                <a:cs typeface="Arial" panose="020B0604020202020204" pitchFamily="34" charset="0"/>
              </a:rPr>
              <a:t>i</a:t>
            </a:r>
            <a:r>
              <a:rPr lang="en-NZ" sz="2800" b="0" i="0" u="none" strike="noStrike" dirty="0">
                <a:effectLst/>
                <a:latin typeface="Arial" panose="020B0604020202020204" pitchFamily="34" charset="0"/>
                <a:cs typeface="Arial" panose="020B0604020202020204" pitchFamily="34" charset="0"/>
              </a:rPr>
              <a:t> </a:t>
            </a:r>
            <a:r>
              <a:rPr lang="en-NZ" sz="2800" b="0" i="0" u="none" strike="noStrike" dirty="0" err="1">
                <a:effectLst/>
                <a:latin typeface="Arial" panose="020B0604020202020204" pitchFamily="34" charset="0"/>
                <a:cs typeface="Arial" panose="020B0604020202020204" pitchFamily="34" charset="0"/>
              </a:rPr>
              <a:t>ruia</a:t>
            </a:r>
            <a:r>
              <a:rPr lang="en-NZ" sz="2800" b="0" i="0" u="none" strike="noStrike" dirty="0">
                <a:effectLst/>
                <a:latin typeface="Arial" panose="020B0604020202020204" pitchFamily="34" charset="0"/>
                <a:cs typeface="Arial" panose="020B0604020202020204" pitchFamily="34" charset="0"/>
              </a:rPr>
              <a:t> </a:t>
            </a:r>
            <a:r>
              <a:rPr lang="en-NZ" sz="2800" b="0" i="0" u="none" strike="noStrike" dirty="0" err="1">
                <a:effectLst/>
                <a:latin typeface="Arial" panose="020B0604020202020204" pitchFamily="34" charset="0"/>
                <a:cs typeface="Arial" panose="020B0604020202020204" pitchFamily="34" charset="0"/>
              </a:rPr>
              <a:t>mai</a:t>
            </a:r>
            <a:r>
              <a:rPr lang="en-NZ" sz="2800" b="0" i="0" u="none" strike="noStrike" dirty="0">
                <a:effectLst/>
                <a:latin typeface="Arial" panose="020B0604020202020204" pitchFamily="34" charset="0"/>
                <a:cs typeface="Arial" panose="020B0604020202020204" pitchFamily="34" charset="0"/>
              </a:rPr>
              <a:t> </a:t>
            </a:r>
            <a:r>
              <a:rPr lang="en-NZ" sz="2800" b="0" i="0" u="none" strike="noStrike" dirty="0" err="1">
                <a:effectLst/>
                <a:latin typeface="Arial" panose="020B0604020202020204" pitchFamily="34" charset="0"/>
                <a:cs typeface="Arial" panose="020B0604020202020204" pitchFamily="34" charset="0"/>
              </a:rPr>
              <a:t>i</a:t>
            </a:r>
            <a:r>
              <a:rPr lang="en-NZ" sz="2800" b="0" i="0" u="none" strike="noStrike" dirty="0">
                <a:effectLst/>
                <a:latin typeface="Arial" panose="020B0604020202020204" pitchFamily="34" charset="0"/>
                <a:cs typeface="Arial" panose="020B0604020202020204" pitchFamily="34" charset="0"/>
              </a:rPr>
              <a:t> </a:t>
            </a:r>
            <a:r>
              <a:rPr lang="en-NZ" sz="2800" b="0" i="0" u="none" strike="noStrike" dirty="0" err="1">
                <a:effectLst/>
                <a:latin typeface="Arial" panose="020B0604020202020204" pitchFamily="34" charset="0"/>
                <a:cs typeface="Arial" panose="020B0604020202020204" pitchFamily="34" charset="0"/>
              </a:rPr>
              <a:t>Rangiātea</a:t>
            </a:r>
            <a:r>
              <a:rPr lang="en-NZ" sz="2800" b="0" i="0" u="none" strike="noStrike" dirty="0">
                <a:effectLst/>
                <a:latin typeface="Arial" panose="020B0604020202020204" pitchFamily="34" charset="0"/>
                <a:cs typeface="Arial" panose="020B0604020202020204" pitchFamily="34" charset="0"/>
              </a:rPr>
              <a:t>.</a:t>
            </a:r>
            <a:endParaRPr lang="en-NZ" sz="2800" dirty="0">
              <a:effectLst/>
              <a:latin typeface="Arial" panose="020B0604020202020204" pitchFamily="34" charset="0"/>
              <a:cs typeface="Arial" panose="020B0604020202020204" pitchFamily="34" charset="0"/>
            </a:endParaRPr>
          </a:p>
          <a:p>
            <a:pPr marL="0" indent="0">
              <a:buNone/>
            </a:pPr>
            <a:r>
              <a:rPr lang="en-NZ" sz="2800" b="0" i="0" u="none" strike="noStrike" dirty="0">
                <a:effectLst/>
                <a:latin typeface="Arial" panose="020B0604020202020204" pitchFamily="34" charset="0"/>
                <a:cs typeface="Arial" panose="020B0604020202020204" pitchFamily="34" charset="0"/>
              </a:rPr>
              <a:t>I can never be lost; I am a seed </a:t>
            </a:r>
          </a:p>
          <a:p>
            <a:pPr marL="0" indent="0">
              <a:buNone/>
            </a:pPr>
            <a:r>
              <a:rPr lang="en-NZ" sz="2800" b="0" i="0" u="none" strike="noStrike" dirty="0">
                <a:effectLst/>
                <a:latin typeface="Arial" panose="020B0604020202020204" pitchFamily="34" charset="0"/>
                <a:cs typeface="Arial" panose="020B0604020202020204" pitchFamily="34" charset="0"/>
              </a:rPr>
              <a:t>sown from </a:t>
            </a:r>
            <a:r>
              <a:rPr lang="en-NZ" sz="2800" b="0" i="0" u="none" strike="noStrike" dirty="0" err="1">
                <a:effectLst/>
                <a:latin typeface="Arial" panose="020B0604020202020204" pitchFamily="34" charset="0"/>
                <a:cs typeface="Arial" panose="020B0604020202020204" pitchFamily="34" charset="0"/>
              </a:rPr>
              <a:t>Rangiātea</a:t>
            </a:r>
            <a:r>
              <a:rPr lang="en-NZ" sz="2800" b="0" i="0" u="none" strike="noStrike" dirty="0">
                <a:effectLst/>
                <a:latin typeface="Arial" panose="020B0604020202020204" pitchFamily="34" charset="0"/>
                <a:cs typeface="Arial" panose="020B0604020202020204" pitchFamily="34" charset="0"/>
              </a:rPr>
              <a:t>.</a:t>
            </a:r>
            <a:endParaRPr lang="en-NZ" sz="2800" dirty="0">
              <a:effectLst/>
              <a:latin typeface="Arial" panose="020B0604020202020204" pitchFamily="34" charset="0"/>
              <a:cs typeface="Arial" panose="020B0604020202020204" pitchFamily="34" charset="0"/>
            </a:endParaRPr>
          </a:p>
          <a:p>
            <a:pPr marL="0" indent="0">
              <a:buNone/>
            </a:pPr>
            <a:r>
              <a:rPr lang="en-NZ" sz="2800" b="0" i="0" u="none" strike="noStrike" dirty="0">
                <a:effectLst/>
                <a:latin typeface="Arial" panose="020B0604020202020204" pitchFamily="34" charset="0"/>
                <a:cs typeface="Arial" panose="020B0604020202020204" pitchFamily="34" charset="0"/>
              </a:rPr>
              <a:t>I have a reason for being</a:t>
            </a:r>
          </a:p>
          <a:p>
            <a:pPr marL="0" indent="0">
              <a:buNone/>
            </a:pPr>
            <a:r>
              <a:rPr lang="en-NZ" sz="2800" dirty="0">
                <a:effectLst/>
                <a:latin typeface="Arial" panose="020B0604020202020204" pitchFamily="34" charset="0"/>
                <a:cs typeface="Arial" panose="020B0604020202020204" pitchFamily="34" charset="0"/>
              </a:rPr>
              <a:t>Balance, springing of energy.</a:t>
            </a:r>
          </a:p>
          <a:p>
            <a:endParaRPr lang="en-NZ" dirty="0">
              <a:cs typeface="Arial"/>
            </a:endParaRPr>
          </a:p>
          <a:p>
            <a:pPr marL="0" indent="0">
              <a:buNone/>
            </a:pPr>
            <a:r>
              <a:rPr lang="en-NZ" sz="2600" b="1" dirty="0">
                <a:cs typeface="Arial"/>
              </a:rPr>
              <a:t>Chat response:</a:t>
            </a:r>
          </a:p>
          <a:p>
            <a:r>
              <a:rPr lang="en-US" dirty="0"/>
              <a:t>When challenged with disruptions to you, whether that be within your workspace or whanau, what do you do to find some peace, to remain calm and tranquil?</a:t>
            </a:r>
            <a:endParaRPr lang="en-NZ" dirty="0">
              <a:cs typeface="Arial"/>
            </a:endParaRPr>
          </a:p>
          <a:p>
            <a:endParaRPr lang="en-NZ" dirty="0">
              <a:cs typeface="Arial"/>
            </a:endParaRPr>
          </a:p>
          <a:p>
            <a:pPr marL="0" indent="0">
              <a:buFont typeface="Arial" panose="020B0604020202020204" pitchFamily="34" charset="0"/>
              <a:buNone/>
            </a:pPr>
            <a:endParaRPr lang="en-NZ" dirty="0">
              <a:cs typeface="Arial"/>
            </a:endParaRPr>
          </a:p>
        </p:txBody>
      </p:sp>
      <p:pic>
        <p:nvPicPr>
          <p:cNvPr id="6" name="Picture 5">
            <a:extLst>
              <a:ext uri="{FF2B5EF4-FFF2-40B4-BE49-F238E27FC236}">
                <a16:creationId xmlns:a16="http://schemas.microsoft.com/office/drawing/2014/main" id="{13942F0E-8E17-41CA-8005-5AA045665BFB}"/>
              </a:ext>
            </a:extLst>
          </p:cNvPr>
          <p:cNvPicPr>
            <a:picLocks noChangeAspect="1"/>
          </p:cNvPicPr>
          <p:nvPr/>
        </p:nvPicPr>
        <p:blipFill>
          <a:blip r:embed="rId3"/>
          <a:stretch>
            <a:fillRect/>
          </a:stretch>
        </p:blipFill>
        <p:spPr>
          <a:xfrm>
            <a:off x="7691162" y="1527091"/>
            <a:ext cx="3767655" cy="4706520"/>
          </a:xfrm>
          <a:prstGeom prst="rect">
            <a:avLst/>
          </a:prstGeom>
        </p:spPr>
      </p:pic>
    </p:spTree>
    <p:extLst>
      <p:ext uri="{BB962C8B-B14F-4D97-AF65-F5344CB8AC3E}">
        <p14:creationId xmlns:p14="http://schemas.microsoft.com/office/powerpoint/2010/main" val="217873929"/>
      </p:ext>
    </p:extLst>
  </p:cSld>
  <p:clrMapOvr>
    <a:masterClrMapping/>
  </p:clrMapOvr>
</p:sld>
</file>

<file path=ppt/theme/theme1.xml><?xml version="1.0" encoding="utf-8"?>
<a:theme xmlns:a="http://schemas.openxmlformats.org/drawingml/2006/main" name="Office Theme">
  <a:themeElements>
    <a:clrScheme name="CSI Colour theme 2018">
      <a:dk1>
        <a:srgbClr val="3C3D3C"/>
      </a:dk1>
      <a:lt1>
        <a:srgbClr val="FFFFFF"/>
      </a:lt1>
      <a:dk2>
        <a:srgbClr val="35829C"/>
      </a:dk2>
      <a:lt2>
        <a:srgbClr val="FEFFFE"/>
      </a:lt2>
      <a:accent1>
        <a:srgbClr val="2D7086"/>
      </a:accent1>
      <a:accent2>
        <a:srgbClr val="2EA3BF"/>
      </a:accent2>
      <a:accent3>
        <a:srgbClr val="69BA80"/>
      </a:accent3>
      <a:accent4>
        <a:srgbClr val="D2DB36"/>
      </a:accent4>
      <a:accent5>
        <a:srgbClr val="F8BB41"/>
      </a:accent5>
      <a:accent6>
        <a:srgbClr val="F25B29"/>
      </a:accent6>
      <a:hlink>
        <a:srgbClr val="35829C"/>
      </a:hlink>
      <a:folHlink>
        <a:srgbClr val="3582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I Powerpoint Template 2018" id="{B890F435-9422-0C42-AAAE-0F751C4A9AD8}" vid="{7A8966DD-6220-D948-8320-7E09A8FBF110}"/>
    </a:ext>
  </a:extLst>
</a:theme>
</file>

<file path=ppt/theme/theme2.xml><?xml version="1.0" encoding="utf-8"?>
<a:theme xmlns:a="http://schemas.openxmlformats.org/drawingml/2006/main" name="1_Office Theme">
  <a:themeElements>
    <a:clrScheme name="CSI Colour theme 2018">
      <a:dk1>
        <a:srgbClr val="3C3D3C"/>
      </a:dk1>
      <a:lt1>
        <a:srgbClr val="FFFFFF"/>
      </a:lt1>
      <a:dk2>
        <a:srgbClr val="35829C"/>
      </a:dk2>
      <a:lt2>
        <a:srgbClr val="FEFFFE"/>
      </a:lt2>
      <a:accent1>
        <a:srgbClr val="2D7086"/>
      </a:accent1>
      <a:accent2>
        <a:srgbClr val="2EA3BF"/>
      </a:accent2>
      <a:accent3>
        <a:srgbClr val="69BA80"/>
      </a:accent3>
      <a:accent4>
        <a:srgbClr val="D2DB36"/>
      </a:accent4>
      <a:accent5>
        <a:srgbClr val="F8BB41"/>
      </a:accent5>
      <a:accent6>
        <a:srgbClr val="F25B29"/>
      </a:accent6>
      <a:hlink>
        <a:srgbClr val="35829C"/>
      </a:hlink>
      <a:folHlink>
        <a:srgbClr val="3582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I Powerpoint Template 2018" id="{B890F435-9422-0C42-AAAE-0F751C4A9AD8}" vid="{577B234D-4F42-684A-B6C6-978B976B0D19}"/>
    </a:ext>
  </a:extLst>
</a:theme>
</file>

<file path=ppt/theme/theme3.xml><?xml version="1.0" encoding="utf-8"?>
<a:theme xmlns:a="http://schemas.openxmlformats.org/drawingml/2006/main" name="Tāhuh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8B2A449B688E4A8659E97D39967071" ma:contentTypeVersion="12" ma:contentTypeDescription="Create a new document." ma:contentTypeScope="" ma:versionID="1142cdc22bf42a4876ea80b6b655f16f">
  <xsd:schema xmlns:xsd="http://www.w3.org/2001/XMLSchema" xmlns:xs="http://www.w3.org/2001/XMLSchema" xmlns:p="http://schemas.microsoft.com/office/2006/metadata/properties" xmlns:ns3="52d88f80-3e8f-4c84-84b9-549cc5d31e1d" xmlns:ns4="6dc5db03-e889-4c93-9edf-d9de7f100503" targetNamespace="http://schemas.microsoft.com/office/2006/metadata/properties" ma:root="true" ma:fieldsID="fd93579857d91cd13b70dc9cc91d760e" ns3:_="" ns4:_="">
    <xsd:import namespace="52d88f80-3e8f-4c84-84b9-549cc5d31e1d"/>
    <xsd:import namespace="6dc5db03-e889-4c93-9edf-d9de7f10050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d88f80-3e8f-4c84-84b9-549cc5d31e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c5db03-e889-4c93-9edf-d9de7f10050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126C6C-618B-4199-B29E-25DEC5F524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d88f80-3e8f-4c84-84b9-549cc5d31e1d"/>
    <ds:schemaRef ds:uri="6dc5db03-e889-4c93-9edf-d9de7f1005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E61230-E668-4261-9AA5-D59454CA4119}">
  <ds:schemaRefs>
    <ds:schemaRef ds:uri="http://schemas.microsoft.com/sharepoint/v3/contenttype/forms"/>
  </ds:schemaRefs>
</ds:datastoreItem>
</file>

<file path=customXml/itemProps3.xml><?xml version="1.0" encoding="utf-8"?>
<ds:datastoreItem xmlns:ds="http://schemas.openxmlformats.org/officeDocument/2006/customXml" ds:itemID="{C5845AFB-B1DC-4353-8833-5B0BAFAD0B0D}">
  <ds:schemaRefs>
    <ds:schemaRef ds:uri="http://schemas.microsoft.com/office/2006/metadata/properties"/>
    <ds:schemaRef ds:uri="http://schemas.microsoft.com/office/2006/documentManagement/types"/>
    <ds:schemaRef ds:uri="http://purl.org/dc/elements/1.1/"/>
    <ds:schemaRef ds:uri="http://purl.org/dc/dcmitype/"/>
    <ds:schemaRef ds:uri="52d88f80-3e8f-4c84-84b9-549cc5d31e1d"/>
    <ds:schemaRef ds:uri="http://www.w3.org/XML/1998/namespace"/>
    <ds:schemaRef ds:uri="http://purl.org/dc/terms/"/>
    <ds:schemaRef ds:uri="http://schemas.microsoft.com/office/infopath/2007/PartnerControls"/>
    <ds:schemaRef ds:uri="http://schemas.openxmlformats.org/package/2006/metadata/core-properties"/>
    <ds:schemaRef ds:uri="6dc5db03-e889-4c93-9edf-d9de7f100503"/>
  </ds:schemaRefs>
</ds:datastoreItem>
</file>

<file path=docProps/app.xml><?xml version="1.0" encoding="utf-8"?>
<Properties xmlns="http://schemas.openxmlformats.org/officeDocument/2006/extended-properties" xmlns:vt="http://schemas.openxmlformats.org/officeDocument/2006/docPropsVTypes">
  <Template>CSI Powerpoint Template</Template>
  <TotalTime>602</TotalTime>
  <Words>529</Words>
  <Application>Microsoft Office PowerPoint</Application>
  <PresentationFormat>Widescreen</PresentationFormat>
  <Paragraphs>92</Paragraphs>
  <Slides>14</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Courier New</vt:lpstr>
      <vt:lpstr>Wingdings</vt:lpstr>
      <vt:lpstr>YACgEQNAr7w 0</vt:lpstr>
      <vt:lpstr>Office Theme</vt:lpstr>
      <vt:lpstr>1_Office Theme</vt:lpstr>
      <vt:lpstr>   Matariki</vt:lpstr>
      <vt:lpstr>Karakia tīmatanga</vt:lpstr>
      <vt:lpstr>Ko āu</vt:lpstr>
      <vt:lpstr>Nau mai</vt:lpstr>
      <vt:lpstr>Kua haehae ngā hihi o Matariki</vt:lpstr>
      <vt:lpstr>Reflection </vt:lpstr>
      <vt:lpstr>Whatumanawa – Emotions &amp; heart</vt:lpstr>
      <vt:lpstr>Waiora – Health &amp; soundness</vt:lpstr>
      <vt:lpstr>Aio – Calm, peace, tranquility</vt:lpstr>
      <vt:lpstr>Hinengaro – Consciousness, awareness</vt:lpstr>
      <vt:lpstr>Mauri – Vital essence</vt:lpstr>
      <vt:lpstr>Own what you have within</vt:lpstr>
      <vt:lpstr>He pātai</vt:lpstr>
      <vt:lpstr>Karakia whakamutunga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Ah Fook</dc:creator>
  <cp:lastModifiedBy>Aimee Bird</cp:lastModifiedBy>
  <cp:revision>85</cp:revision>
  <dcterms:created xsi:type="dcterms:W3CDTF">2019-10-10T20:45:38Z</dcterms:created>
  <dcterms:modified xsi:type="dcterms:W3CDTF">2022-02-23T21:45:13Z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0x010100C38B2A449B688E4A8659E97D39967071</vt:lpwstr>
  </property>
</Properties>
</file>