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78" r:id="rId6"/>
  </p:sldMasterIdLst>
  <p:notesMasterIdLst>
    <p:notesMasterId r:id="rId11"/>
  </p:notesMasterIdLst>
  <p:handoutMasterIdLst>
    <p:handoutMasterId r:id="rId12"/>
  </p:handoutMasterIdLst>
  <p:sldIdLst>
    <p:sldId id="256" r:id="rId7"/>
    <p:sldId id="359" r:id="rId8"/>
    <p:sldId id="362" r:id="rId9"/>
    <p:sldId id="3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lack" initials="AB" lastIdx="3" clrIdx="0">
    <p:extLst>
      <p:ext uri="{19B8F6BF-5375-455C-9EA6-DF929625EA0E}">
        <p15:presenceInfo xmlns:p15="http://schemas.microsoft.com/office/powerpoint/2012/main" userId="S::andrea.black@csinz.org::811beec5-ff96-45af-b98d-511b7249ea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9A1"/>
    <a:srgbClr val="5596B2"/>
    <a:srgbClr val="D2DC36"/>
    <a:srgbClr val="35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AAA7F-FD3D-4BED-80EF-B9DA54EA0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471FF-450E-4030-A503-095D37178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EBF8-FF04-4E12-9BF0-C12109CDF81E}" type="datetimeFigureOut">
              <a:rPr lang="en-NZ" smtClean="0"/>
              <a:t>22/02/2022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5C706-AD3D-4BBF-9976-9DBB8742C4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C083-F4C5-4EA1-ABB7-40101E811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51A0-36D3-4CA1-86EA-C5E70A8A3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75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1F62-0D7E-AE42-8E59-3A4C139E2DD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8B19-7BF7-7E4B-B2E2-8A53A761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D17-DF0E-6144-A988-AFFD881EE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970" y="2741700"/>
            <a:ext cx="9144000" cy="1143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en-US"/>
              <a:t>Edit document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9DC0-E2DE-424D-8841-E6C450A9ED10}"/>
              </a:ext>
            </a:extLst>
          </p:cNvPr>
          <p:cNvSpPr/>
          <p:nvPr userDrawn="1"/>
        </p:nvSpPr>
        <p:spPr>
          <a:xfrm flipV="1">
            <a:off x="711667" y="300236"/>
            <a:ext cx="10800000" cy="720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08DF-435B-43BF-94BD-C82C9FDCE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321" y="1047386"/>
            <a:ext cx="3133725" cy="14097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92811E9-07DA-48BD-845D-389FE9E277CC}"/>
              </a:ext>
            </a:extLst>
          </p:cNvPr>
          <p:cNvSpPr txBox="1">
            <a:spLocks/>
          </p:cNvSpPr>
          <p:nvPr userDrawn="1"/>
        </p:nvSpPr>
        <p:spPr>
          <a:xfrm>
            <a:off x="1532834" y="5126320"/>
            <a:ext cx="9144000" cy="398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rgbClr val="87B9A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5596B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D26A1BA-664F-416C-8C07-60E2482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0970" y="4075563"/>
            <a:ext cx="9144000" cy="657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7B9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document subtitle</a:t>
            </a:r>
          </a:p>
        </p:txBody>
      </p:sp>
    </p:spTree>
    <p:extLst>
      <p:ext uri="{BB962C8B-B14F-4D97-AF65-F5344CB8AC3E}">
        <p14:creationId xmlns:p14="http://schemas.microsoft.com/office/powerpoint/2010/main" val="17324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71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71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674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52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9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1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3984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3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3CBB-2EC0-43AB-8188-C2FD63A3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ECEF-4191-421C-991C-6552EC14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6352" cy="389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5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440A-221A-4B72-B633-CCA7DB0E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8DC4-F388-4057-BF24-E8A739D9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7120-EE6B-462F-B289-9ACA1F56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660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25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25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2885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02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483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5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5675-1ABE-4D7B-BE6F-6FF228C5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09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9"/>
            <a:ext cx="10725636" cy="3847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6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08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08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624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39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0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300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29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3C73C76-7F6E-6749-BF1E-228223A475B2}"/>
              </a:ext>
            </a:extLst>
          </p:cNvPr>
          <p:cNvPicPr/>
          <p:nvPr userDrawn="1"/>
        </p:nvPicPr>
        <p:blipFill rotWithShape="1"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7FCBD8D0-835C-1042-96B2-18CB277C7282}"/>
              </a:ext>
            </a:extLst>
          </p:cNvPr>
          <p:cNvPicPr/>
          <p:nvPr userDrawn="1"/>
        </p:nvPicPr>
        <p:blipFill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5596B2"/>
                </a:solidFill>
              </a:rPr>
              <a:t>© Centre for Social Impact NZ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0B73B-F0B4-DE4C-8284-D7742B5849E8}"/>
              </a:ext>
            </a:extLst>
          </p:cNvPr>
          <p:cNvSpPr/>
          <p:nvPr userDrawn="1"/>
        </p:nvSpPr>
        <p:spPr>
          <a:xfrm flipV="1">
            <a:off x="722424" y="336324"/>
            <a:ext cx="10736394" cy="288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3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87B9A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93C35C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</a:rPr>
              <a:t>© Centre for Social Impact NZ 2020</a:t>
            </a:r>
          </a:p>
        </p:txBody>
      </p:sp>
      <p:pic>
        <p:nvPicPr>
          <p:cNvPr id="12" name="Picture 11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E34C6615-559E-8847-A85C-96A37F1576B6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1547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DFB31DC6-D2F7-4646-A648-B1AC691E6AB6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7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85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19F60-349D-4A69-8A91-35FFB004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A927-6BD1-4781-972B-83318F11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36352" cy="377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08EB207-0C86-428E-8A72-D5E915F833C7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4716242B-6384-4834-9A0E-DB27509229C0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7340" y="5927509"/>
            <a:ext cx="463232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FFE86D-EF14-4394-9D4F-7F5E6CD93210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</a:rPr>
              <a:t>© Centre for Social Impact NZ 2020</a:t>
            </a:r>
          </a:p>
        </p:txBody>
      </p:sp>
    </p:spTree>
    <p:extLst>
      <p:ext uri="{BB962C8B-B14F-4D97-AF65-F5344CB8AC3E}">
        <p14:creationId xmlns:p14="http://schemas.microsoft.com/office/powerpoint/2010/main" val="7153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6" r:id="rId3"/>
    <p:sldLayoutId id="2147483688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Rachael.Trotman@csinz.org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aucklandco-lab.nz/reports-summary/kia-tipu-te-ao-mrama" TargetMode="External"/><Relationship Id="rId7" Type="http://schemas.openxmlformats.org/officeDocument/2006/relationships/hyperlink" Target="https://www.centreforsocialimpact.org.nz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www.aucklandco-lab.nz/resources-summary/niho-taniw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si.nz/" TargetMode="External"/><Relationship Id="rId11" Type="http://schemas.openxmlformats.org/officeDocument/2006/relationships/hyperlink" Target="https://blogs.rch.org.au/ccch/2019/05/06/theme-4-evidence-for-innovation/" TargetMode="External"/><Relationship Id="rId5" Type="http://schemas.openxmlformats.org/officeDocument/2006/relationships/hyperlink" Target="mailto:penny.hagen@aucklandcouncil.govt.nz" TargetMode="External"/><Relationship Id="rId10" Type="http://schemas.openxmlformats.org/officeDocument/2006/relationships/hyperlink" Target="https://mcconnellfoundation.ca/developmental-evaluation/the-book/" TargetMode="External"/><Relationship Id="rId4" Type="http://schemas.openxmlformats.org/officeDocument/2006/relationships/hyperlink" Target="https://www.aucklandco-lab.nz/" TargetMode="External"/><Relationship Id="rId9" Type="http://schemas.openxmlformats.org/officeDocument/2006/relationships/hyperlink" Target="https://www.tamarackcommunity.ca/library/paper-evaluating-systems-change-results-an-inquiry-framewor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BCB95-E2B5-4225-A16C-6D223FEB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90" y="3602947"/>
            <a:ext cx="9144000" cy="1143281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>
                <a:latin typeface="Corbel Light" panose="020B0303020204020204" pitchFamily="34" charset="0"/>
              </a:rPr>
            </a:br>
            <a:r>
              <a:rPr lang="en-US" sz="5300" dirty="0" err="1">
                <a:latin typeface="Corbel Light" panose="020B0303020204020204" pitchFamily="34" charset="0"/>
              </a:rPr>
              <a:t>Niho</a:t>
            </a:r>
            <a:r>
              <a:rPr lang="en-US" sz="5300" dirty="0">
                <a:latin typeface="Corbel Light" panose="020B0303020204020204" pitchFamily="34" charset="0"/>
              </a:rPr>
              <a:t> Taniwha Workshop  Kete</a:t>
            </a:r>
            <a:br>
              <a:rPr lang="en-US" sz="5300" dirty="0">
                <a:latin typeface="Corbel Light" panose="020B0303020204020204" pitchFamily="34" charset="0"/>
              </a:rPr>
            </a:br>
            <a:r>
              <a:rPr lang="en-US" sz="2000" dirty="0">
                <a:latin typeface="Corbel Light" panose="020B0303020204020204" pitchFamily="34" charset="0"/>
              </a:rPr>
              <a:t>24 November 2021</a:t>
            </a:r>
            <a:endParaRPr lang="en-US" sz="5300" b="0" dirty="0">
              <a:latin typeface="Corbel Light" panose="020B03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6A920-CA93-428A-B890-D62CE3C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586" y="948026"/>
            <a:ext cx="1437956" cy="1437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F2745-897E-4FC5-B0C7-4A44B811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96" y="948026"/>
            <a:ext cx="2304561" cy="14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D089-8FD7-4CCD-9F68-D65585ED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561582"/>
            <a:ext cx="10725636" cy="839731"/>
          </a:xfrm>
        </p:spPr>
        <p:txBody>
          <a:bodyPr/>
          <a:lstStyle/>
          <a:p>
            <a:r>
              <a:rPr lang="en-US" dirty="0">
                <a:latin typeface="Corbel Light" panose="020B0303020204020204" pitchFamily="34" charset="0"/>
              </a:rPr>
              <a:t>Links, resources, key contacts</a:t>
            </a:r>
            <a:endParaRPr lang="en-NZ" dirty="0">
              <a:latin typeface="Corbel Light" panose="020B03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B4D3-9500-4DDC-8BA9-64C5FE42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01" y="1437416"/>
            <a:ext cx="4434719" cy="438874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400" b="1" dirty="0" err="1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Niho</a:t>
            </a:r>
            <a: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Taniwha framework introduction and toolset </a:t>
            </a:r>
            <a:b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u="sng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http://www.aucklandco-lab.nz/resources-summary/niho-taniwha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lang="en-NZ" sz="18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orbel Light" panose="020B03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F7324-3802-4F08-AC48-3ED5B2FA3897}"/>
              </a:ext>
            </a:extLst>
          </p:cNvPr>
          <p:cNvSpPr txBox="1"/>
          <p:nvPr/>
        </p:nvSpPr>
        <p:spPr>
          <a:xfrm>
            <a:off x="5363111" y="1437416"/>
            <a:ext cx="6249753" cy="524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 written on the development of the </a:t>
            </a:r>
            <a:r>
              <a:rPr lang="en-NZ" sz="1400" b="1" dirty="0" err="1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Niho</a:t>
            </a:r>
            <a: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Taniwha 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collaboration with </a:t>
            </a:r>
            <a:r>
              <a:rPr lang="en-NZ" sz="1400" dirty="0" err="1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Tokona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400" dirty="0" err="1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Raki)</a:t>
            </a:r>
            <a:b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u="sng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https://www.aucklandco-lab.nz/reports-summary/kia-tipu-te-ao-mrama</a:t>
            </a:r>
            <a:br>
              <a:rPr lang="en-NZ" sz="1400" u="sng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1400" u="sng" dirty="0">
                <a:solidFill>
                  <a:srgbClr val="0563C1"/>
                </a:solidFill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further information contact: </a:t>
            </a:r>
            <a:b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Auckland Co-Design Lab  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https://www.aucklandco-lab.nz/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penny.hagen@aucklandcouncil.govt.nz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The Southern Initiative 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https://www.tsi.nz/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Social Impact 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https://www.centreforsocialimpact.org.nz/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Rachael.Trotman@csinz.org</a:t>
            </a: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b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400" b="1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 </a:t>
            </a:r>
            <a:r>
              <a:rPr lang="en-NZ" sz="1400" b="1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learning and evaluating systems change Mark Cabaj</a:t>
            </a:r>
          </a:p>
          <a:p>
            <a:pPr>
              <a:spcAft>
                <a:spcPts val="800"/>
              </a:spcAft>
            </a:pPr>
            <a:r>
              <a:rPr lang="en-NZ" sz="1400" dirty="0">
                <a:effectLst/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https://www.tamarackcommunity.ca/library/paper-evaluating-systems-change-results-an-inquiry-framework</a:t>
            </a:r>
            <a: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Developmental Evaluation Companion </a:t>
            </a:r>
            <a: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https://mcconnellfoundation.ca/developmental-evaluation/the-book/</a:t>
            </a:r>
            <a:endParaRPr lang="en-NZ" sz="1400" dirty="0"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for Innovation </a:t>
            </a:r>
            <a: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https://blogs.rch.org.au/ccch/2019/05/06/theme-4-evidence-for-innovation/</a:t>
            </a:r>
            <a:r>
              <a:rPr lang="en-NZ" sz="1400" dirty="0"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NZ" sz="14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E89A8-9BDC-4E71-ADF5-E3DB66B191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392" y="2423531"/>
            <a:ext cx="3501941" cy="1969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06C366-4D90-41B6-A517-57C22E20B8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185" y="4481161"/>
            <a:ext cx="3523711" cy="19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2A2F0E-6FE9-4310-9C9C-39493671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Corbel Light" panose="020B0303020204020204" pitchFamily="34" charset="0"/>
              </a:rPr>
              <a:t>Key practices – </a:t>
            </a:r>
            <a:r>
              <a:rPr lang="en-NZ" dirty="0" err="1">
                <a:latin typeface="Corbel Light" panose="020B0303020204020204" pitchFamily="34" charset="0"/>
              </a:rPr>
              <a:t>Niho</a:t>
            </a:r>
            <a:r>
              <a:rPr lang="en-NZ" dirty="0">
                <a:latin typeface="Corbel Light" panose="020B0303020204020204" pitchFamily="34" charset="0"/>
              </a:rPr>
              <a:t> Taniwha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6C605-E720-401E-912F-195ADF80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Ground your mahi in values and existing knowledge and evidence – indigenous, western, local/lived experience.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Have a theory of change to guide your work, to make your assumptions about change visible and to help you decide what to do (based on your purpose).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Consider how the outcomes you are tracking connect to your values and evidence-base (are they shaped by whanau or the people you serve?).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latin typeface="Corbel Light" panose="020B0303020204020204" pitchFamily="34" charset="0"/>
                <a:ea typeface="Times New Roman" panose="02020603050405020304" pitchFamily="18" charset="0"/>
              </a:rPr>
              <a:t>Collect </a:t>
            </a: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</a:rPr>
              <a:t>basic data on what you are doing (what, with who, how much etc).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Reflect regularly on your mahi and record this in one place (regular reflections).</a:t>
            </a:r>
            <a:endParaRPr lang="en-NZ" sz="1800" dirty="0">
              <a:latin typeface="Corbel Light" panose="020B03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Seek </a:t>
            </a:r>
            <a:r>
              <a:rPr lang="en-NZ" sz="1800" dirty="0" err="1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</a:t>
            </a:r>
            <a:r>
              <a:rPr lang="en-NZ" sz="1800" dirty="0" err="1"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ā</a:t>
            </a:r>
            <a:r>
              <a:rPr lang="en-NZ" sz="1800" dirty="0" err="1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nau</a:t>
            </a: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partner input on outcomes and learning - what changes are emerging? (reality test).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Synthesise outcomes and learning regularly and use this to update your theory of change and evidence-base.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and embed outcomes, insights and learning internally and externally.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476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0040-8FB8-4D53-A7FC-BA175646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Corbel Light" panose="020B0303020204020204" pitchFamily="34" charset="0"/>
              </a:rPr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BE92-E9C5-4E3C-8C88-83CFD4E4D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Evaluative practice is a discipline and a muscle that we need to develop and strengthen.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start small, with one tool or process (such as a theory of change, or regular reflection, or doing a canvas for projects) and build from there.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Need to make the time, for learning to be folded back in.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Helps to have people dedicated to holding the reflection space.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Learning our way into it is the only way we will be able to make our most ambitious shifts (otherwise we can get stuck in BAU or status quo).</a:t>
            </a:r>
            <a:endParaRPr lang="en-NZ" sz="1800" dirty="0">
              <a:effectLst/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654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7A8966DD-6220-D948-8320-7E09A8FBF110}"/>
    </a:ext>
  </a:extLst>
</a:theme>
</file>

<file path=ppt/theme/theme2.xml><?xml version="1.0" encoding="utf-8"?>
<a:theme xmlns:a="http://schemas.openxmlformats.org/drawingml/2006/main" name="1_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577B234D-4F42-684A-B6C6-978B976B0D1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667E514821E4EA2A063E171A3F09D" ma:contentTypeVersion="2" ma:contentTypeDescription="Create a new document." ma:contentTypeScope="" ma:versionID="aedc3a6b2d7c1b3ff005cb4202249b1a">
  <xsd:schema xmlns:xsd="http://www.w3.org/2001/XMLSchema" xmlns:xs="http://www.w3.org/2001/XMLSchema" xmlns:p="http://schemas.microsoft.com/office/2006/metadata/properties" xmlns:ns2="8e518cc3-55a2-404e-a8ba-8024ca1bef1c" targetNamespace="http://schemas.microsoft.com/office/2006/metadata/properties" ma:root="true" ma:fieldsID="accd376c4879346fb89ef03bd5a8a0df" ns2:_="">
    <xsd:import namespace="8e518cc3-55a2-404e-a8ba-8024ca1be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18cc3-55a2-404e-a8ba-8024ca1be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EFC0D-2F63-4964-9617-81155F927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18cc3-55a2-404e-a8ba-8024ca1be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61230-E668-4261-9AA5-D59454CA41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45AFB-B1DC-4353-8833-5B0BAFAD0B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Corbel Light</vt:lpstr>
      <vt:lpstr>Courier New</vt:lpstr>
      <vt:lpstr>Wingdings</vt:lpstr>
      <vt:lpstr>Office Theme</vt:lpstr>
      <vt:lpstr>1_Office Theme</vt:lpstr>
      <vt:lpstr>Custom Design</vt:lpstr>
      <vt:lpstr>  Niho Taniwha Workshop  Kete 24 November 2021</vt:lpstr>
      <vt:lpstr>Links, resources, key contacts</vt:lpstr>
      <vt:lpstr>Key practices – Niho Taniwha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Communications</dc:title>
  <dc:creator>Suzanne McNicol</dc:creator>
  <cp:lastModifiedBy>Aimee Bird</cp:lastModifiedBy>
  <cp:revision>16</cp:revision>
  <dcterms:created xsi:type="dcterms:W3CDTF">2020-11-10T23:04:11Z</dcterms:created>
  <dcterms:modified xsi:type="dcterms:W3CDTF">2022-02-21T23:19:59Z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0x010100182667E514821E4EA2A063E171A3F09D</vt:lpwstr>
  </property>
</Properties>
</file>