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1" r:id="rId5"/>
  </p:sldMasterIdLst>
  <p:notesMasterIdLst>
    <p:notesMasterId r:id="rId21"/>
  </p:notesMasterIdLst>
  <p:sldIdLst>
    <p:sldId id="256" r:id="rId6"/>
    <p:sldId id="257" r:id="rId7"/>
    <p:sldId id="268" r:id="rId8"/>
    <p:sldId id="270" r:id="rId9"/>
    <p:sldId id="271" r:id="rId10"/>
    <p:sldId id="259" r:id="rId11"/>
    <p:sldId id="260" r:id="rId12"/>
    <p:sldId id="261" r:id="rId13"/>
    <p:sldId id="263" r:id="rId14"/>
    <p:sldId id="262" r:id="rId15"/>
    <p:sldId id="266" r:id="rId16"/>
    <p:sldId id="264" r:id="rId17"/>
    <p:sldId id="269" r:id="rId18"/>
    <p:sldId id="272" r:id="rId19"/>
    <p:sldId id="26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96B2"/>
    <a:srgbClr val="87B9A1"/>
    <a:srgbClr val="35839C"/>
    <a:srgbClr val="D2DC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74"/>
  </p:normalViewPr>
  <p:slideViewPr>
    <p:cSldViewPr snapToGrid="0" snapToObjects="1">
      <p:cViewPr varScale="1">
        <p:scale>
          <a:sx n="76" d="100"/>
          <a:sy n="76" d="100"/>
        </p:scale>
        <p:origin x="82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uriwāhi Pa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Puriwāhi Rā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63C760-4CE3-4D0B-8BCB-94BEB6DCF270}" type="datetimeFigureOut">
              <a:rPr lang="en-NZ" smtClean="0"/>
              <a:t>24/02/2022</a:t>
            </a:fld>
            <a:endParaRPr lang="en-NZ"/>
          </a:p>
        </p:txBody>
      </p:sp>
      <p:sp>
        <p:nvSpPr>
          <p:cNvPr id="4" name="Puriwāhi Atahanga Kiriat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Puriwāhi Tuhipoka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mi-NZ"/>
              <a:t>Pāwhiri kia whakatikaia ngā kāhua kuputuhi Matua</a:t>
            </a:r>
          </a:p>
          <a:p>
            <a:pPr lvl="1"/>
            <a:r>
              <a:rPr lang="mi-NZ"/>
              <a:t>Taumata tuarua</a:t>
            </a:r>
          </a:p>
          <a:p>
            <a:pPr lvl="2"/>
            <a:r>
              <a:rPr lang="mi-NZ"/>
              <a:t>Taumata tuatoru</a:t>
            </a:r>
          </a:p>
          <a:p>
            <a:pPr lvl="3"/>
            <a:r>
              <a:rPr lang="mi-NZ"/>
              <a:t>Taumata tuawhā</a:t>
            </a:r>
          </a:p>
          <a:p>
            <a:pPr lvl="4"/>
            <a:r>
              <a:rPr lang="mi-NZ"/>
              <a:t>Taumata tuarima</a:t>
            </a:r>
            <a:endParaRPr lang="en-NZ"/>
          </a:p>
        </p:txBody>
      </p:sp>
      <p:sp>
        <p:nvSpPr>
          <p:cNvPr id="6" name="Puriwāhi Hik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Puriwāhi Tau Kiriat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9B0334-F465-4619-A429-1D3E50902572}" type="slidenum">
              <a:rPr lang="en-NZ" smtClean="0"/>
              <a:t>‹#›</a:t>
            </a:fld>
            <a:endParaRPr lang="en-NZ"/>
          </a:p>
        </p:txBody>
      </p:sp>
    </p:spTree>
    <p:extLst>
      <p:ext uri="{BB962C8B-B14F-4D97-AF65-F5344CB8AC3E}">
        <p14:creationId xmlns:p14="http://schemas.microsoft.com/office/powerpoint/2010/main" val="4277312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uriwāhi Atahanga Kiriata 1"/>
          <p:cNvSpPr>
            <a:spLocks noGrp="1" noRot="1" noChangeAspect="1"/>
          </p:cNvSpPr>
          <p:nvPr>
            <p:ph type="sldImg"/>
          </p:nvPr>
        </p:nvSpPr>
        <p:spPr/>
      </p:sp>
      <p:sp>
        <p:nvSpPr>
          <p:cNvPr id="3" name="Puriwāhi Tuhipoka 2"/>
          <p:cNvSpPr>
            <a:spLocks noGrp="1"/>
          </p:cNvSpPr>
          <p:nvPr>
            <p:ph type="body" idx="1"/>
          </p:nvPr>
        </p:nvSpPr>
        <p:spPr/>
        <p:txBody>
          <a:bodyPr/>
          <a:lstStyle/>
          <a:p>
            <a:r>
              <a:rPr lang="en-US" dirty="0"/>
              <a:t>The Kia Whiti </a:t>
            </a:r>
            <a:r>
              <a:rPr lang="en-US" dirty="0" err="1"/>
              <a:t>Tonu</a:t>
            </a:r>
            <a:r>
              <a:rPr lang="en-US" dirty="0"/>
              <a:t> </a:t>
            </a:r>
            <a:r>
              <a:rPr lang="en-US" dirty="0" err="1"/>
              <a:t>programme</a:t>
            </a:r>
            <a:r>
              <a:rPr lang="en-US" dirty="0"/>
              <a:t> has been developed following the recently released national COVID-19 impact survey of </a:t>
            </a:r>
            <a:r>
              <a:rPr lang="en-US" dirty="0" err="1"/>
              <a:t>tangata</a:t>
            </a:r>
            <a:r>
              <a:rPr lang="en-US" dirty="0"/>
              <a:t> whenua, community and voluntary </a:t>
            </a:r>
            <a:r>
              <a:rPr lang="en-US" dirty="0" err="1"/>
              <a:t>organisations</a:t>
            </a:r>
            <a:r>
              <a:rPr lang="en-US" dirty="0"/>
              <a:t>. </a:t>
            </a:r>
          </a:p>
          <a:p>
            <a:endParaRPr lang="en-US" dirty="0"/>
          </a:p>
          <a:p>
            <a:r>
              <a:rPr lang="en-US" dirty="0"/>
              <a:t> </a:t>
            </a:r>
          </a:p>
          <a:p>
            <a:endParaRPr lang="en-US" dirty="0"/>
          </a:p>
          <a:p>
            <a:r>
              <a:rPr lang="en-US" dirty="0"/>
              <a:t>Carried out over May and June 2020 by CSI in partnership with Hui E! Community Aotearoa, Philanthropy New Zealand, and Volunteering New Zealand, the findings of the survey were published in the Time To Shine report.</a:t>
            </a:r>
          </a:p>
          <a:p>
            <a:endParaRPr lang="en-US" dirty="0"/>
          </a:p>
          <a:p>
            <a:r>
              <a:rPr lang="en-US" dirty="0"/>
              <a:t> </a:t>
            </a:r>
          </a:p>
          <a:p>
            <a:endParaRPr lang="en-US" dirty="0"/>
          </a:p>
          <a:p>
            <a:r>
              <a:rPr lang="en-US" dirty="0"/>
              <a:t>The survey identified a strong commitment across the sector to respond, recover, and then reshape for the future. It also identified some key areas where respondents wanted support to help them shine brightly and build back better after the disruption of COVID-19</a:t>
            </a:r>
            <a:r>
              <a:rPr lang="en-US"/>
              <a:t>. </a:t>
            </a:r>
            <a:endParaRPr lang="en-NZ" dirty="0"/>
          </a:p>
          <a:p>
            <a:r>
              <a:rPr lang="en-NZ" dirty="0"/>
              <a:t>Talk to Health and Safety, feeling safe and comfortable</a:t>
            </a:r>
          </a:p>
          <a:p>
            <a:r>
              <a:rPr lang="en-NZ" dirty="0"/>
              <a:t>Session is being recorded to enable to share this with others</a:t>
            </a:r>
          </a:p>
          <a:p>
            <a:r>
              <a:rPr lang="en-NZ" dirty="0"/>
              <a:t>However, breakout spaces are not recorded</a:t>
            </a:r>
          </a:p>
        </p:txBody>
      </p:sp>
      <p:sp>
        <p:nvSpPr>
          <p:cNvPr id="4" name="Puriwāhi Tau Kiriata 3"/>
          <p:cNvSpPr>
            <a:spLocks noGrp="1"/>
          </p:cNvSpPr>
          <p:nvPr>
            <p:ph type="sldNum" sz="quarter" idx="5"/>
          </p:nvPr>
        </p:nvSpPr>
        <p:spPr/>
        <p:txBody>
          <a:bodyPr/>
          <a:lstStyle/>
          <a:p>
            <a:fld id="{1B9B0334-F465-4619-A429-1D3E50902572}" type="slidenum">
              <a:rPr lang="en-NZ" smtClean="0"/>
              <a:t>3</a:t>
            </a:fld>
            <a:endParaRPr lang="en-NZ"/>
          </a:p>
        </p:txBody>
      </p:sp>
    </p:spTree>
    <p:extLst>
      <p:ext uri="{BB962C8B-B14F-4D97-AF65-F5344CB8AC3E}">
        <p14:creationId xmlns:p14="http://schemas.microsoft.com/office/powerpoint/2010/main" val="264362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mi-NZ" dirty="0"/>
          </a:p>
          <a:p>
            <a:r>
              <a:rPr lang="mi-NZ" dirty="0"/>
              <a:t>Morning karakia</a:t>
            </a:r>
          </a:p>
          <a:p>
            <a:r>
              <a:rPr lang="mi-NZ" dirty="0"/>
              <a:t>Music (vibration)</a:t>
            </a:r>
            <a:endParaRPr lang="en-NZ" dirty="0"/>
          </a:p>
        </p:txBody>
      </p:sp>
      <p:sp>
        <p:nvSpPr>
          <p:cNvPr id="4" name="Slide Number Placeholder 3"/>
          <p:cNvSpPr>
            <a:spLocks noGrp="1"/>
          </p:cNvSpPr>
          <p:nvPr>
            <p:ph type="sldNum" sz="quarter" idx="5"/>
          </p:nvPr>
        </p:nvSpPr>
        <p:spPr/>
        <p:txBody>
          <a:bodyPr/>
          <a:lstStyle/>
          <a:p>
            <a:fld id="{1B9B0334-F465-4619-A429-1D3E50902572}" type="slidenum">
              <a:rPr lang="en-NZ" smtClean="0"/>
              <a:t>7</a:t>
            </a:fld>
            <a:endParaRPr lang="en-NZ"/>
          </a:p>
        </p:txBody>
      </p:sp>
    </p:spTree>
    <p:extLst>
      <p:ext uri="{BB962C8B-B14F-4D97-AF65-F5344CB8AC3E}">
        <p14:creationId xmlns:p14="http://schemas.microsoft.com/office/powerpoint/2010/main" val="3372780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cs typeface="Arial"/>
              </a:rPr>
              <a:t>Be kind</a:t>
            </a:r>
          </a:p>
          <a:p>
            <a:r>
              <a:rPr lang="en-NZ" dirty="0">
                <a:cs typeface="Arial"/>
              </a:rPr>
              <a:t>Conversations with friends &amp; whanau</a:t>
            </a:r>
          </a:p>
          <a:p>
            <a:r>
              <a:rPr lang="en-NZ" dirty="0">
                <a:cs typeface="Arial"/>
              </a:rPr>
              <a:t>Validating the voices and conversation in our heads</a:t>
            </a:r>
          </a:p>
          <a:p>
            <a:endParaRPr lang="en-NZ" dirty="0"/>
          </a:p>
        </p:txBody>
      </p:sp>
      <p:sp>
        <p:nvSpPr>
          <p:cNvPr id="4" name="Slide Number Placeholder 3"/>
          <p:cNvSpPr>
            <a:spLocks noGrp="1"/>
          </p:cNvSpPr>
          <p:nvPr>
            <p:ph type="sldNum" sz="quarter" idx="5"/>
          </p:nvPr>
        </p:nvSpPr>
        <p:spPr/>
        <p:txBody>
          <a:bodyPr/>
          <a:lstStyle/>
          <a:p>
            <a:fld id="{1B9B0334-F465-4619-A429-1D3E50902572}" type="slidenum">
              <a:rPr lang="en-NZ" smtClean="0"/>
              <a:t>8</a:t>
            </a:fld>
            <a:endParaRPr lang="en-NZ"/>
          </a:p>
        </p:txBody>
      </p:sp>
    </p:spTree>
    <p:extLst>
      <p:ext uri="{BB962C8B-B14F-4D97-AF65-F5344CB8AC3E}">
        <p14:creationId xmlns:p14="http://schemas.microsoft.com/office/powerpoint/2010/main" val="2986998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1B9B0334-F465-4619-A429-1D3E50902572}" type="slidenum">
              <a:rPr lang="en-NZ" smtClean="0"/>
              <a:t>10</a:t>
            </a:fld>
            <a:endParaRPr lang="en-NZ"/>
          </a:p>
        </p:txBody>
      </p:sp>
    </p:spTree>
    <p:extLst>
      <p:ext uri="{BB962C8B-B14F-4D97-AF65-F5344CB8AC3E}">
        <p14:creationId xmlns:p14="http://schemas.microsoft.com/office/powerpoint/2010/main" val="4211609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26D17-DF0E-6144-A988-AFFD881EE497}"/>
              </a:ext>
            </a:extLst>
          </p:cNvPr>
          <p:cNvSpPr>
            <a:spLocks noGrp="1"/>
          </p:cNvSpPr>
          <p:nvPr>
            <p:ph type="ctrTitle" hasCustomPrompt="1"/>
          </p:nvPr>
        </p:nvSpPr>
        <p:spPr>
          <a:xfrm>
            <a:off x="1480970" y="2780215"/>
            <a:ext cx="9144000" cy="1143281"/>
          </a:xfrm>
          <a:prstGeom prst="rect">
            <a:avLst/>
          </a:prstGeom>
        </p:spPr>
        <p:txBody>
          <a:bodyPr anchor="b">
            <a:normAutofit/>
          </a:bodyPr>
          <a:lstStyle>
            <a:lvl1pPr algn="ctr">
              <a:defRPr sz="7200" b="1"/>
            </a:lvl1pPr>
          </a:lstStyle>
          <a:p>
            <a:r>
              <a:rPr lang="en-US" dirty="0"/>
              <a:t>Edit document title</a:t>
            </a:r>
          </a:p>
        </p:txBody>
      </p:sp>
      <p:sp>
        <p:nvSpPr>
          <p:cNvPr id="3" name="Subtitle 2">
            <a:extLst>
              <a:ext uri="{FF2B5EF4-FFF2-40B4-BE49-F238E27FC236}">
                <a16:creationId xmlns:a16="http://schemas.microsoft.com/office/drawing/2014/main" id="{7EE3D14D-AA42-F74D-A10F-19707ED1D1BD}"/>
              </a:ext>
            </a:extLst>
          </p:cNvPr>
          <p:cNvSpPr>
            <a:spLocks noGrp="1"/>
          </p:cNvSpPr>
          <p:nvPr>
            <p:ph type="subTitle" idx="1" hasCustomPrompt="1"/>
          </p:nvPr>
        </p:nvSpPr>
        <p:spPr>
          <a:xfrm>
            <a:off x="1480970" y="4107647"/>
            <a:ext cx="9144000" cy="657990"/>
          </a:xfrm>
          <a:prstGeom prst="rect">
            <a:avLst/>
          </a:prstGeom>
        </p:spPr>
        <p:txBody>
          <a:bodyPr>
            <a:normAutofit/>
          </a:bodyPr>
          <a:lstStyle>
            <a:lvl1pPr marL="0" indent="0" algn="ctr">
              <a:buNone/>
              <a:defRPr sz="3200">
                <a:solidFill>
                  <a:srgbClr val="87B9A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Longer name</a:t>
            </a:r>
          </a:p>
        </p:txBody>
      </p:sp>
      <p:sp>
        <p:nvSpPr>
          <p:cNvPr id="9" name="Rectangle 8">
            <a:extLst>
              <a:ext uri="{FF2B5EF4-FFF2-40B4-BE49-F238E27FC236}">
                <a16:creationId xmlns:a16="http://schemas.microsoft.com/office/drawing/2014/main" id="{B21A9DC0-E2DE-424D-8841-E6C450A9ED10}"/>
              </a:ext>
            </a:extLst>
          </p:cNvPr>
          <p:cNvSpPr/>
          <p:nvPr userDrawn="1"/>
        </p:nvSpPr>
        <p:spPr>
          <a:xfrm flipV="1">
            <a:off x="711667" y="300236"/>
            <a:ext cx="10800000" cy="72000"/>
          </a:xfrm>
          <a:prstGeom prst="rect">
            <a:avLst/>
          </a:prstGeom>
          <a:gradFill flip="none" rotWithShape="1">
            <a:gsLst>
              <a:gs pos="0">
                <a:srgbClr val="D2DC36"/>
              </a:gs>
              <a:gs pos="22000">
                <a:srgbClr val="93C35C">
                  <a:lumMod val="95000"/>
                </a:srgbClr>
              </a:gs>
              <a:gs pos="41000">
                <a:srgbClr val="69BA80"/>
              </a:gs>
              <a:gs pos="80000">
                <a:srgbClr val="35839C"/>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NZ"/>
          </a:p>
        </p:txBody>
      </p:sp>
      <p:sp>
        <p:nvSpPr>
          <p:cNvPr id="10" name="Subtitle 2">
            <a:extLst>
              <a:ext uri="{FF2B5EF4-FFF2-40B4-BE49-F238E27FC236}">
                <a16:creationId xmlns:a16="http://schemas.microsoft.com/office/drawing/2014/main" id="{9DD1D224-431C-EC4E-BD9F-19AE5A0832D6}"/>
              </a:ext>
            </a:extLst>
          </p:cNvPr>
          <p:cNvSpPr txBox="1">
            <a:spLocks/>
          </p:cNvSpPr>
          <p:nvPr userDrawn="1"/>
        </p:nvSpPr>
        <p:spPr>
          <a:xfrm>
            <a:off x="1532834" y="5174445"/>
            <a:ext cx="9144000" cy="94227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114000"/>
              </a:lnSpc>
              <a:spcBef>
                <a:spcPts val="600"/>
              </a:spcBef>
              <a:spcAft>
                <a:spcPts val="600"/>
              </a:spcAft>
              <a:buClr>
                <a:schemeClr val="tx2"/>
              </a:buClr>
              <a:buFont typeface="Arial" panose="020B0604020202020204" pitchFamily="34" charset="0"/>
              <a:buNone/>
              <a:defRPr sz="3200" kern="1200">
                <a:solidFill>
                  <a:srgbClr val="87B9A1"/>
                </a:solidFill>
                <a:latin typeface="+mn-lt"/>
                <a:ea typeface="+mn-ea"/>
                <a:cs typeface="+mn-cs"/>
              </a:defRPr>
            </a:lvl1pPr>
            <a:lvl2pPr marL="457200" indent="0" algn="ctr" defTabSz="914400" rtl="0" eaLnBrk="1" latinLnBrk="0" hangingPunct="1">
              <a:lnSpc>
                <a:spcPct val="114000"/>
              </a:lnSpc>
              <a:spcBef>
                <a:spcPts val="600"/>
              </a:spcBef>
              <a:spcAft>
                <a:spcPts val="600"/>
              </a:spcAft>
              <a:buClr>
                <a:srgbClr val="87B9A1"/>
              </a:buClr>
              <a:buSzPct val="85000"/>
              <a:buFont typeface="Wingdings" pitchFamily="2" charset="2"/>
              <a:buNone/>
              <a:defRPr sz="2000" kern="1200">
                <a:solidFill>
                  <a:schemeClr val="tx1"/>
                </a:solidFill>
                <a:latin typeface="+mn-lt"/>
                <a:ea typeface="+mn-ea"/>
                <a:cs typeface="+mn-cs"/>
              </a:defRPr>
            </a:lvl2pPr>
            <a:lvl3pPr marL="914400" indent="0" algn="ctr" defTabSz="914400" rtl="0" eaLnBrk="1" latinLnBrk="0" hangingPunct="1">
              <a:lnSpc>
                <a:spcPct val="114000"/>
              </a:lnSpc>
              <a:spcBef>
                <a:spcPts val="600"/>
              </a:spcBef>
              <a:spcAft>
                <a:spcPts val="600"/>
              </a:spcAft>
              <a:buClr>
                <a:srgbClr val="93C35C"/>
              </a:buClr>
              <a:buSzPct val="75000"/>
              <a:buFont typeface="Courier New" panose="02070309020205020404" pitchFamily="49" charset="0"/>
              <a:buNone/>
              <a:defRPr sz="1800" kern="1200">
                <a:solidFill>
                  <a:schemeClr val="tx1"/>
                </a:solidFill>
                <a:latin typeface="+mn-lt"/>
                <a:ea typeface="+mn-ea"/>
                <a:cs typeface="+mn-cs"/>
              </a:defRPr>
            </a:lvl3pPr>
            <a:lvl4pPr marL="1371600" indent="0" algn="ctr" defTabSz="914400" rtl="0" eaLnBrk="1" latinLnBrk="0" hangingPunct="1">
              <a:lnSpc>
                <a:spcPct val="114000"/>
              </a:lnSpc>
              <a:spcBef>
                <a:spcPts val="600"/>
              </a:spcBef>
              <a:spcAft>
                <a:spcPts val="6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4000"/>
              </a:lnSpc>
              <a:spcBef>
                <a:spcPts val="600"/>
              </a:spcBef>
              <a:spcAft>
                <a:spcPts val="6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i="1" dirty="0">
                <a:solidFill>
                  <a:srgbClr val="5596B2"/>
                </a:solidFill>
              </a:rPr>
              <a:t>Kia Whiti </a:t>
            </a:r>
            <a:r>
              <a:rPr lang="en-US" sz="2800" b="1" i="1" dirty="0" err="1">
                <a:solidFill>
                  <a:srgbClr val="5596B2"/>
                </a:solidFill>
              </a:rPr>
              <a:t>Tonu</a:t>
            </a:r>
            <a:endParaRPr lang="en-US" sz="2800" b="1" i="1" dirty="0">
              <a:solidFill>
                <a:srgbClr val="5596B2"/>
              </a:solidFill>
            </a:endParaRPr>
          </a:p>
          <a:p>
            <a:r>
              <a:rPr lang="en-US" sz="2000" i="1" dirty="0">
                <a:solidFill>
                  <a:srgbClr val="5596B2"/>
                </a:solidFill>
              </a:rPr>
              <a:t>To Shine Brightly</a:t>
            </a:r>
          </a:p>
        </p:txBody>
      </p:sp>
      <p:pic>
        <p:nvPicPr>
          <p:cNvPr id="4" name="Picture 3">
            <a:extLst>
              <a:ext uri="{FF2B5EF4-FFF2-40B4-BE49-F238E27FC236}">
                <a16:creationId xmlns:a16="http://schemas.microsoft.com/office/drawing/2014/main" id="{18E808DF-435B-43BF-94BD-C82C9FDCE33C}"/>
              </a:ext>
            </a:extLst>
          </p:cNvPr>
          <p:cNvPicPr>
            <a:picLocks noChangeAspect="1"/>
          </p:cNvPicPr>
          <p:nvPr userDrawn="1"/>
        </p:nvPicPr>
        <p:blipFill>
          <a:blip r:embed="rId2"/>
          <a:stretch>
            <a:fillRect/>
          </a:stretch>
        </p:blipFill>
        <p:spPr>
          <a:xfrm>
            <a:off x="4498321" y="1166111"/>
            <a:ext cx="3133725" cy="1409700"/>
          </a:xfrm>
          <a:prstGeom prst="rect">
            <a:avLst/>
          </a:prstGeom>
        </p:spPr>
      </p:pic>
    </p:spTree>
    <p:extLst>
      <p:ext uri="{BB962C8B-B14F-4D97-AF65-F5344CB8AC3E}">
        <p14:creationId xmlns:p14="http://schemas.microsoft.com/office/powerpoint/2010/main" val="1732432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71B6AD-B26B-DC45-85EE-0E1ABA454C98}"/>
              </a:ext>
            </a:extLst>
          </p:cNvPr>
          <p:cNvSpPr>
            <a:spLocks noGrp="1"/>
          </p:cNvSpPr>
          <p:nvPr>
            <p:ph type="body" idx="1" hasCustomPrompt="1"/>
          </p:nvPr>
        </p:nvSpPr>
        <p:spPr>
          <a:xfrm>
            <a:off x="733182" y="1681163"/>
            <a:ext cx="5157787" cy="823912"/>
          </a:xfrm>
          <a:prstGeom prst="rect">
            <a:avLst/>
          </a:prstGeom>
        </p:spPr>
        <p:txBody>
          <a:bodyPr anchor="ctr">
            <a:normAutofit/>
          </a:bodyPr>
          <a:lstStyle>
            <a:lvl1pPr marL="0" indent="0">
              <a:buNone/>
              <a:defRPr sz="2800" b="1">
                <a:solidFill>
                  <a:srgbClr val="87B9A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 heading	</a:t>
            </a:r>
          </a:p>
        </p:txBody>
      </p:sp>
      <p:sp>
        <p:nvSpPr>
          <p:cNvPr id="4" name="Content Placeholder 3">
            <a:extLst>
              <a:ext uri="{FF2B5EF4-FFF2-40B4-BE49-F238E27FC236}">
                <a16:creationId xmlns:a16="http://schemas.microsoft.com/office/drawing/2014/main" id="{101AF89D-F30E-A149-9C3E-97859C93F443}"/>
              </a:ext>
            </a:extLst>
          </p:cNvPr>
          <p:cNvSpPr>
            <a:spLocks noGrp="1"/>
          </p:cNvSpPr>
          <p:nvPr>
            <p:ph sz="half" idx="2"/>
          </p:nvPr>
        </p:nvSpPr>
        <p:spPr>
          <a:xfrm>
            <a:off x="733181" y="2671761"/>
            <a:ext cx="5157787" cy="351790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121ABB-28EA-4644-BDDD-82BC1627A5DC}"/>
              </a:ext>
            </a:extLst>
          </p:cNvPr>
          <p:cNvSpPr>
            <a:spLocks noGrp="1"/>
          </p:cNvSpPr>
          <p:nvPr>
            <p:ph type="body" sz="quarter" idx="3" hasCustomPrompt="1"/>
          </p:nvPr>
        </p:nvSpPr>
        <p:spPr>
          <a:xfrm>
            <a:off x="6275630" y="1684286"/>
            <a:ext cx="5183188" cy="823912"/>
          </a:xfrm>
          <a:prstGeom prst="rect">
            <a:avLst/>
          </a:prstGeom>
        </p:spPr>
        <p:txBody>
          <a:bodyPr anchor="ctr">
            <a:normAutofit/>
          </a:bodyPr>
          <a:lstStyle>
            <a:lvl1pPr marL="0" indent="0">
              <a:buNone/>
              <a:defRPr sz="2800" b="1">
                <a:solidFill>
                  <a:srgbClr val="87B9A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 heading	</a:t>
            </a:r>
          </a:p>
        </p:txBody>
      </p:sp>
      <p:sp>
        <p:nvSpPr>
          <p:cNvPr id="6" name="Content Placeholder 5">
            <a:extLst>
              <a:ext uri="{FF2B5EF4-FFF2-40B4-BE49-F238E27FC236}">
                <a16:creationId xmlns:a16="http://schemas.microsoft.com/office/drawing/2014/main" id="{43701E51-D643-E149-9516-81C87FE961A2}"/>
              </a:ext>
            </a:extLst>
          </p:cNvPr>
          <p:cNvSpPr>
            <a:spLocks noGrp="1"/>
          </p:cNvSpPr>
          <p:nvPr>
            <p:ph sz="quarter" idx="4"/>
          </p:nvPr>
        </p:nvSpPr>
        <p:spPr>
          <a:xfrm>
            <a:off x="6275630" y="2671761"/>
            <a:ext cx="5183188" cy="3517902"/>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794F4E04-315D-0A4A-97B0-642EF81CBA5F}"/>
              </a:ext>
            </a:extLst>
          </p:cNvPr>
          <p:cNvSpPr>
            <a:spLocks noGrp="1"/>
          </p:cNvSpPr>
          <p:nvPr>
            <p:ph type="title" hasCustomPrompt="1"/>
          </p:nvPr>
        </p:nvSpPr>
        <p:spPr>
          <a:xfrm>
            <a:off x="733182" y="705421"/>
            <a:ext cx="10725636" cy="839731"/>
          </a:xfrm>
          <a:prstGeom prst="rect">
            <a:avLst/>
          </a:prstGeom>
        </p:spPr>
        <p:txBody>
          <a:bodyPr/>
          <a:lstStyle>
            <a:lvl1pPr>
              <a:defRPr b="1"/>
            </a:lvl1pPr>
          </a:lstStyle>
          <a:p>
            <a:r>
              <a:rPr lang="en-US" dirty="0"/>
              <a:t>Click to edit slide heading</a:t>
            </a:r>
          </a:p>
        </p:txBody>
      </p:sp>
    </p:spTree>
    <p:extLst>
      <p:ext uri="{BB962C8B-B14F-4D97-AF65-F5344CB8AC3E}">
        <p14:creationId xmlns:p14="http://schemas.microsoft.com/office/powerpoint/2010/main" val="1674393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322EF5F-8F5F-DA4B-AB87-77E477EC827D}"/>
              </a:ext>
            </a:extLst>
          </p:cNvPr>
          <p:cNvSpPr>
            <a:spLocks noGrp="1"/>
          </p:cNvSpPr>
          <p:nvPr>
            <p:ph type="title" hasCustomPrompt="1"/>
          </p:nvPr>
        </p:nvSpPr>
        <p:spPr>
          <a:xfrm>
            <a:off x="733182" y="705421"/>
            <a:ext cx="10725636" cy="839731"/>
          </a:xfrm>
          <a:prstGeom prst="rect">
            <a:avLst/>
          </a:prstGeom>
        </p:spPr>
        <p:txBody>
          <a:bodyPr/>
          <a:lstStyle>
            <a:lvl1pPr>
              <a:defRPr b="1"/>
            </a:lvl1pPr>
          </a:lstStyle>
          <a:p>
            <a:r>
              <a:rPr lang="en-US" dirty="0"/>
              <a:t>Click to edit slide heading</a:t>
            </a:r>
          </a:p>
        </p:txBody>
      </p:sp>
    </p:spTree>
    <p:extLst>
      <p:ext uri="{BB962C8B-B14F-4D97-AF65-F5344CB8AC3E}">
        <p14:creationId xmlns:p14="http://schemas.microsoft.com/office/powerpoint/2010/main" val="2739847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6730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7C0C6-EC3A-4844-8585-FFC8C5F6F9EF}"/>
              </a:ext>
            </a:extLst>
          </p:cNvPr>
          <p:cNvSpPr>
            <a:spLocks noGrp="1"/>
          </p:cNvSpPr>
          <p:nvPr>
            <p:ph type="title" hasCustomPrompt="1"/>
          </p:nvPr>
        </p:nvSpPr>
        <p:spPr>
          <a:xfrm>
            <a:off x="733182" y="705421"/>
            <a:ext cx="10725636" cy="839731"/>
          </a:xfrm>
          <a:prstGeom prst="rect">
            <a:avLst/>
          </a:prstGeom>
        </p:spPr>
        <p:txBody>
          <a:bodyPr/>
          <a:lstStyle>
            <a:lvl1pPr>
              <a:defRPr b="1"/>
            </a:lvl1pPr>
          </a:lstStyle>
          <a:p>
            <a:r>
              <a:rPr lang="en-US" dirty="0"/>
              <a:t>Click to edit slide heading</a:t>
            </a:r>
          </a:p>
        </p:txBody>
      </p:sp>
      <p:sp>
        <p:nvSpPr>
          <p:cNvPr id="3" name="Content Placeholder 2">
            <a:extLst>
              <a:ext uri="{FF2B5EF4-FFF2-40B4-BE49-F238E27FC236}">
                <a16:creationId xmlns:a16="http://schemas.microsoft.com/office/drawing/2014/main" id="{C5DAAF6F-CBA5-7542-BF7C-F89D77E150BF}"/>
              </a:ext>
            </a:extLst>
          </p:cNvPr>
          <p:cNvSpPr>
            <a:spLocks noGrp="1"/>
          </p:cNvSpPr>
          <p:nvPr>
            <p:ph idx="1"/>
          </p:nvPr>
        </p:nvSpPr>
        <p:spPr>
          <a:xfrm>
            <a:off x="733182" y="1885448"/>
            <a:ext cx="10725636" cy="43481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0349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B93910-93C6-694D-92F8-4356B7D76C2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EEB1BC-9104-0F4C-ACEA-474073B626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44F510-E5C9-BA4F-9ED1-6991DDA04814}"/>
              </a:ext>
            </a:extLst>
          </p:cNvPr>
          <p:cNvSpPr>
            <a:spLocks noGrp="1"/>
          </p:cNvSpPr>
          <p:nvPr>
            <p:ph type="dt" sz="half" idx="10"/>
          </p:nvPr>
        </p:nvSpPr>
        <p:spPr>
          <a:xfrm>
            <a:off x="838200" y="6356350"/>
            <a:ext cx="2743200" cy="365125"/>
          </a:xfrm>
          <a:prstGeom prst="rect">
            <a:avLst/>
          </a:prstGeom>
        </p:spPr>
        <p:txBody>
          <a:bodyPr/>
          <a:lstStyle/>
          <a:p>
            <a:fld id="{8014C4DB-F335-AA48-B4FF-A850107ECFE1}" type="datetimeFigureOut">
              <a:rPr lang="en-US" smtClean="0"/>
              <a:t>2/24/2022</a:t>
            </a:fld>
            <a:endParaRPr lang="en-US"/>
          </a:p>
        </p:txBody>
      </p:sp>
      <p:sp>
        <p:nvSpPr>
          <p:cNvPr id="6" name="Footer Placeholder 5">
            <a:extLst>
              <a:ext uri="{FF2B5EF4-FFF2-40B4-BE49-F238E27FC236}">
                <a16:creationId xmlns:a16="http://schemas.microsoft.com/office/drawing/2014/main" id="{0493F7A5-738D-2943-B653-4D4B4E4C0E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B7CDF0-055B-5640-8482-B28C0156FFDB}"/>
              </a:ext>
            </a:extLst>
          </p:cNvPr>
          <p:cNvSpPr>
            <a:spLocks noGrp="1"/>
          </p:cNvSpPr>
          <p:nvPr>
            <p:ph type="sldNum" sz="quarter" idx="12"/>
          </p:nvPr>
        </p:nvSpPr>
        <p:spPr>
          <a:xfrm>
            <a:off x="8610600" y="6356350"/>
            <a:ext cx="2743200" cy="365125"/>
          </a:xfrm>
          <a:prstGeom prst="rect">
            <a:avLst/>
          </a:prstGeom>
        </p:spPr>
        <p:txBody>
          <a:bodyPr/>
          <a:lstStyle/>
          <a:p>
            <a:fld id="{EA03FB4F-54C5-3445-8423-2F112A64F484}" type="slidenum">
              <a:rPr lang="en-US" smtClean="0"/>
              <a:t>‹#›</a:t>
            </a:fld>
            <a:endParaRPr lang="en-US"/>
          </a:p>
        </p:txBody>
      </p:sp>
      <p:sp>
        <p:nvSpPr>
          <p:cNvPr id="8" name="Title 1">
            <a:extLst>
              <a:ext uri="{FF2B5EF4-FFF2-40B4-BE49-F238E27FC236}">
                <a16:creationId xmlns:a16="http://schemas.microsoft.com/office/drawing/2014/main" id="{9F0366A5-C2C8-2343-A064-7A2003F86AC7}"/>
              </a:ext>
            </a:extLst>
          </p:cNvPr>
          <p:cNvSpPr>
            <a:spLocks noGrp="1"/>
          </p:cNvSpPr>
          <p:nvPr>
            <p:ph type="title" hasCustomPrompt="1"/>
          </p:nvPr>
        </p:nvSpPr>
        <p:spPr>
          <a:xfrm>
            <a:off x="733182" y="705421"/>
            <a:ext cx="10725636" cy="839731"/>
          </a:xfrm>
          <a:prstGeom prst="rect">
            <a:avLst/>
          </a:prstGeom>
        </p:spPr>
        <p:txBody>
          <a:bodyPr/>
          <a:lstStyle>
            <a:lvl1pPr>
              <a:defRPr b="1"/>
            </a:lvl1pPr>
          </a:lstStyle>
          <a:p>
            <a:r>
              <a:rPr lang="en-US" dirty="0"/>
              <a:t>Click to edit slide heading</a:t>
            </a:r>
          </a:p>
        </p:txBody>
      </p:sp>
    </p:spTree>
    <p:extLst>
      <p:ext uri="{BB962C8B-B14F-4D97-AF65-F5344CB8AC3E}">
        <p14:creationId xmlns:p14="http://schemas.microsoft.com/office/powerpoint/2010/main" val="4186428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71B6AD-B26B-DC45-85EE-0E1ABA454C98}"/>
              </a:ext>
            </a:extLst>
          </p:cNvPr>
          <p:cNvSpPr>
            <a:spLocks noGrp="1"/>
          </p:cNvSpPr>
          <p:nvPr>
            <p:ph type="body" idx="1" hasCustomPrompt="1"/>
          </p:nvPr>
        </p:nvSpPr>
        <p:spPr>
          <a:xfrm>
            <a:off x="733182" y="1681163"/>
            <a:ext cx="5157787" cy="823912"/>
          </a:xfrm>
          <a:prstGeom prst="rect">
            <a:avLst/>
          </a:prstGeom>
        </p:spPr>
        <p:txBody>
          <a:bodyPr anchor="ctr">
            <a:normAutofit/>
          </a:bodyPr>
          <a:lstStyle>
            <a:lvl1pPr marL="0" indent="0">
              <a:buNone/>
              <a:defRPr sz="2800" b="1">
                <a:solidFill>
                  <a:srgbClr val="87B9A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 heading	</a:t>
            </a:r>
          </a:p>
        </p:txBody>
      </p:sp>
      <p:sp>
        <p:nvSpPr>
          <p:cNvPr id="4" name="Content Placeholder 3">
            <a:extLst>
              <a:ext uri="{FF2B5EF4-FFF2-40B4-BE49-F238E27FC236}">
                <a16:creationId xmlns:a16="http://schemas.microsoft.com/office/drawing/2014/main" id="{101AF89D-F30E-A149-9C3E-97859C93F443}"/>
              </a:ext>
            </a:extLst>
          </p:cNvPr>
          <p:cNvSpPr>
            <a:spLocks noGrp="1"/>
          </p:cNvSpPr>
          <p:nvPr>
            <p:ph sz="half" idx="2"/>
          </p:nvPr>
        </p:nvSpPr>
        <p:spPr>
          <a:xfrm>
            <a:off x="733181" y="2671761"/>
            <a:ext cx="5157787" cy="351790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121ABB-28EA-4644-BDDD-82BC1627A5DC}"/>
              </a:ext>
            </a:extLst>
          </p:cNvPr>
          <p:cNvSpPr>
            <a:spLocks noGrp="1"/>
          </p:cNvSpPr>
          <p:nvPr>
            <p:ph type="body" sz="quarter" idx="3" hasCustomPrompt="1"/>
          </p:nvPr>
        </p:nvSpPr>
        <p:spPr>
          <a:xfrm>
            <a:off x="6275630" y="1684286"/>
            <a:ext cx="5183188" cy="823912"/>
          </a:xfrm>
          <a:prstGeom prst="rect">
            <a:avLst/>
          </a:prstGeom>
        </p:spPr>
        <p:txBody>
          <a:bodyPr anchor="ctr">
            <a:normAutofit/>
          </a:bodyPr>
          <a:lstStyle>
            <a:lvl1pPr marL="0" indent="0">
              <a:buNone/>
              <a:defRPr sz="2800" b="1">
                <a:solidFill>
                  <a:srgbClr val="87B9A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 heading	</a:t>
            </a:r>
          </a:p>
        </p:txBody>
      </p:sp>
      <p:sp>
        <p:nvSpPr>
          <p:cNvPr id="6" name="Content Placeholder 5">
            <a:extLst>
              <a:ext uri="{FF2B5EF4-FFF2-40B4-BE49-F238E27FC236}">
                <a16:creationId xmlns:a16="http://schemas.microsoft.com/office/drawing/2014/main" id="{43701E51-D643-E149-9516-81C87FE961A2}"/>
              </a:ext>
            </a:extLst>
          </p:cNvPr>
          <p:cNvSpPr>
            <a:spLocks noGrp="1"/>
          </p:cNvSpPr>
          <p:nvPr>
            <p:ph sz="quarter" idx="4"/>
          </p:nvPr>
        </p:nvSpPr>
        <p:spPr>
          <a:xfrm>
            <a:off x="6275630" y="2671761"/>
            <a:ext cx="5183188" cy="351790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794F4E04-315D-0A4A-97B0-642EF81CBA5F}"/>
              </a:ext>
            </a:extLst>
          </p:cNvPr>
          <p:cNvSpPr>
            <a:spLocks noGrp="1"/>
          </p:cNvSpPr>
          <p:nvPr>
            <p:ph type="title" hasCustomPrompt="1"/>
          </p:nvPr>
        </p:nvSpPr>
        <p:spPr>
          <a:xfrm>
            <a:off x="733182" y="705421"/>
            <a:ext cx="10725636" cy="839731"/>
          </a:xfrm>
          <a:prstGeom prst="rect">
            <a:avLst/>
          </a:prstGeom>
        </p:spPr>
        <p:txBody>
          <a:bodyPr/>
          <a:lstStyle>
            <a:lvl1pPr>
              <a:defRPr b="1"/>
            </a:lvl1pPr>
          </a:lstStyle>
          <a:p>
            <a:r>
              <a:rPr lang="en-US" dirty="0"/>
              <a:t>Click to edit slide heading</a:t>
            </a:r>
          </a:p>
        </p:txBody>
      </p:sp>
    </p:spTree>
    <p:extLst>
      <p:ext uri="{BB962C8B-B14F-4D97-AF65-F5344CB8AC3E}">
        <p14:creationId xmlns:p14="http://schemas.microsoft.com/office/powerpoint/2010/main" val="3624249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322EF5F-8F5F-DA4B-AB87-77E477EC827D}"/>
              </a:ext>
            </a:extLst>
          </p:cNvPr>
          <p:cNvSpPr>
            <a:spLocks noGrp="1"/>
          </p:cNvSpPr>
          <p:nvPr>
            <p:ph type="title" hasCustomPrompt="1"/>
          </p:nvPr>
        </p:nvSpPr>
        <p:spPr>
          <a:xfrm>
            <a:off x="733182" y="705421"/>
            <a:ext cx="10725636" cy="839731"/>
          </a:xfrm>
          <a:prstGeom prst="rect">
            <a:avLst/>
          </a:prstGeom>
        </p:spPr>
        <p:txBody>
          <a:bodyPr/>
          <a:lstStyle>
            <a:lvl1pPr>
              <a:defRPr b="1"/>
            </a:lvl1pPr>
          </a:lstStyle>
          <a:p>
            <a:r>
              <a:rPr lang="en-US" dirty="0"/>
              <a:t>Click to edit slide heading</a:t>
            </a:r>
          </a:p>
        </p:txBody>
      </p:sp>
    </p:spTree>
    <p:extLst>
      <p:ext uri="{BB962C8B-B14F-4D97-AF65-F5344CB8AC3E}">
        <p14:creationId xmlns:p14="http://schemas.microsoft.com/office/powerpoint/2010/main" val="230076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851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948C7-3DD7-1947-8EEC-DAD9FE4B3A7B}"/>
              </a:ext>
            </a:extLst>
          </p:cNvPr>
          <p:cNvSpPr>
            <a:spLocks noGrp="1"/>
          </p:cNvSpPr>
          <p:nvPr>
            <p:ph type="title"/>
          </p:nvPr>
        </p:nvSpPr>
        <p:spPr>
          <a:xfrm>
            <a:off x="839788" y="987424"/>
            <a:ext cx="3932237" cy="1069975"/>
          </a:xfrm>
          <a:prstGeom prst="rect">
            <a:avLst/>
          </a:prstGeom>
        </p:spPr>
        <p:txBody>
          <a:bodyPr anchor="ct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3CF13B-F698-6F40-9361-585E2F05282F}"/>
              </a:ext>
            </a:extLst>
          </p:cNvPr>
          <p:cNvSpPr>
            <a:spLocks noGrp="1"/>
          </p:cNvSpPr>
          <p:nvPr>
            <p:ph idx="1"/>
          </p:nvPr>
        </p:nvSpPr>
        <p:spPr>
          <a:xfrm>
            <a:off x="5183188" y="987425"/>
            <a:ext cx="6172200" cy="4873625"/>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AF6D0636-6637-0B47-9007-B8F8C5EBA130}"/>
              </a:ext>
            </a:extLst>
          </p:cNvPr>
          <p:cNvSpPr>
            <a:spLocks noGrp="1"/>
          </p:cNvSpPr>
          <p:nvPr>
            <p:ph type="body" sz="half" idx="2"/>
          </p:nvPr>
        </p:nvSpPr>
        <p:spPr>
          <a:xfrm>
            <a:off x="839788" y="2259106"/>
            <a:ext cx="3932237" cy="360988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84215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7C0C6-EC3A-4844-8585-FFC8C5F6F9EF}"/>
              </a:ext>
            </a:extLst>
          </p:cNvPr>
          <p:cNvSpPr>
            <a:spLocks noGrp="1"/>
          </p:cNvSpPr>
          <p:nvPr>
            <p:ph type="title" hasCustomPrompt="1"/>
          </p:nvPr>
        </p:nvSpPr>
        <p:spPr>
          <a:xfrm>
            <a:off x="733182" y="705421"/>
            <a:ext cx="10725636" cy="839731"/>
          </a:xfrm>
          <a:prstGeom prst="rect">
            <a:avLst/>
          </a:prstGeom>
        </p:spPr>
        <p:txBody>
          <a:bodyPr/>
          <a:lstStyle>
            <a:lvl1pPr>
              <a:defRPr b="1"/>
            </a:lvl1pPr>
          </a:lstStyle>
          <a:p>
            <a:r>
              <a:rPr lang="en-US" dirty="0"/>
              <a:t>Click to edit slide heading</a:t>
            </a:r>
          </a:p>
        </p:txBody>
      </p:sp>
      <p:sp>
        <p:nvSpPr>
          <p:cNvPr id="3" name="Content Placeholder 2">
            <a:extLst>
              <a:ext uri="{FF2B5EF4-FFF2-40B4-BE49-F238E27FC236}">
                <a16:creationId xmlns:a16="http://schemas.microsoft.com/office/drawing/2014/main" id="{C5DAAF6F-CBA5-7542-BF7C-F89D77E150BF}"/>
              </a:ext>
            </a:extLst>
          </p:cNvPr>
          <p:cNvSpPr>
            <a:spLocks noGrp="1"/>
          </p:cNvSpPr>
          <p:nvPr>
            <p:ph idx="1"/>
          </p:nvPr>
        </p:nvSpPr>
        <p:spPr>
          <a:xfrm>
            <a:off x="733182" y="1885448"/>
            <a:ext cx="10725636" cy="43481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7591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B93910-93C6-694D-92F8-4356B7D76C2B}"/>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EEB1BC-9104-0F4C-ACEA-474073B626FB}"/>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44F510-E5C9-BA4F-9ED1-6991DDA04814}"/>
              </a:ext>
            </a:extLst>
          </p:cNvPr>
          <p:cNvSpPr>
            <a:spLocks noGrp="1"/>
          </p:cNvSpPr>
          <p:nvPr>
            <p:ph type="dt" sz="half" idx="10"/>
          </p:nvPr>
        </p:nvSpPr>
        <p:spPr>
          <a:xfrm>
            <a:off x="838200" y="6356350"/>
            <a:ext cx="2743200" cy="365125"/>
          </a:xfrm>
          <a:prstGeom prst="rect">
            <a:avLst/>
          </a:prstGeom>
        </p:spPr>
        <p:txBody>
          <a:bodyPr/>
          <a:lstStyle/>
          <a:p>
            <a:fld id="{8014C4DB-F335-AA48-B4FF-A850107ECFE1}" type="datetimeFigureOut">
              <a:rPr lang="en-US" smtClean="0"/>
              <a:t>2/24/2022</a:t>
            </a:fld>
            <a:endParaRPr lang="en-US"/>
          </a:p>
        </p:txBody>
      </p:sp>
      <p:sp>
        <p:nvSpPr>
          <p:cNvPr id="6" name="Footer Placeholder 5">
            <a:extLst>
              <a:ext uri="{FF2B5EF4-FFF2-40B4-BE49-F238E27FC236}">
                <a16:creationId xmlns:a16="http://schemas.microsoft.com/office/drawing/2014/main" id="{0493F7A5-738D-2943-B653-4D4B4E4C0E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B7CDF0-055B-5640-8482-B28C0156FFDB}"/>
              </a:ext>
            </a:extLst>
          </p:cNvPr>
          <p:cNvSpPr>
            <a:spLocks noGrp="1"/>
          </p:cNvSpPr>
          <p:nvPr>
            <p:ph type="sldNum" sz="quarter" idx="12"/>
          </p:nvPr>
        </p:nvSpPr>
        <p:spPr>
          <a:xfrm>
            <a:off x="8610600" y="6356350"/>
            <a:ext cx="2743200" cy="365125"/>
          </a:xfrm>
          <a:prstGeom prst="rect">
            <a:avLst/>
          </a:prstGeom>
        </p:spPr>
        <p:txBody>
          <a:bodyPr/>
          <a:lstStyle/>
          <a:p>
            <a:fld id="{EA03FB4F-54C5-3445-8423-2F112A64F484}" type="slidenum">
              <a:rPr lang="en-US" smtClean="0"/>
              <a:t>‹#›</a:t>
            </a:fld>
            <a:endParaRPr lang="en-US"/>
          </a:p>
        </p:txBody>
      </p:sp>
      <p:sp>
        <p:nvSpPr>
          <p:cNvPr id="8" name="Title 1">
            <a:extLst>
              <a:ext uri="{FF2B5EF4-FFF2-40B4-BE49-F238E27FC236}">
                <a16:creationId xmlns:a16="http://schemas.microsoft.com/office/drawing/2014/main" id="{9F0366A5-C2C8-2343-A064-7A2003F86AC7}"/>
              </a:ext>
            </a:extLst>
          </p:cNvPr>
          <p:cNvSpPr>
            <a:spLocks noGrp="1"/>
          </p:cNvSpPr>
          <p:nvPr>
            <p:ph type="title" hasCustomPrompt="1"/>
          </p:nvPr>
        </p:nvSpPr>
        <p:spPr>
          <a:xfrm>
            <a:off x="733182" y="705421"/>
            <a:ext cx="10725636" cy="839731"/>
          </a:xfrm>
          <a:prstGeom prst="rect">
            <a:avLst/>
          </a:prstGeom>
        </p:spPr>
        <p:txBody>
          <a:bodyPr/>
          <a:lstStyle>
            <a:lvl1pPr>
              <a:defRPr b="1"/>
            </a:lvl1pPr>
          </a:lstStyle>
          <a:p>
            <a:r>
              <a:rPr lang="en-US" dirty="0"/>
              <a:t>Click to edit slide heading</a:t>
            </a:r>
          </a:p>
        </p:txBody>
      </p:sp>
    </p:spTree>
    <p:extLst>
      <p:ext uri="{BB962C8B-B14F-4D97-AF65-F5344CB8AC3E}">
        <p14:creationId xmlns:p14="http://schemas.microsoft.com/office/powerpoint/2010/main" val="1212949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A1E7C2-7234-804B-A149-55C1EA829D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7">
            <a:extLst>
              <a:ext uri="{FF2B5EF4-FFF2-40B4-BE49-F238E27FC236}">
                <a16:creationId xmlns:a16="http://schemas.microsoft.com/office/drawing/2014/main" id="{88587E70-3B72-BB48-8EEC-75EE94C19F5E}"/>
              </a:ext>
            </a:extLst>
          </p:cNvPr>
          <p:cNvSpPr>
            <a:spLocks noGrp="1"/>
          </p:cNvSpPr>
          <p:nvPr>
            <p:ph type="title"/>
          </p:nvPr>
        </p:nvSpPr>
        <p:spPr>
          <a:xfrm>
            <a:off x="838200" y="817581"/>
            <a:ext cx="10515600" cy="873107"/>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9" name="Picture 8" descr="Description: Description: C:\Users\Ruth\Dropbox\Centre for Social Impact\CSI logos and artwork\CSI-Final-Marque-Pattern-Teal-CMYK.png">
            <a:extLst>
              <a:ext uri="{FF2B5EF4-FFF2-40B4-BE49-F238E27FC236}">
                <a16:creationId xmlns:a16="http://schemas.microsoft.com/office/drawing/2014/main" id="{93C73C76-7F6E-6749-BF1E-228223A475B2}"/>
              </a:ext>
            </a:extLst>
          </p:cNvPr>
          <p:cNvPicPr/>
          <p:nvPr userDrawn="1"/>
        </p:nvPicPr>
        <p:blipFill rotWithShape="1">
          <a:blip r:embed="rId9">
            <a:alphaModFix amt="8000"/>
            <a:extLst>
              <a:ext uri="{28A0092B-C50C-407E-A947-70E740481C1C}">
                <a14:useLocalDpi xmlns:a14="http://schemas.microsoft.com/office/drawing/2010/main" val="0"/>
              </a:ext>
            </a:extLst>
          </a:blip>
          <a:srcRect r="38723"/>
          <a:stretch/>
        </p:blipFill>
        <p:spPr bwMode="auto">
          <a:xfrm>
            <a:off x="7559675" y="5927724"/>
            <a:ext cx="4632325" cy="930275"/>
          </a:xfrm>
          <a:prstGeom prst="rect">
            <a:avLst/>
          </a:prstGeom>
          <a:noFill/>
          <a:ln>
            <a:noFill/>
          </a:ln>
        </p:spPr>
      </p:pic>
      <p:pic>
        <p:nvPicPr>
          <p:cNvPr id="10" name="Picture 9" descr="Description: Description: C:\Users\Ruth\Dropbox\Centre for Social Impact\CSI logos and artwork\CSI-Final-Marque-Pattern-Teal-CMYK.png">
            <a:extLst>
              <a:ext uri="{FF2B5EF4-FFF2-40B4-BE49-F238E27FC236}">
                <a16:creationId xmlns:a16="http://schemas.microsoft.com/office/drawing/2014/main" id="{7FCBD8D0-835C-1042-96B2-18CB277C7282}"/>
              </a:ext>
            </a:extLst>
          </p:cNvPr>
          <p:cNvPicPr/>
          <p:nvPr userDrawn="1"/>
        </p:nvPicPr>
        <p:blipFill>
          <a:blip r:embed="rId9">
            <a:alphaModFix amt="8000"/>
            <a:extLst>
              <a:ext uri="{28A0092B-C50C-407E-A947-70E740481C1C}">
                <a14:useLocalDpi xmlns:a14="http://schemas.microsoft.com/office/drawing/2010/main" val="0"/>
              </a:ext>
            </a:extLst>
          </a:blip>
          <a:srcRect/>
          <a:stretch>
            <a:fillRect/>
          </a:stretch>
        </p:blipFill>
        <p:spPr bwMode="auto">
          <a:xfrm>
            <a:off x="0" y="5927725"/>
            <a:ext cx="7559675" cy="930275"/>
          </a:xfrm>
          <a:prstGeom prst="rect">
            <a:avLst/>
          </a:prstGeom>
          <a:noFill/>
          <a:ln>
            <a:noFill/>
          </a:ln>
        </p:spPr>
      </p:pic>
      <p:sp>
        <p:nvSpPr>
          <p:cNvPr id="13" name="TextBox 12">
            <a:extLst>
              <a:ext uri="{FF2B5EF4-FFF2-40B4-BE49-F238E27FC236}">
                <a16:creationId xmlns:a16="http://schemas.microsoft.com/office/drawing/2014/main" id="{1A33F665-3E57-AD45-9186-880D391DEAA7}"/>
              </a:ext>
            </a:extLst>
          </p:cNvPr>
          <p:cNvSpPr txBox="1"/>
          <p:nvPr userDrawn="1"/>
        </p:nvSpPr>
        <p:spPr>
          <a:xfrm>
            <a:off x="8126506" y="6430232"/>
            <a:ext cx="3227294"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b="1" dirty="0">
                <a:solidFill>
                  <a:srgbClr val="5596B2"/>
                </a:solidFill>
              </a:rPr>
              <a:t>© Centre for Social Impact NZ 2021</a:t>
            </a:r>
          </a:p>
        </p:txBody>
      </p:sp>
      <p:sp>
        <p:nvSpPr>
          <p:cNvPr id="16" name="Rectangle 15">
            <a:extLst>
              <a:ext uri="{FF2B5EF4-FFF2-40B4-BE49-F238E27FC236}">
                <a16:creationId xmlns:a16="http://schemas.microsoft.com/office/drawing/2014/main" id="{2440B73B-F0B4-DE4C-8284-D7742B5849E8}"/>
              </a:ext>
            </a:extLst>
          </p:cNvPr>
          <p:cNvSpPr/>
          <p:nvPr userDrawn="1"/>
        </p:nvSpPr>
        <p:spPr>
          <a:xfrm flipV="1">
            <a:off x="722424" y="336324"/>
            <a:ext cx="10736394" cy="28800"/>
          </a:xfrm>
          <a:prstGeom prst="rect">
            <a:avLst/>
          </a:prstGeom>
          <a:gradFill flip="none" rotWithShape="1">
            <a:gsLst>
              <a:gs pos="0">
                <a:srgbClr val="D2DC36"/>
              </a:gs>
              <a:gs pos="22000">
                <a:srgbClr val="93C35C">
                  <a:lumMod val="95000"/>
                </a:srgbClr>
              </a:gs>
              <a:gs pos="41000">
                <a:srgbClr val="69BA80"/>
              </a:gs>
              <a:gs pos="80000">
                <a:srgbClr val="35839C"/>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NZ"/>
          </a:p>
        </p:txBody>
      </p:sp>
    </p:spTree>
    <p:extLst>
      <p:ext uri="{BB962C8B-B14F-4D97-AF65-F5344CB8AC3E}">
        <p14:creationId xmlns:p14="http://schemas.microsoft.com/office/powerpoint/2010/main" val="35373669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114000"/>
        </a:lnSpc>
        <a:spcBef>
          <a:spcPts val="600"/>
        </a:spcBef>
        <a:spcAft>
          <a:spcPts val="6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4000"/>
        </a:lnSpc>
        <a:spcBef>
          <a:spcPts val="600"/>
        </a:spcBef>
        <a:spcAft>
          <a:spcPts val="600"/>
        </a:spcAft>
        <a:buClr>
          <a:srgbClr val="87B9A1"/>
        </a:buClr>
        <a:buSzPct val="85000"/>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14000"/>
        </a:lnSpc>
        <a:spcBef>
          <a:spcPts val="600"/>
        </a:spcBef>
        <a:spcAft>
          <a:spcPts val="600"/>
        </a:spcAft>
        <a:buClr>
          <a:srgbClr val="93C35C"/>
        </a:buClr>
        <a:buSzPct val="75000"/>
        <a:buFont typeface="Courier New" panose="02070309020205020404" pitchFamily="49" charset="0"/>
        <a:buChar char="o"/>
        <a:defRPr sz="1800" kern="1200">
          <a:solidFill>
            <a:schemeClr val="tx1"/>
          </a:solidFill>
          <a:latin typeface="+mn-lt"/>
          <a:ea typeface="+mn-ea"/>
          <a:cs typeface="+mn-cs"/>
        </a:defRPr>
      </a:lvl3pPr>
      <a:lvl4pPr marL="1600200" indent="-228600" algn="l" defTabSz="914400" rtl="0" eaLnBrk="1" latinLnBrk="0" hangingPunct="1">
        <a:lnSpc>
          <a:spcPct val="114000"/>
        </a:lnSpc>
        <a:spcBef>
          <a:spcPts val="60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4000"/>
        </a:lnSpc>
        <a:spcBef>
          <a:spcPts val="60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5596B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A1E7C2-7234-804B-A149-55C1EA829D3B}"/>
              </a:ext>
            </a:extLst>
          </p:cNvPr>
          <p:cNvSpPr>
            <a:spLocks noGrp="1"/>
          </p:cNvSpPr>
          <p:nvPr>
            <p:ph type="body" idx="1"/>
          </p:nvPr>
        </p:nvSpPr>
        <p:spPr>
          <a:xfrm>
            <a:off x="838200" y="1825625"/>
            <a:ext cx="10515600" cy="38897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7">
            <a:extLst>
              <a:ext uri="{FF2B5EF4-FFF2-40B4-BE49-F238E27FC236}">
                <a16:creationId xmlns:a16="http://schemas.microsoft.com/office/drawing/2014/main" id="{88587E70-3B72-BB48-8EEC-75EE94C19F5E}"/>
              </a:ext>
            </a:extLst>
          </p:cNvPr>
          <p:cNvSpPr>
            <a:spLocks noGrp="1"/>
          </p:cNvSpPr>
          <p:nvPr>
            <p:ph type="title"/>
          </p:nvPr>
        </p:nvSpPr>
        <p:spPr>
          <a:xfrm>
            <a:off x="838200" y="817581"/>
            <a:ext cx="10515600" cy="873107"/>
          </a:xfrm>
          <a:prstGeom prst="rect">
            <a:avLst/>
          </a:prstGeom>
        </p:spPr>
        <p:txBody>
          <a:bodyPr vert="horz" lIns="91440" tIns="45720" rIns="91440" bIns="45720" rtlCol="0" anchor="ctr">
            <a:normAutofit/>
          </a:bodyPr>
          <a:lstStyle/>
          <a:p>
            <a:r>
              <a:rPr lang="en-US" dirty="0"/>
              <a:t>Click to edit Master title style</a:t>
            </a:r>
          </a:p>
        </p:txBody>
      </p:sp>
      <p:sp>
        <p:nvSpPr>
          <p:cNvPr id="13" name="TextBox 12">
            <a:extLst>
              <a:ext uri="{FF2B5EF4-FFF2-40B4-BE49-F238E27FC236}">
                <a16:creationId xmlns:a16="http://schemas.microsoft.com/office/drawing/2014/main" id="{1A33F665-3E57-AD45-9186-880D391DEAA7}"/>
              </a:ext>
            </a:extLst>
          </p:cNvPr>
          <p:cNvSpPr txBox="1"/>
          <p:nvPr userDrawn="1"/>
        </p:nvSpPr>
        <p:spPr>
          <a:xfrm>
            <a:off x="8126506" y="6430232"/>
            <a:ext cx="3227294"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b="1" dirty="0">
                <a:solidFill>
                  <a:schemeClr val="bg1"/>
                </a:solidFill>
              </a:rPr>
              <a:t>© Centre for Social Impact NZ 2018</a:t>
            </a:r>
          </a:p>
        </p:txBody>
      </p:sp>
      <p:pic>
        <p:nvPicPr>
          <p:cNvPr id="12" name="Picture 11" descr="Description: Description: C:\Users\Ruth\Dropbox\Centre for Social Impact\CSI logos and artwork\CSI-Final-Marque-Pattern-Teal-CMYK.png">
            <a:extLst>
              <a:ext uri="{FF2B5EF4-FFF2-40B4-BE49-F238E27FC236}">
                <a16:creationId xmlns:a16="http://schemas.microsoft.com/office/drawing/2014/main" id="{E34C6615-559E-8847-A85C-96A37F1576B6}"/>
              </a:ext>
            </a:extLst>
          </p:cNvPr>
          <p:cNvPicPr/>
          <p:nvPr userDrawn="1"/>
        </p:nvPicPr>
        <p:blipFill rotWithShape="1">
          <a:blip r:embed="rId7">
            <a:alphaModFix amt="8000"/>
            <a:duotone>
              <a:schemeClr val="bg2">
                <a:shade val="45000"/>
                <a:satMod val="135000"/>
              </a:schemeClr>
              <a:prstClr val="white"/>
            </a:duotone>
            <a:extLst>
              <a:ext uri="{28A0092B-C50C-407E-A947-70E740481C1C}">
                <a14:useLocalDpi xmlns:a14="http://schemas.microsoft.com/office/drawing/2010/main" val="0"/>
              </a:ext>
            </a:extLst>
          </a:blip>
          <a:srcRect r="38723"/>
          <a:stretch/>
        </p:blipFill>
        <p:spPr bwMode="auto">
          <a:xfrm>
            <a:off x="7559675" y="5927725"/>
            <a:ext cx="4632325" cy="930275"/>
          </a:xfrm>
          <a:prstGeom prst="rect">
            <a:avLst/>
          </a:prstGeom>
          <a:noFill/>
          <a:ln>
            <a:noFill/>
          </a:ln>
        </p:spPr>
      </p:pic>
      <p:pic>
        <p:nvPicPr>
          <p:cNvPr id="14" name="Picture 13" descr="Description: Description: C:\Users\Ruth\Dropbox\Centre for Social Impact\CSI logos and artwork\CSI-Final-Marque-Pattern-Teal-CMYK.png">
            <a:extLst>
              <a:ext uri="{FF2B5EF4-FFF2-40B4-BE49-F238E27FC236}">
                <a16:creationId xmlns:a16="http://schemas.microsoft.com/office/drawing/2014/main" id="{DFB31DC6-D2F7-4646-A648-B1AC691E6AB6}"/>
              </a:ext>
            </a:extLst>
          </p:cNvPr>
          <p:cNvPicPr/>
          <p:nvPr userDrawn="1"/>
        </p:nvPicPr>
        <p:blipFill>
          <a:blip r:embed="rId7">
            <a:alphaModFix amt="8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5927725"/>
            <a:ext cx="7559675" cy="930275"/>
          </a:xfrm>
          <a:prstGeom prst="rect">
            <a:avLst/>
          </a:prstGeom>
          <a:noFill/>
          <a:ln>
            <a:noFill/>
          </a:ln>
        </p:spPr>
      </p:pic>
    </p:spTree>
    <p:extLst>
      <p:ext uri="{BB962C8B-B14F-4D97-AF65-F5344CB8AC3E}">
        <p14:creationId xmlns:p14="http://schemas.microsoft.com/office/powerpoint/2010/main" val="14056052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14000"/>
        </a:lnSpc>
        <a:spcBef>
          <a:spcPts val="600"/>
        </a:spcBef>
        <a:spcAft>
          <a:spcPts val="600"/>
        </a:spcAft>
        <a:buClr>
          <a:schemeClr val="bg1"/>
        </a:buClr>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114000"/>
        </a:lnSpc>
        <a:spcBef>
          <a:spcPts val="600"/>
        </a:spcBef>
        <a:spcAft>
          <a:spcPts val="600"/>
        </a:spcAft>
        <a:buClr>
          <a:schemeClr val="bg1"/>
        </a:buClr>
        <a:buSzPct val="85000"/>
        <a:buFont typeface="Wingdings" pitchFamily="2" charset="2"/>
        <a:buChar char="§"/>
        <a:defRPr sz="2000" kern="1200">
          <a:solidFill>
            <a:schemeClr val="bg1"/>
          </a:solidFill>
          <a:latin typeface="+mn-lt"/>
          <a:ea typeface="+mn-ea"/>
          <a:cs typeface="+mn-cs"/>
        </a:defRPr>
      </a:lvl2pPr>
      <a:lvl3pPr marL="1143000" indent="-228600" algn="l" defTabSz="914400" rtl="0" eaLnBrk="1" latinLnBrk="0" hangingPunct="1">
        <a:lnSpc>
          <a:spcPct val="114000"/>
        </a:lnSpc>
        <a:spcBef>
          <a:spcPts val="600"/>
        </a:spcBef>
        <a:spcAft>
          <a:spcPts val="600"/>
        </a:spcAft>
        <a:buClr>
          <a:schemeClr val="bg1"/>
        </a:buClr>
        <a:buSzPct val="75000"/>
        <a:buFont typeface="Courier New" panose="02070309020205020404" pitchFamily="49" charset="0"/>
        <a:buChar char="o"/>
        <a:defRPr sz="1800" kern="1200">
          <a:solidFill>
            <a:schemeClr val="bg1"/>
          </a:solidFill>
          <a:latin typeface="+mn-lt"/>
          <a:ea typeface="+mn-ea"/>
          <a:cs typeface="+mn-cs"/>
        </a:defRPr>
      </a:lvl3pPr>
      <a:lvl4pPr marL="1600200" indent="-228600" algn="l" defTabSz="914400" rtl="0" eaLnBrk="1" latinLnBrk="0" hangingPunct="1">
        <a:lnSpc>
          <a:spcPct val="114000"/>
        </a:lnSpc>
        <a:spcBef>
          <a:spcPts val="600"/>
        </a:spcBef>
        <a:spcAft>
          <a:spcPts val="600"/>
        </a:spcAft>
        <a:buClr>
          <a:schemeClr val="bg1"/>
        </a:buClr>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114000"/>
        </a:lnSpc>
        <a:spcBef>
          <a:spcPts val="600"/>
        </a:spcBef>
        <a:spcAft>
          <a:spcPts val="600"/>
        </a:spcAft>
        <a:buClr>
          <a:schemeClr val="bg1"/>
        </a:buClr>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mentalhealth.org.nz/search?query=Te+Whare+Tapa+Wha" TargetMode="External"/><Relationship Id="rId2" Type="http://schemas.openxmlformats.org/officeDocument/2006/relationships/hyperlink" Target="https://mentalhealth.org.nz/helplines" TargetMode="External"/><Relationship Id="rId1" Type="http://schemas.openxmlformats.org/officeDocument/2006/relationships/slideLayout" Target="../slideLayouts/slideLayout2.xml"/><Relationship Id="rId4" Type="http://schemas.openxmlformats.org/officeDocument/2006/relationships/hyperlink" Target="https://www.healthnavigator.org.nz/"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BBCB95-E2B5-4225-A16C-6D223FEB1AB2}"/>
              </a:ext>
            </a:extLst>
          </p:cNvPr>
          <p:cNvSpPr>
            <a:spLocks noGrp="1"/>
          </p:cNvSpPr>
          <p:nvPr>
            <p:ph type="ctrTitle"/>
          </p:nvPr>
        </p:nvSpPr>
        <p:spPr>
          <a:xfrm>
            <a:off x="1499331" y="2752673"/>
            <a:ext cx="9144000" cy="1143281"/>
          </a:xfrm>
        </p:spPr>
        <p:txBody>
          <a:bodyPr>
            <a:normAutofit fontScale="90000"/>
          </a:bodyPr>
          <a:lstStyle/>
          <a:p>
            <a:br>
              <a:rPr lang="en-NZ" dirty="0"/>
            </a:br>
            <a:br>
              <a:rPr lang="en-NZ" dirty="0"/>
            </a:br>
            <a:br>
              <a:rPr lang="en-NZ" dirty="0"/>
            </a:br>
            <a:r>
              <a:rPr lang="en-NZ" sz="6700" i="1" dirty="0"/>
              <a:t>Our House of Wellbeing</a:t>
            </a:r>
            <a:endParaRPr lang="en-US" sz="6700" b="0" dirty="0"/>
          </a:p>
        </p:txBody>
      </p:sp>
      <p:sp>
        <p:nvSpPr>
          <p:cNvPr id="6" name="Subtitle 5">
            <a:extLst>
              <a:ext uri="{FF2B5EF4-FFF2-40B4-BE49-F238E27FC236}">
                <a16:creationId xmlns:a16="http://schemas.microsoft.com/office/drawing/2014/main" id="{3CAB1CDE-EE22-4826-A4DA-33EC29444C25}"/>
              </a:ext>
            </a:extLst>
          </p:cNvPr>
          <p:cNvSpPr>
            <a:spLocks noGrp="1"/>
          </p:cNvSpPr>
          <p:nvPr>
            <p:ph type="subTitle" idx="1"/>
          </p:nvPr>
        </p:nvSpPr>
        <p:spPr>
          <a:xfrm>
            <a:off x="1499332" y="4052563"/>
            <a:ext cx="9144000" cy="657990"/>
          </a:xfrm>
        </p:spPr>
        <p:txBody>
          <a:bodyPr vert="horz" lIns="91440" tIns="45720" rIns="91440" bIns="45720" rtlCol="0" anchor="t">
            <a:normAutofit fontScale="92500" lnSpcReduction="20000"/>
          </a:bodyPr>
          <a:lstStyle/>
          <a:p>
            <a:pPr>
              <a:lnSpc>
                <a:spcPct val="113999"/>
              </a:lnSpc>
            </a:pPr>
            <a:r>
              <a:rPr lang="en-NZ" sz="3500" dirty="0" err="1"/>
              <a:t>Te</a:t>
            </a:r>
            <a:r>
              <a:rPr lang="en-NZ" sz="3500" dirty="0"/>
              <a:t> Whare o Hauora</a:t>
            </a:r>
          </a:p>
          <a:p>
            <a:pPr>
              <a:lnSpc>
                <a:spcPct val="113999"/>
              </a:lnSpc>
            </a:pPr>
            <a:endParaRPr lang="en-US" dirty="0"/>
          </a:p>
        </p:txBody>
      </p:sp>
    </p:spTree>
    <p:extLst>
      <p:ext uri="{BB962C8B-B14F-4D97-AF65-F5344CB8AC3E}">
        <p14:creationId xmlns:p14="http://schemas.microsoft.com/office/powerpoint/2010/main" val="3957887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10EE-9F43-4315-B2E7-CD50C074A2C1}"/>
              </a:ext>
            </a:extLst>
          </p:cNvPr>
          <p:cNvSpPr>
            <a:spLocks noGrp="1"/>
          </p:cNvSpPr>
          <p:nvPr>
            <p:ph type="title"/>
          </p:nvPr>
        </p:nvSpPr>
        <p:spPr/>
        <p:txBody>
          <a:bodyPr/>
          <a:lstStyle/>
          <a:p>
            <a:r>
              <a:rPr lang="mi-NZ" dirty="0"/>
              <a:t>W</a:t>
            </a:r>
            <a:r>
              <a:rPr lang="en-NZ" dirty="0" err="1"/>
              <a:t>henua</a:t>
            </a:r>
            <a:endParaRPr lang="en-NZ" dirty="0"/>
          </a:p>
        </p:txBody>
      </p:sp>
      <p:pic>
        <p:nvPicPr>
          <p:cNvPr id="5" name="Content Placeholder 4" descr="A grassy area with trees and a body of water in the background&#10;&#10;Description automatically generated with medium confidence">
            <a:extLst>
              <a:ext uri="{FF2B5EF4-FFF2-40B4-BE49-F238E27FC236}">
                <a16:creationId xmlns:a16="http://schemas.microsoft.com/office/drawing/2014/main" id="{3716B1DF-9167-4AD0-9E36-19E915662865}"/>
              </a:ext>
            </a:extLst>
          </p:cNvPr>
          <p:cNvPicPr>
            <a:picLocks noGrp="1" noChangeAspect="1"/>
          </p:cNvPicPr>
          <p:nvPr>
            <p:ph idx="1"/>
          </p:nvPr>
        </p:nvPicPr>
        <p:blipFill>
          <a:blip r:embed="rId3"/>
          <a:stretch>
            <a:fillRect/>
          </a:stretch>
        </p:blipFill>
        <p:spPr>
          <a:xfrm>
            <a:off x="7201053" y="620083"/>
            <a:ext cx="4257766" cy="5677022"/>
          </a:xfrm>
        </p:spPr>
      </p:pic>
      <p:sp>
        <p:nvSpPr>
          <p:cNvPr id="7" name="Content Placeholder 2">
            <a:extLst>
              <a:ext uri="{FF2B5EF4-FFF2-40B4-BE49-F238E27FC236}">
                <a16:creationId xmlns:a16="http://schemas.microsoft.com/office/drawing/2014/main" id="{059925E1-B757-491B-9880-058BD57FD698}"/>
              </a:ext>
            </a:extLst>
          </p:cNvPr>
          <p:cNvSpPr txBox="1">
            <a:spLocks/>
          </p:cNvSpPr>
          <p:nvPr/>
        </p:nvSpPr>
        <p:spPr>
          <a:xfrm>
            <a:off x="733182" y="1885448"/>
            <a:ext cx="5677045" cy="4348163"/>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114000"/>
              </a:lnSpc>
              <a:spcBef>
                <a:spcPts val="600"/>
              </a:spcBef>
              <a:spcAft>
                <a:spcPts val="6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4000"/>
              </a:lnSpc>
              <a:spcBef>
                <a:spcPts val="600"/>
              </a:spcBef>
              <a:spcAft>
                <a:spcPts val="600"/>
              </a:spcAft>
              <a:buClr>
                <a:srgbClr val="87B9A1"/>
              </a:buClr>
              <a:buSzPct val="85000"/>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14000"/>
              </a:lnSpc>
              <a:spcBef>
                <a:spcPts val="600"/>
              </a:spcBef>
              <a:spcAft>
                <a:spcPts val="600"/>
              </a:spcAft>
              <a:buClr>
                <a:srgbClr val="93C35C"/>
              </a:buClr>
              <a:buSzPct val="75000"/>
              <a:buFont typeface="Courier New" panose="02070309020205020404" pitchFamily="49" charset="0"/>
              <a:buChar char="o"/>
              <a:defRPr sz="1800" kern="1200">
                <a:solidFill>
                  <a:schemeClr val="tx1"/>
                </a:solidFill>
                <a:latin typeface="+mn-lt"/>
                <a:ea typeface="+mn-ea"/>
                <a:cs typeface="+mn-cs"/>
              </a:defRPr>
            </a:lvl3pPr>
            <a:lvl4pPr marL="1600200" indent="-228600" algn="l" defTabSz="914400" rtl="0" eaLnBrk="1" latinLnBrk="0" hangingPunct="1">
              <a:lnSpc>
                <a:spcPct val="114000"/>
              </a:lnSpc>
              <a:spcBef>
                <a:spcPts val="60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4000"/>
              </a:lnSpc>
              <a:spcBef>
                <a:spcPts val="60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dirty="0">
                <a:cs typeface="Arial"/>
              </a:rPr>
              <a:t>Connection to the environment </a:t>
            </a:r>
          </a:p>
          <a:p>
            <a:r>
              <a:rPr lang="en-NZ" dirty="0">
                <a:cs typeface="Arial"/>
              </a:rPr>
              <a:t>space/place</a:t>
            </a:r>
          </a:p>
          <a:p>
            <a:r>
              <a:rPr lang="en-NZ" dirty="0">
                <a:cs typeface="Arial"/>
              </a:rPr>
              <a:t>improved wellbeing.</a:t>
            </a:r>
          </a:p>
          <a:p>
            <a:pPr marL="0" indent="0">
              <a:buNone/>
            </a:pPr>
            <a:endParaRPr lang="en-NZ" dirty="0">
              <a:cs typeface="Arial"/>
            </a:endParaRPr>
          </a:p>
          <a:p>
            <a:pPr marL="0" indent="0">
              <a:buNone/>
            </a:pPr>
            <a:r>
              <a:rPr lang="en-NZ" dirty="0">
                <a:cs typeface="Arial"/>
              </a:rPr>
              <a:t>Breakout room question</a:t>
            </a:r>
          </a:p>
          <a:p>
            <a:r>
              <a:rPr lang="en-US" sz="2000" dirty="0"/>
              <a:t>It’s well noted that being within the environment can improve your wellbeing. How do you connect to the environment, your </a:t>
            </a:r>
            <a:r>
              <a:rPr lang="en-US" sz="2000" dirty="0" err="1"/>
              <a:t>turangawaewae</a:t>
            </a:r>
            <a:r>
              <a:rPr lang="en-US" sz="2000" dirty="0"/>
              <a:t>, what is your </a:t>
            </a:r>
            <a:r>
              <a:rPr lang="en-US" sz="2000" dirty="0" err="1"/>
              <a:t>turangawaewae</a:t>
            </a:r>
            <a:r>
              <a:rPr lang="en-US" sz="2000" dirty="0"/>
              <a:t>?  Your place of belonging, ‘home’. </a:t>
            </a:r>
            <a:endParaRPr lang="en-NZ" sz="2000" dirty="0">
              <a:cs typeface="Arial"/>
            </a:endParaRPr>
          </a:p>
        </p:txBody>
      </p:sp>
    </p:spTree>
    <p:extLst>
      <p:ext uri="{BB962C8B-B14F-4D97-AF65-F5344CB8AC3E}">
        <p14:creationId xmlns:p14="http://schemas.microsoft.com/office/powerpoint/2010/main" val="81972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C5480-0130-435F-A09C-4F970CC415B3}"/>
              </a:ext>
            </a:extLst>
          </p:cNvPr>
          <p:cNvSpPr>
            <a:spLocks noGrp="1"/>
          </p:cNvSpPr>
          <p:nvPr>
            <p:ph type="title"/>
          </p:nvPr>
        </p:nvSpPr>
        <p:spPr/>
        <p:txBody>
          <a:bodyPr/>
          <a:lstStyle/>
          <a:p>
            <a:r>
              <a:rPr lang="en-US" dirty="0"/>
              <a:t>Application</a:t>
            </a:r>
          </a:p>
        </p:txBody>
      </p:sp>
      <p:sp>
        <p:nvSpPr>
          <p:cNvPr id="3" name="Content Placeholder 2">
            <a:extLst>
              <a:ext uri="{FF2B5EF4-FFF2-40B4-BE49-F238E27FC236}">
                <a16:creationId xmlns:a16="http://schemas.microsoft.com/office/drawing/2014/main" id="{E854E22D-DDE6-4126-95D1-3E96E65C9B2C}"/>
              </a:ext>
            </a:extLst>
          </p:cNvPr>
          <p:cNvSpPr>
            <a:spLocks noGrp="1"/>
          </p:cNvSpPr>
          <p:nvPr>
            <p:ph idx="1"/>
          </p:nvPr>
        </p:nvSpPr>
        <p:spPr/>
        <p:txBody>
          <a:bodyPr vert="horz" lIns="91440" tIns="45720" rIns="91440" bIns="45720" rtlCol="0" anchor="t">
            <a:normAutofit/>
          </a:bodyPr>
          <a:lstStyle/>
          <a:p>
            <a:r>
              <a:rPr lang="en-NZ" dirty="0"/>
              <a:t>Mahi</a:t>
            </a:r>
          </a:p>
          <a:p>
            <a:r>
              <a:rPr lang="en-NZ" dirty="0" err="1"/>
              <a:t>whānau</a:t>
            </a:r>
            <a:endParaRPr lang="en-NZ" dirty="0"/>
          </a:p>
          <a:p>
            <a:r>
              <a:rPr lang="en-NZ" dirty="0"/>
              <a:t>self.</a:t>
            </a:r>
          </a:p>
          <a:p>
            <a:endParaRPr lang="en-NZ" dirty="0"/>
          </a:p>
        </p:txBody>
      </p:sp>
      <p:pic>
        <p:nvPicPr>
          <p:cNvPr id="5" name="Picture 4" descr="A silhouette of a person raising the hand up in front of a sunset&#10;&#10;Description automatically generated with low confidence">
            <a:extLst>
              <a:ext uri="{FF2B5EF4-FFF2-40B4-BE49-F238E27FC236}">
                <a16:creationId xmlns:a16="http://schemas.microsoft.com/office/drawing/2014/main" id="{9F25A73F-E52B-47B0-849D-E99968681727}"/>
              </a:ext>
            </a:extLst>
          </p:cNvPr>
          <p:cNvPicPr>
            <a:picLocks noChangeAspect="1"/>
          </p:cNvPicPr>
          <p:nvPr/>
        </p:nvPicPr>
        <p:blipFill>
          <a:blip r:embed="rId2"/>
          <a:stretch>
            <a:fillRect/>
          </a:stretch>
        </p:blipFill>
        <p:spPr>
          <a:xfrm>
            <a:off x="6864120" y="489139"/>
            <a:ext cx="4594698" cy="5744472"/>
          </a:xfrm>
          <a:prstGeom prst="rect">
            <a:avLst/>
          </a:prstGeom>
        </p:spPr>
      </p:pic>
    </p:spTree>
    <p:extLst>
      <p:ext uri="{BB962C8B-B14F-4D97-AF65-F5344CB8AC3E}">
        <p14:creationId xmlns:p14="http://schemas.microsoft.com/office/powerpoint/2010/main" val="3881119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10EE-9F43-4315-B2E7-CD50C074A2C1}"/>
              </a:ext>
            </a:extLst>
          </p:cNvPr>
          <p:cNvSpPr>
            <a:spLocks noGrp="1"/>
          </p:cNvSpPr>
          <p:nvPr>
            <p:ph type="title"/>
          </p:nvPr>
        </p:nvSpPr>
        <p:spPr/>
        <p:txBody>
          <a:bodyPr/>
          <a:lstStyle/>
          <a:p>
            <a:r>
              <a:rPr lang="mi-NZ" dirty="0"/>
              <a:t>F</a:t>
            </a:r>
            <a:r>
              <a:rPr lang="en-NZ" dirty="0"/>
              <a:t>eel the burn (Burnout)</a:t>
            </a:r>
          </a:p>
        </p:txBody>
      </p:sp>
      <p:sp>
        <p:nvSpPr>
          <p:cNvPr id="4" name="Content Placeholder 3">
            <a:extLst>
              <a:ext uri="{FF2B5EF4-FFF2-40B4-BE49-F238E27FC236}">
                <a16:creationId xmlns:a16="http://schemas.microsoft.com/office/drawing/2014/main" id="{C06D7A57-49BD-412F-9F06-A234101B4BC7}"/>
              </a:ext>
            </a:extLst>
          </p:cNvPr>
          <p:cNvSpPr>
            <a:spLocks noGrp="1"/>
          </p:cNvSpPr>
          <p:nvPr>
            <p:ph idx="1"/>
          </p:nvPr>
        </p:nvSpPr>
        <p:spPr/>
        <p:txBody>
          <a:bodyPr/>
          <a:lstStyle/>
          <a:p>
            <a:r>
              <a:rPr lang="mi-NZ" dirty="0"/>
              <a:t>Visit, return, visual, utilise your senses.</a:t>
            </a:r>
          </a:p>
          <a:p>
            <a:r>
              <a:rPr lang="mi-NZ" dirty="0"/>
              <a:t>Be kind to yourself.</a:t>
            </a:r>
          </a:p>
          <a:p>
            <a:r>
              <a:rPr lang="mi-NZ" dirty="0"/>
              <a:t>Utilise your Whare of Hauora.</a:t>
            </a:r>
          </a:p>
          <a:p>
            <a:r>
              <a:rPr lang="mi-NZ" dirty="0"/>
              <a:t>Refer to your Te Whare Tapa Wha.</a:t>
            </a:r>
            <a:endParaRPr lang="en-NZ" dirty="0"/>
          </a:p>
        </p:txBody>
      </p:sp>
      <p:pic>
        <p:nvPicPr>
          <p:cNvPr id="7" name="Picture 6" descr="A black rectangular device on a bed&#10;&#10;Description automatically generated with low confidence">
            <a:extLst>
              <a:ext uri="{FF2B5EF4-FFF2-40B4-BE49-F238E27FC236}">
                <a16:creationId xmlns:a16="http://schemas.microsoft.com/office/drawing/2014/main" id="{720C303B-C001-4843-BFEE-E5A5DC83F2A1}"/>
              </a:ext>
            </a:extLst>
          </p:cNvPr>
          <p:cNvPicPr>
            <a:picLocks noChangeAspect="1"/>
          </p:cNvPicPr>
          <p:nvPr/>
        </p:nvPicPr>
        <p:blipFill>
          <a:blip r:embed="rId2"/>
          <a:stretch>
            <a:fillRect/>
          </a:stretch>
        </p:blipFill>
        <p:spPr>
          <a:xfrm>
            <a:off x="7580724" y="520429"/>
            <a:ext cx="3878094" cy="5817141"/>
          </a:xfrm>
          <a:prstGeom prst="rect">
            <a:avLst/>
          </a:prstGeom>
        </p:spPr>
      </p:pic>
    </p:spTree>
    <p:extLst>
      <p:ext uri="{BB962C8B-B14F-4D97-AF65-F5344CB8AC3E}">
        <p14:creationId xmlns:p14="http://schemas.microsoft.com/office/powerpoint/2010/main" val="2754106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10EE-9F43-4315-B2E7-CD50C074A2C1}"/>
              </a:ext>
            </a:extLst>
          </p:cNvPr>
          <p:cNvSpPr>
            <a:spLocks noGrp="1"/>
          </p:cNvSpPr>
          <p:nvPr>
            <p:ph type="title"/>
          </p:nvPr>
        </p:nvSpPr>
        <p:spPr/>
        <p:txBody>
          <a:bodyPr/>
          <a:lstStyle/>
          <a:p>
            <a:r>
              <a:rPr lang="en-NZ" dirty="0"/>
              <a:t>He </a:t>
            </a:r>
            <a:r>
              <a:rPr lang="en-NZ" dirty="0" err="1"/>
              <a:t>pātai</a:t>
            </a:r>
            <a:endParaRPr lang="en-NZ" dirty="0"/>
          </a:p>
        </p:txBody>
      </p:sp>
      <p:pic>
        <p:nvPicPr>
          <p:cNvPr id="9" name="Whakairoiro 8" descr="Question Mark">
            <a:extLst>
              <a:ext uri="{FF2B5EF4-FFF2-40B4-BE49-F238E27FC236}">
                <a16:creationId xmlns:a16="http://schemas.microsoft.com/office/drawing/2014/main" id="{6D1134AA-679A-46FE-89BA-F631163648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39182" y="1957691"/>
            <a:ext cx="3351179" cy="3351179"/>
          </a:xfrm>
          <a:prstGeom prst="rect">
            <a:avLst/>
          </a:prstGeom>
        </p:spPr>
      </p:pic>
    </p:spTree>
    <p:extLst>
      <p:ext uri="{BB962C8B-B14F-4D97-AF65-F5344CB8AC3E}">
        <p14:creationId xmlns:p14="http://schemas.microsoft.com/office/powerpoint/2010/main" val="2544330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E1669-1C49-4A99-AA55-6D218D716529}"/>
              </a:ext>
            </a:extLst>
          </p:cNvPr>
          <p:cNvSpPr>
            <a:spLocks noGrp="1"/>
          </p:cNvSpPr>
          <p:nvPr>
            <p:ph type="title"/>
          </p:nvPr>
        </p:nvSpPr>
        <p:spPr/>
        <p:txBody>
          <a:bodyPr/>
          <a:lstStyle/>
          <a:p>
            <a:r>
              <a:rPr lang="mi-NZ" dirty="0"/>
              <a:t>Resources</a:t>
            </a:r>
            <a:endParaRPr lang="en-NZ" dirty="0"/>
          </a:p>
        </p:txBody>
      </p:sp>
      <p:sp>
        <p:nvSpPr>
          <p:cNvPr id="3" name="Content Placeholder 2">
            <a:extLst>
              <a:ext uri="{FF2B5EF4-FFF2-40B4-BE49-F238E27FC236}">
                <a16:creationId xmlns:a16="http://schemas.microsoft.com/office/drawing/2014/main" id="{2E61A0B9-3D55-4A18-BBB2-ED53F2274E29}"/>
              </a:ext>
            </a:extLst>
          </p:cNvPr>
          <p:cNvSpPr>
            <a:spLocks noGrp="1"/>
          </p:cNvSpPr>
          <p:nvPr>
            <p:ph idx="1"/>
          </p:nvPr>
        </p:nvSpPr>
        <p:spPr/>
        <p:txBody>
          <a:bodyPr/>
          <a:lstStyle/>
          <a:p>
            <a:r>
              <a:rPr lang="en-NZ" dirty="0">
                <a:hlinkClick r:id="rId2"/>
              </a:rPr>
              <a:t>https://mentalhealth.org.nz/helplines</a:t>
            </a:r>
            <a:endParaRPr lang="en-NZ" dirty="0"/>
          </a:p>
          <a:p>
            <a:r>
              <a:rPr lang="en-NZ" dirty="0">
                <a:hlinkClick r:id="rId3"/>
              </a:rPr>
              <a:t>https://mentalhealth.org.nz/search?query=Te+Whare+Tapa+Wha</a:t>
            </a:r>
            <a:endParaRPr lang="en-NZ" dirty="0"/>
          </a:p>
          <a:p>
            <a:r>
              <a:rPr lang="en-NZ" dirty="0">
                <a:hlinkClick r:id="rId4"/>
              </a:rPr>
              <a:t>https://www.healthnavigator.org.nz/</a:t>
            </a:r>
            <a:endParaRPr lang="en-NZ" dirty="0"/>
          </a:p>
          <a:p>
            <a:r>
              <a:rPr lang="en-NZ" dirty="0"/>
              <a:t>quotes, podcasts, YouTube</a:t>
            </a:r>
          </a:p>
          <a:p>
            <a:r>
              <a:rPr lang="en-NZ" dirty="0"/>
              <a:t>text/call 1737</a:t>
            </a:r>
          </a:p>
        </p:txBody>
      </p:sp>
    </p:spTree>
    <p:extLst>
      <p:ext uri="{BB962C8B-B14F-4D97-AF65-F5344CB8AC3E}">
        <p14:creationId xmlns:p14="http://schemas.microsoft.com/office/powerpoint/2010/main" val="3861435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10EE-9F43-4315-B2E7-CD50C074A2C1}"/>
              </a:ext>
            </a:extLst>
          </p:cNvPr>
          <p:cNvSpPr>
            <a:spLocks noGrp="1"/>
          </p:cNvSpPr>
          <p:nvPr>
            <p:ph type="title"/>
          </p:nvPr>
        </p:nvSpPr>
        <p:spPr/>
        <p:txBody>
          <a:bodyPr>
            <a:normAutofit/>
          </a:bodyPr>
          <a:lstStyle/>
          <a:p>
            <a:r>
              <a:rPr lang="en-NZ" dirty="0"/>
              <a:t>Karakia </a:t>
            </a:r>
            <a:r>
              <a:rPr lang="en-NZ" dirty="0" err="1"/>
              <a:t>whakamutunga</a:t>
            </a:r>
            <a:endParaRPr lang="en-NZ" dirty="0"/>
          </a:p>
        </p:txBody>
      </p:sp>
      <p:sp>
        <p:nvSpPr>
          <p:cNvPr id="3" name="Content Placeholder 2">
            <a:extLst>
              <a:ext uri="{FF2B5EF4-FFF2-40B4-BE49-F238E27FC236}">
                <a16:creationId xmlns:a16="http://schemas.microsoft.com/office/drawing/2014/main" id="{E049DC6F-ECA0-437A-AFD9-04233BD8C8DB}"/>
              </a:ext>
            </a:extLst>
          </p:cNvPr>
          <p:cNvSpPr>
            <a:spLocks noGrp="1"/>
          </p:cNvSpPr>
          <p:nvPr>
            <p:ph idx="1"/>
          </p:nvPr>
        </p:nvSpPr>
        <p:spPr/>
        <p:txBody>
          <a:bodyPr vert="horz" lIns="91440" tIns="45720" rIns="91440" bIns="45720" rtlCol="0" anchor="t">
            <a:normAutofit/>
          </a:bodyPr>
          <a:lstStyle/>
          <a:p>
            <a:pPr marL="0" indent="0">
              <a:buNone/>
            </a:pPr>
            <a:r>
              <a:rPr lang="en-NZ" dirty="0">
                <a:cs typeface="Arial"/>
              </a:rPr>
              <a:t>Kia tau, kia </a:t>
            </a:r>
            <a:r>
              <a:rPr lang="en-NZ" dirty="0" err="1">
                <a:cs typeface="Arial"/>
              </a:rPr>
              <a:t>tātou</a:t>
            </a:r>
            <a:r>
              <a:rPr lang="en-NZ" dirty="0">
                <a:cs typeface="Arial"/>
              </a:rPr>
              <a:t> </a:t>
            </a:r>
            <a:r>
              <a:rPr lang="en-NZ" dirty="0" err="1">
                <a:cs typeface="Arial"/>
              </a:rPr>
              <a:t>katoa</a:t>
            </a:r>
            <a:endParaRPr lang="en-NZ" dirty="0">
              <a:cs typeface="Arial"/>
            </a:endParaRPr>
          </a:p>
          <a:p>
            <a:pPr marL="0" indent="0">
              <a:buNone/>
            </a:pPr>
            <a:r>
              <a:rPr lang="en-NZ" dirty="0" err="1">
                <a:cs typeface="Arial"/>
              </a:rPr>
              <a:t>Te</a:t>
            </a:r>
            <a:r>
              <a:rPr lang="en-NZ" dirty="0">
                <a:cs typeface="Arial"/>
              </a:rPr>
              <a:t> </a:t>
            </a:r>
            <a:r>
              <a:rPr lang="en-NZ" dirty="0" err="1">
                <a:cs typeface="Arial"/>
              </a:rPr>
              <a:t>atawahi</a:t>
            </a:r>
            <a:r>
              <a:rPr lang="en-NZ" dirty="0">
                <a:cs typeface="Arial"/>
              </a:rPr>
              <a:t> o </a:t>
            </a:r>
            <a:r>
              <a:rPr lang="en-NZ" dirty="0" err="1">
                <a:cs typeface="Arial"/>
              </a:rPr>
              <a:t>te</a:t>
            </a:r>
            <a:r>
              <a:rPr lang="en-NZ" dirty="0">
                <a:cs typeface="Arial"/>
              </a:rPr>
              <a:t> tatou Ariki o </a:t>
            </a:r>
            <a:r>
              <a:rPr lang="en-NZ" dirty="0" err="1">
                <a:cs typeface="Arial"/>
              </a:rPr>
              <a:t>Ihu</a:t>
            </a:r>
            <a:r>
              <a:rPr lang="en-NZ" dirty="0">
                <a:cs typeface="Arial"/>
              </a:rPr>
              <a:t> </a:t>
            </a:r>
            <a:r>
              <a:rPr lang="en-NZ" dirty="0" err="1">
                <a:cs typeface="Arial"/>
              </a:rPr>
              <a:t>Karaiti</a:t>
            </a:r>
            <a:endParaRPr lang="en-NZ" dirty="0">
              <a:cs typeface="Arial"/>
            </a:endParaRPr>
          </a:p>
          <a:p>
            <a:pPr marL="0" indent="0">
              <a:buNone/>
            </a:pPr>
            <a:r>
              <a:rPr lang="en-NZ" dirty="0">
                <a:cs typeface="Arial"/>
              </a:rPr>
              <a:t>Me </a:t>
            </a:r>
            <a:r>
              <a:rPr lang="en-NZ" dirty="0" err="1">
                <a:cs typeface="Arial"/>
              </a:rPr>
              <a:t>te</a:t>
            </a:r>
            <a:r>
              <a:rPr lang="en-NZ" dirty="0">
                <a:cs typeface="Arial"/>
              </a:rPr>
              <a:t> Aroha o </a:t>
            </a:r>
            <a:r>
              <a:rPr lang="en-NZ" dirty="0" err="1">
                <a:cs typeface="Arial"/>
              </a:rPr>
              <a:t>te</a:t>
            </a:r>
            <a:r>
              <a:rPr lang="en-NZ" dirty="0">
                <a:cs typeface="Arial"/>
              </a:rPr>
              <a:t> Atua</a:t>
            </a:r>
          </a:p>
          <a:p>
            <a:pPr marL="0" indent="0">
              <a:buNone/>
            </a:pPr>
            <a:r>
              <a:rPr lang="en-NZ" dirty="0">
                <a:cs typeface="Arial"/>
              </a:rPr>
              <a:t>Me </a:t>
            </a:r>
            <a:r>
              <a:rPr lang="en-NZ" dirty="0" err="1">
                <a:cs typeface="Arial"/>
              </a:rPr>
              <a:t>te</a:t>
            </a:r>
            <a:r>
              <a:rPr lang="en-NZ" dirty="0">
                <a:cs typeface="Arial"/>
              </a:rPr>
              <a:t> </a:t>
            </a:r>
            <a:r>
              <a:rPr lang="en-NZ" dirty="0" err="1">
                <a:cs typeface="Arial"/>
              </a:rPr>
              <a:t>whiwhinga</a:t>
            </a:r>
            <a:r>
              <a:rPr lang="en-NZ" dirty="0">
                <a:cs typeface="Arial"/>
              </a:rPr>
              <a:t> </a:t>
            </a:r>
            <a:r>
              <a:rPr lang="en-NZ" dirty="0" err="1">
                <a:cs typeface="Arial"/>
              </a:rPr>
              <a:t>tahitanga</a:t>
            </a:r>
            <a:endParaRPr lang="en-NZ" dirty="0">
              <a:cs typeface="Arial"/>
            </a:endParaRPr>
          </a:p>
          <a:p>
            <a:pPr marL="0" indent="0">
              <a:buNone/>
            </a:pPr>
            <a:r>
              <a:rPr lang="en-NZ" dirty="0">
                <a:cs typeface="Arial"/>
              </a:rPr>
              <a:t>Ki </a:t>
            </a:r>
            <a:r>
              <a:rPr lang="en-NZ" dirty="0" err="1">
                <a:cs typeface="Arial"/>
              </a:rPr>
              <a:t>te</a:t>
            </a:r>
            <a:r>
              <a:rPr lang="en-NZ" dirty="0">
                <a:cs typeface="Arial"/>
              </a:rPr>
              <a:t> </a:t>
            </a:r>
            <a:r>
              <a:rPr lang="en-NZ" dirty="0" err="1">
                <a:cs typeface="Arial"/>
              </a:rPr>
              <a:t>wairua</a:t>
            </a:r>
            <a:r>
              <a:rPr lang="en-NZ" dirty="0">
                <a:cs typeface="Arial"/>
              </a:rPr>
              <a:t> </a:t>
            </a:r>
            <a:r>
              <a:rPr lang="en-NZ" dirty="0" err="1">
                <a:cs typeface="Arial"/>
              </a:rPr>
              <a:t>tapu</a:t>
            </a:r>
            <a:endParaRPr lang="en-NZ" dirty="0">
              <a:cs typeface="Arial"/>
            </a:endParaRPr>
          </a:p>
          <a:p>
            <a:pPr marL="0" indent="0">
              <a:buNone/>
            </a:pPr>
            <a:r>
              <a:rPr lang="en-NZ" dirty="0">
                <a:cs typeface="Arial"/>
              </a:rPr>
              <a:t>Ake </a:t>
            </a:r>
            <a:r>
              <a:rPr lang="en-NZ" dirty="0" err="1">
                <a:cs typeface="Arial"/>
              </a:rPr>
              <a:t>ake</a:t>
            </a:r>
            <a:r>
              <a:rPr lang="en-NZ" dirty="0">
                <a:cs typeface="Arial"/>
              </a:rPr>
              <a:t> </a:t>
            </a:r>
            <a:r>
              <a:rPr lang="en-NZ" dirty="0" err="1">
                <a:cs typeface="Arial"/>
              </a:rPr>
              <a:t>ake</a:t>
            </a:r>
            <a:endParaRPr lang="en-NZ" dirty="0">
              <a:cs typeface="Arial"/>
            </a:endParaRPr>
          </a:p>
          <a:p>
            <a:pPr marL="0" indent="0">
              <a:buNone/>
            </a:pPr>
            <a:r>
              <a:rPr lang="en-NZ" dirty="0">
                <a:cs typeface="Arial"/>
              </a:rPr>
              <a:t>amine</a:t>
            </a:r>
          </a:p>
        </p:txBody>
      </p:sp>
    </p:spTree>
    <p:extLst>
      <p:ext uri="{BB962C8B-B14F-4D97-AF65-F5344CB8AC3E}">
        <p14:creationId xmlns:p14="http://schemas.microsoft.com/office/powerpoint/2010/main" val="2359985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C5480-0130-435F-A09C-4F970CC415B3}"/>
              </a:ext>
            </a:extLst>
          </p:cNvPr>
          <p:cNvSpPr>
            <a:spLocks noGrp="1"/>
          </p:cNvSpPr>
          <p:nvPr>
            <p:ph type="title"/>
          </p:nvPr>
        </p:nvSpPr>
        <p:spPr/>
        <p:txBody>
          <a:bodyPr/>
          <a:lstStyle/>
          <a:p>
            <a:r>
              <a:rPr lang="en-US" dirty="0"/>
              <a:t>Karakia </a:t>
            </a:r>
            <a:r>
              <a:rPr lang="en-US" dirty="0" err="1"/>
              <a:t>tīmatanga</a:t>
            </a:r>
            <a:endParaRPr lang="en-US" dirty="0"/>
          </a:p>
        </p:txBody>
      </p:sp>
      <p:sp>
        <p:nvSpPr>
          <p:cNvPr id="3" name="Content Placeholder 2">
            <a:extLst>
              <a:ext uri="{FF2B5EF4-FFF2-40B4-BE49-F238E27FC236}">
                <a16:creationId xmlns:a16="http://schemas.microsoft.com/office/drawing/2014/main" id="{E854E22D-DDE6-4126-95D1-3E96E65C9B2C}"/>
              </a:ext>
            </a:extLst>
          </p:cNvPr>
          <p:cNvSpPr>
            <a:spLocks noGrp="1"/>
          </p:cNvSpPr>
          <p:nvPr>
            <p:ph idx="1"/>
          </p:nvPr>
        </p:nvSpPr>
        <p:spPr/>
        <p:txBody>
          <a:bodyPr vert="horz" lIns="91440" tIns="45720" rIns="91440" bIns="45720" rtlCol="0" anchor="t">
            <a:normAutofit lnSpcReduction="10000"/>
          </a:bodyPr>
          <a:lstStyle/>
          <a:p>
            <a:pPr marL="0" indent="0">
              <a:buNone/>
            </a:pPr>
            <a:r>
              <a:rPr lang="mi-NZ" dirty="0"/>
              <a:t>Hauora mai runga</a:t>
            </a:r>
          </a:p>
          <a:p>
            <a:pPr marL="0" indent="0">
              <a:buNone/>
            </a:pPr>
            <a:r>
              <a:rPr lang="mi-NZ" dirty="0"/>
              <a:t>Hauora mai raro</a:t>
            </a:r>
          </a:p>
          <a:p>
            <a:pPr marL="0" indent="0">
              <a:buNone/>
            </a:pPr>
            <a:r>
              <a:rPr lang="mi-NZ" dirty="0"/>
              <a:t>Hauora mai roto</a:t>
            </a:r>
          </a:p>
          <a:p>
            <a:pPr marL="0" indent="0">
              <a:buNone/>
            </a:pPr>
            <a:r>
              <a:rPr lang="mi-NZ" dirty="0"/>
              <a:t>Hauora mai waho</a:t>
            </a:r>
          </a:p>
          <a:p>
            <a:pPr marL="0" indent="0">
              <a:buNone/>
            </a:pPr>
            <a:r>
              <a:rPr lang="mi-NZ" dirty="0"/>
              <a:t>Hauora te pūtake o tēnei kaupapa</a:t>
            </a:r>
          </a:p>
          <a:p>
            <a:pPr marL="0" indent="0">
              <a:buNone/>
            </a:pPr>
            <a:r>
              <a:rPr lang="mi-NZ" dirty="0"/>
              <a:t>Kia pūrangiaho mātou, i te wānanga me te kōrero</a:t>
            </a:r>
          </a:p>
          <a:p>
            <a:pPr marL="0" indent="0">
              <a:buNone/>
            </a:pPr>
            <a:r>
              <a:rPr lang="mi-NZ" dirty="0"/>
              <a:t>Tenei te titi ake i te pou hauora ki te pūtake o tēnei wānanga</a:t>
            </a:r>
          </a:p>
          <a:p>
            <a:pPr marL="0" indent="0">
              <a:buNone/>
            </a:pPr>
            <a:r>
              <a:rPr lang="mi-NZ" dirty="0"/>
              <a:t>Tuturu o whiti whakamaua</a:t>
            </a:r>
            <a:r>
              <a:rPr lang="en-NZ" dirty="0"/>
              <a:t>, kia tina, tina, </a:t>
            </a:r>
            <a:r>
              <a:rPr lang="en-NZ" dirty="0" err="1"/>
              <a:t>haumie</a:t>
            </a:r>
            <a:r>
              <a:rPr lang="en-NZ" dirty="0"/>
              <a:t>, hui e </a:t>
            </a:r>
            <a:r>
              <a:rPr lang="en-NZ" dirty="0" err="1"/>
              <a:t>taiki</a:t>
            </a:r>
            <a:r>
              <a:rPr lang="en-NZ" dirty="0"/>
              <a:t> e</a:t>
            </a:r>
            <a:endParaRPr lang="mi-NZ" dirty="0"/>
          </a:p>
        </p:txBody>
      </p:sp>
    </p:spTree>
    <p:extLst>
      <p:ext uri="{BB962C8B-B14F-4D97-AF65-F5344CB8AC3E}">
        <p14:creationId xmlns:p14="http://schemas.microsoft.com/office/powerpoint/2010/main" val="2384796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C5480-0130-435F-A09C-4F970CC415B3}"/>
              </a:ext>
            </a:extLst>
          </p:cNvPr>
          <p:cNvSpPr>
            <a:spLocks noGrp="1"/>
          </p:cNvSpPr>
          <p:nvPr>
            <p:ph type="title"/>
          </p:nvPr>
        </p:nvSpPr>
        <p:spPr/>
        <p:txBody>
          <a:bodyPr/>
          <a:lstStyle/>
          <a:p>
            <a:r>
              <a:rPr lang="en-US" dirty="0"/>
              <a:t>Ko </a:t>
            </a:r>
            <a:r>
              <a:rPr lang="en-US" dirty="0" err="1"/>
              <a:t>āu</a:t>
            </a:r>
            <a:endParaRPr lang="en-US" dirty="0"/>
          </a:p>
        </p:txBody>
      </p:sp>
      <p:pic>
        <p:nvPicPr>
          <p:cNvPr id="5" name="Puriwāhi Ihirangi 4" descr="He pikitia me te tangata, wahine, pupuri ana, tū ana i roto&#10;&#10;Kua hangā aunoatia te whakaahuatanga">
            <a:extLst>
              <a:ext uri="{FF2B5EF4-FFF2-40B4-BE49-F238E27FC236}">
                <a16:creationId xmlns:a16="http://schemas.microsoft.com/office/drawing/2014/main" id="{E9E8E6CD-17B2-45E2-A76F-EA28983F024A}"/>
              </a:ext>
            </a:extLst>
          </p:cNvPr>
          <p:cNvPicPr>
            <a:picLocks noGrp="1" noChangeAspect="1"/>
          </p:cNvPicPr>
          <p:nvPr>
            <p:ph idx="1"/>
          </p:nvPr>
        </p:nvPicPr>
        <p:blipFill>
          <a:blip r:embed="rId3"/>
          <a:stretch>
            <a:fillRect/>
          </a:stretch>
        </p:blipFill>
        <p:spPr>
          <a:xfrm>
            <a:off x="4142246" y="1483930"/>
            <a:ext cx="3261122" cy="4348163"/>
          </a:xfrm>
        </p:spPr>
      </p:pic>
    </p:spTree>
    <p:extLst>
      <p:ext uri="{BB962C8B-B14F-4D97-AF65-F5344CB8AC3E}">
        <p14:creationId xmlns:p14="http://schemas.microsoft.com/office/powerpoint/2010/main" val="3872146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10EE-9F43-4315-B2E7-CD50C074A2C1}"/>
              </a:ext>
            </a:extLst>
          </p:cNvPr>
          <p:cNvSpPr>
            <a:spLocks noGrp="1"/>
          </p:cNvSpPr>
          <p:nvPr>
            <p:ph type="title"/>
          </p:nvPr>
        </p:nvSpPr>
        <p:spPr/>
        <p:txBody>
          <a:bodyPr/>
          <a:lstStyle/>
          <a:p>
            <a:r>
              <a:rPr lang="mi-NZ" dirty="0"/>
              <a:t>N</a:t>
            </a:r>
            <a:r>
              <a:rPr lang="en-NZ" dirty="0"/>
              <a:t>au </a:t>
            </a:r>
            <a:r>
              <a:rPr lang="en-NZ" dirty="0" err="1"/>
              <a:t>mai</a:t>
            </a:r>
            <a:endParaRPr lang="en-NZ" dirty="0"/>
          </a:p>
        </p:txBody>
      </p:sp>
      <p:sp>
        <p:nvSpPr>
          <p:cNvPr id="3" name="Content Placeholder 2">
            <a:extLst>
              <a:ext uri="{FF2B5EF4-FFF2-40B4-BE49-F238E27FC236}">
                <a16:creationId xmlns:a16="http://schemas.microsoft.com/office/drawing/2014/main" id="{E049DC6F-ECA0-437A-AFD9-04233BD8C8DB}"/>
              </a:ext>
            </a:extLst>
          </p:cNvPr>
          <p:cNvSpPr>
            <a:spLocks noGrp="1"/>
          </p:cNvSpPr>
          <p:nvPr>
            <p:ph idx="1"/>
          </p:nvPr>
        </p:nvSpPr>
        <p:spPr/>
        <p:txBody>
          <a:bodyPr vert="horz" lIns="91440" tIns="45720" rIns="91440" bIns="45720" rtlCol="0" anchor="t">
            <a:normAutofit/>
          </a:bodyPr>
          <a:lstStyle/>
          <a:p>
            <a:r>
              <a:rPr lang="en-NZ" dirty="0">
                <a:cs typeface="Arial"/>
              </a:rPr>
              <a:t>What brought you here?</a:t>
            </a:r>
          </a:p>
          <a:p>
            <a:r>
              <a:rPr lang="en-NZ" dirty="0" err="1">
                <a:cs typeface="Arial"/>
              </a:rPr>
              <a:t>Whakawhānauatanga</a:t>
            </a:r>
            <a:r>
              <a:rPr lang="en-NZ" dirty="0">
                <a:cs typeface="Arial"/>
              </a:rPr>
              <a:t>.</a:t>
            </a:r>
          </a:p>
          <a:p>
            <a:endParaRPr lang="en-NZ" dirty="0">
              <a:cs typeface="Arial"/>
            </a:endParaRPr>
          </a:p>
          <a:p>
            <a:pPr marL="0" indent="0">
              <a:buNone/>
            </a:pPr>
            <a:r>
              <a:rPr lang="en-NZ" sz="1600" dirty="0">
                <a:highlight>
                  <a:srgbClr val="FFFF00"/>
                </a:highlight>
                <a:cs typeface="Arial"/>
              </a:rPr>
              <a:t>(post answer in chat)</a:t>
            </a:r>
          </a:p>
        </p:txBody>
      </p:sp>
      <p:pic>
        <p:nvPicPr>
          <p:cNvPr id="7" name="Picture 6" descr="A group of people standing on a beach&#10;&#10;Description automatically generated with medium confidence">
            <a:extLst>
              <a:ext uri="{FF2B5EF4-FFF2-40B4-BE49-F238E27FC236}">
                <a16:creationId xmlns:a16="http://schemas.microsoft.com/office/drawing/2014/main" id="{2FCC8661-95D5-43E6-B2C9-4919A00E496C}"/>
              </a:ext>
            </a:extLst>
          </p:cNvPr>
          <p:cNvPicPr>
            <a:picLocks noChangeAspect="1"/>
          </p:cNvPicPr>
          <p:nvPr/>
        </p:nvPicPr>
        <p:blipFill>
          <a:blip r:embed="rId2"/>
          <a:stretch>
            <a:fillRect/>
          </a:stretch>
        </p:blipFill>
        <p:spPr>
          <a:xfrm>
            <a:off x="4950670" y="1332689"/>
            <a:ext cx="6288360" cy="4192622"/>
          </a:xfrm>
          <a:prstGeom prst="rect">
            <a:avLst/>
          </a:prstGeom>
        </p:spPr>
      </p:pic>
    </p:spTree>
    <p:extLst>
      <p:ext uri="{BB962C8B-B14F-4D97-AF65-F5344CB8AC3E}">
        <p14:creationId xmlns:p14="http://schemas.microsoft.com/office/powerpoint/2010/main" val="3223356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10EE-9F43-4315-B2E7-CD50C074A2C1}"/>
              </a:ext>
            </a:extLst>
          </p:cNvPr>
          <p:cNvSpPr>
            <a:spLocks noGrp="1"/>
          </p:cNvSpPr>
          <p:nvPr>
            <p:ph type="title"/>
          </p:nvPr>
        </p:nvSpPr>
        <p:spPr/>
        <p:txBody>
          <a:bodyPr/>
          <a:lstStyle/>
          <a:p>
            <a:r>
              <a:rPr lang="mi-NZ" dirty="0"/>
              <a:t>Our whare of hauora</a:t>
            </a:r>
            <a:endParaRPr lang="en-NZ" dirty="0"/>
          </a:p>
        </p:txBody>
      </p:sp>
      <p:sp>
        <p:nvSpPr>
          <p:cNvPr id="3" name="Content Placeholder 2">
            <a:extLst>
              <a:ext uri="{FF2B5EF4-FFF2-40B4-BE49-F238E27FC236}">
                <a16:creationId xmlns:a16="http://schemas.microsoft.com/office/drawing/2014/main" id="{E049DC6F-ECA0-437A-AFD9-04233BD8C8DB}"/>
              </a:ext>
            </a:extLst>
          </p:cNvPr>
          <p:cNvSpPr>
            <a:spLocks noGrp="1"/>
          </p:cNvSpPr>
          <p:nvPr>
            <p:ph idx="1"/>
          </p:nvPr>
        </p:nvSpPr>
        <p:spPr/>
        <p:txBody>
          <a:bodyPr vert="horz" lIns="91440" tIns="45720" rIns="91440" bIns="45720" rtlCol="0" anchor="t">
            <a:normAutofit/>
          </a:bodyPr>
          <a:lstStyle/>
          <a:p>
            <a:r>
              <a:rPr lang="mi-NZ" dirty="0">
                <a:cs typeface="Arial"/>
              </a:rPr>
              <a:t>R</a:t>
            </a:r>
            <a:r>
              <a:rPr lang="en-NZ" dirty="0" err="1">
                <a:cs typeface="Arial"/>
              </a:rPr>
              <a:t>eminding</a:t>
            </a:r>
            <a:r>
              <a:rPr lang="en-NZ" dirty="0">
                <a:cs typeface="Arial"/>
              </a:rPr>
              <a:t> ourselves</a:t>
            </a:r>
          </a:p>
          <a:p>
            <a:r>
              <a:rPr lang="en-NZ" dirty="0">
                <a:cs typeface="Arial"/>
              </a:rPr>
              <a:t>reflection</a:t>
            </a:r>
          </a:p>
          <a:p>
            <a:r>
              <a:rPr lang="en-NZ" dirty="0">
                <a:cs typeface="Arial"/>
              </a:rPr>
              <a:t>honest conversations with self</a:t>
            </a:r>
          </a:p>
        </p:txBody>
      </p:sp>
      <p:pic>
        <p:nvPicPr>
          <p:cNvPr id="5" name="Picture 4" descr="A picture containing sky, water, outdoor, person&#10;&#10;Description automatically generated">
            <a:extLst>
              <a:ext uri="{FF2B5EF4-FFF2-40B4-BE49-F238E27FC236}">
                <a16:creationId xmlns:a16="http://schemas.microsoft.com/office/drawing/2014/main" id="{214830AA-6742-436A-9ED8-AA63781F6427}"/>
              </a:ext>
            </a:extLst>
          </p:cNvPr>
          <p:cNvPicPr>
            <a:picLocks noChangeAspect="1"/>
          </p:cNvPicPr>
          <p:nvPr/>
        </p:nvPicPr>
        <p:blipFill>
          <a:blip r:embed="rId2"/>
          <a:stretch>
            <a:fillRect/>
          </a:stretch>
        </p:blipFill>
        <p:spPr>
          <a:xfrm>
            <a:off x="5390397" y="1768902"/>
            <a:ext cx="6059362" cy="3172749"/>
          </a:xfrm>
          <a:prstGeom prst="rect">
            <a:avLst/>
          </a:prstGeom>
        </p:spPr>
      </p:pic>
    </p:spTree>
    <p:extLst>
      <p:ext uri="{BB962C8B-B14F-4D97-AF65-F5344CB8AC3E}">
        <p14:creationId xmlns:p14="http://schemas.microsoft.com/office/powerpoint/2010/main" val="212789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10EE-9F43-4315-B2E7-CD50C074A2C1}"/>
              </a:ext>
            </a:extLst>
          </p:cNvPr>
          <p:cNvSpPr>
            <a:spLocks noGrp="1"/>
          </p:cNvSpPr>
          <p:nvPr>
            <p:ph type="title"/>
          </p:nvPr>
        </p:nvSpPr>
        <p:spPr/>
        <p:txBody>
          <a:bodyPr/>
          <a:lstStyle/>
          <a:p>
            <a:r>
              <a:rPr lang="en-NZ" dirty="0"/>
              <a:t>Taha </a:t>
            </a:r>
            <a:r>
              <a:rPr lang="en-NZ" dirty="0" err="1"/>
              <a:t>tinana</a:t>
            </a:r>
            <a:r>
              <a:rPr lang="en-NZ" dirty="0"/>
              <a:t> </a:t>
            </a:r>
          </a:p>
        </p:txBody>
      </p:sp>
      <p:sp>
        <p:nvSpPr>
          <p:cNvPr id="3" name="Content Placeholder 2">
            <a:extLst>
              <a:ext uri="{FF2B5EF4-FFF2-40B4-BE49-F238E27FC236}">
                <a16:creationId xmlns:a16="http://schemas.microsoft.com/office/drawing/2014/main" id="{E049DC6F-ECA0-437A-AFD9-04233BD8C8DB}"/>
              </a:ext>
            </a:extLst>
          </p:cNvPr>
          <p:cNvSpPr>
            <a:spLocks noGrp="1"/>
          </p:cNvSpPr>
          <p:nvPr>
            <p:ph idx="1"/>
          </p:nvPr>
        </p:nvSpPr>
        <p:spPr/>
        <p:txBody>
          <a:bodyPr vert="horz" lIns="91440" tIns="45720" rIns="91440" bIns="45720" rtlCol="0" anchor="t">
            <a:normAutofit/>
          </a:bodyPr>
          <a:lstStyle/>
          <a:p>
            <a:r>
              <a:rPr lang="en-NZ" sz="2000" dirty="0">
                <a:cs typeface="Arial"/>
              </a:rPr>
              <a:t>Our </a:t>
            </a:r>
            <a:r>
              <a:rPr lang="en-NZ" sz="2000" dirty="0" err="1">
                <a:cs typeface="Arial"/>
              </a:rPr>
              <a:t>tinana</a:t>
            </a:r>
            <a:r>
              <a:rPr lang="en-NZ" sz="2000" dirty="0">
                <a:cs typeface="Arial"/>
              </a:rPr>
              <a:t> is our house.</a:t>
            </a:r>
          </a:p>
          <a:p>
            <a:r>
              <a:rPr lang="en-NZ" sz="2000" dirty="0">
                <a:cs typeface="Arial"/>
              </a:rPr>
              <a:t>Understanding the importance of caring </a:t>
            </a:r>
            <a:br>
              <a:rPr lang="en-NZ" sz="2000" dirty="0">
                <a:cs typeface="Arial"/>
              </a:rPr>
            </a:br>
            <a:r>
              <a:rPr lang="en-NZ" sz="2000" dirty="0">
                <a:cs typeface="Arial"/>
              </a:rPr>
              <a:t>for our </a:t>
            </a:r>
            <a:r>
              <a:rPr lang="en-NZ" sz="2000" dirty="0" err="1">
                <a:cs typeface="Arial"/>
              </a:rPr>
              <a:t>tinana</a:t>
            </a:r>
            <a:r>
              <a:rPr lang="en-NZ" sz="2000" dirty="0">
                <a:cs typeface="Arial"/>
              </a:rPr>
              <a:t>.</a:t>
            </a:r>
          </a:p>
          <a:p>
            <a:r>
              <a:rPr lang="en-NZ" sz="2000" dirty="0">
                <a:cs typeface="Arial"/>
              </a:rPr>
              <a:t>Understanding the importance of ‘using’ </a:t>
            </a:r>
            <a:br>
              <a:rPr lang="en-NZ" sz="2000" dirty="0">
                <a:cs typeface="Arial"/>
              </a:rPr>
            </a:br>
            <a:r>
              <a:rPr lang="en-NZ" sz="2000" dirty="0">
                <a:cs typeface="Arial"/>
              </a:rPr>
              <a:t>our </a:t>
            </a:r>
            <a:r>
              <a:rPr lang="en-NZ" sz="2000" dirty="0" err="1">
                <a:cs typeface="Arial"/>
              </a:rPr>
              <a:t>tinana</a:t>
            </a:r>
            <a:r>
              <a:rPr lang="en-NZ" sz="2000" dirty="0">
                <a:cs typeface="Arial"/>
              </a:rPr>
              <a:t>.</a:t>
            </a:r>
          </a:p>
          <a:p>
            <a:pPr marL="0" indent="0">
              <a:buNone/>
            </a:pPr>
            <a:endParaRPr lang="en-NZ" sz="2000" dirty="0">
              <a:cs typeface="Arial"/>
            </a:endParaRPr>
          </a:p>
          <a:p>
            <a:pPr marL="0" indent="0">
              <a:buNone/>
            </a:pPr>
            <a:r>
              <a:rPr lang="en-NZ" sz="2000" dirty="0">
                <a:cs typeface="Arial"/>
              </a:rPr>
              <a:t>Breakout room question:</a:t>
            </a:r>
          </a:p>
          <a:p>
            <a:r>
              <a:rPr lang="en-US" sz="2000" dirty="0"/>
              <a:t>What do you do for your </a:t>
            </a:r>
            <a:r>
              <a:rPr lang="en-US" sz="2000" dirty="0" err="1"/>
              <a:t>tinana</a:t>
            </a:r>
            <a:r>
              <a:rPr lang="en-US" sz="2000" dirty="0"/>
              <a:t>?</a:t>
            </a:r>
          </a:p>
          <a:p>
            <a:pPr marL="0" indent="0">
              <a:buNone/>
            </a:pPr>
            <a:endParaRPr lang="en-US" sz="1100" dirty="0">
              <a:highlight>
                <a:srgbClr val="FFFF00"/>
              </a:highlight>
            </a:endParaRPr>
          </a:p>
          <a:p>
            <a:endParaRPr lang="en-NZ" dirty="0">
              <a:cs typeface="Arial"/>
            </a:endParaRPr>
          </a:p>
          <a:p>
            <a:pPr marL="0" indent="0">
              <a:buNone/>
            </a:pPr>
            <a:endParaRPr lang="en-NZ" dirty="0">
              <a:cs typeface="Arial"/>
            </a:endParaRPr>
          </a:p>
          <a:p>
            <a:endParaRPr lang="en-NZ" dirty="0">
              <a:cs typeface="Arial"/>
            </a:endParaRPr>
          </a:p>
          <a:p>
            <a:pPr marL="0" indent="0">
              <a:buNone/>
            </a:pPr>
            <a:endParaRPr lang="en-NZ" dirty="0">
              <a:cs typeface="Arial"/>
            </a:endParaRPr>
          </a:p>
        </p:txBody>
      </p:sp>
      <p:pic>
        <p:nvPicPr>
          <p:cNvPr id="5" name="Picture 4" descr="A picture containing outdoor&#10;&#10;Description automatically generated">
            <a:extLst>
              <a:ext uri="{FF2B5EF4-FFF2-40B4-BE49-F238E27FC236}">
                <a16:creationId xmlns:a16="http://schemas.microsoft.com/office/drawing/2014/main" id="{4815B5F9-9297-4D83-96D3-EA3F6794E10C}"/>
              </a:ext>
            </a:extLst>
          </p:cNvPr>
          <p:cNvPicPr>
            <a:picLocks noChangeAspect="1"/>
          </p:cNvPicPr>
          <p:nvPr/>
        </p:nvPicPr>
        <p:blipFill>
          <a:blip r:embed="rId2"/>
          <a:stretch>
            <a:fillRect/>
          </a:stretch>
        </p:blipFill>
        <p:spPr>
          <a:xfrm>
            <a:off x="7729882" y="476655"/>
            <a:ext cx="3728936" cy="5593404"/>
          </a:xfrm>
          <a:prstGeom prst="rect">
            <a:avLst/>
          </a:prstGeom>
        </p:spPr>
      </p:pic>
    </p:spTree>
    <p:extLst>
      <p:ext uri="{BB962C8B-B14F-4D97-AF65-F5344CB8AC3E}">
        <p14:creationId xmlns:p14="http://schemas.microsoft.com/office/powerpoint/2010/main" val="155035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10EE-9F43-4315-B2E7-CD50C074A2C1}"/>
              </a:ext>
            </a:extLst>
          </p:cNvPr>
          <p:cNvSpPr>
            <a:spLocks noGrp="1"/>
          </p:cNvSpPr>
          <p:nvPr>
            <p:ph type="title"/>
          </p:nvPr>
        </p:nvSpPr>
        <p:spPr/>
        <p:txBody>
          <a:bodyPr/>
          <a:lstStyle/>
          <a:p>
            <a:r>
              <a:rPr lang="mi-NZ" dirty="0"/>
              <a:t>T</a:t>
            </a:r>
            <a:r>
              <a:rPr lang="en-NZ" dirty="0"/>
              <a:t>aha </a:t>
            </a:r>
            <a:r>
              <a:rPr lang="en-NZ" dirty="0" err="1"/>
              <a:t>wairua</a:t>
            </a:r>
            <a:endParaRPr lang="en-NZ" dirty="0"/>
          </a:p>
        </p:txBody>
      </p:sp>
      <p:pic>
        <p:nvPicPr>
          <p:cNvPr id="6" name="Picture 5" descr="A picture containing tree, outdoor, nature, water&#10;&#10;Description automatically generated">
            <a:extLst>
              <a:ext uri="{FF2B5EF4-FFF2-40B4-BE49-F238E27FC236}">
                <a16:creationId xmlns:a16="http://schemas.microsoft.com/office/drawing/2014/main" id="{4B55DB68-75D6-4EE2-96AB-396F3ECAFBD3}"/>
              </a:ext>
            </a:extLst>
          </p:cNvPr>
          <p:cNvPicPr>
            <a:picLocks noChangeAspect="1"/>
          </p:cNvPicPr>
          <p:nvPr/>
        </p:nvPicPr>
        <p:blipFill>
          <a:blip r:embed="rId3"/>
          <a:stretch>
            <a:fillRect/>
          </a:stretch>
        </p:blipFill>
        <p:spPr>
          <a:xfrm>
            <a:off x="7274027" y="585641"/>
            <a:ext cx="4184791" cy="5674108"/>
          </a:xfrm>
          <a:prstGeom prst="rect">
            <a:avLst/>
          </a:prstGeom>
        </p:spPr>
      </p:pic>
      <p:sp>
        <p:nvSpPr>
          <p:cNvPr id="8" name="Content Placeholder 2">
            <a:extLst>
              <a:ext uri="{FF2B5EF4-FFF2-40B4-BE49-F238E27FC236}">
                <a16:creationId xmlns:a16="http://schemas.microsoft.com/office/drawing/2014/main" id="{E263231E-1D19-49FC-B8F6-EFA848EF9A8D}"/>
              </a:ext>
            </a:extLst>
          </p:cNvPr>
          <p:cNvSpPr>
            <a:spLocks noGrp="1"/>
          </p:cNvSpPr>
          <p:nvPr>
            <p:ph idx="1"/>
          </p:nvPr>
        </p:nvSpPr>
        <p:spPr>
          <a:xfrm>
            <a:off x="733182" y="1885448"/>
            <a:ext cx="5677045" cy="4348163"/>
          </a:xfrm>
        </p:spPr>
        <p:txBody>
          <a:bodyPr vert="horz" lIns="91440" tIns="45720" rIns="91440" bIns="45720" rtlCol="0" anchor="t">
            <a:normAutofit/>
          </a:bodyPr>
          <a:lstStyle/>
          <a:p>
            <a:r>
              <a:rPr lang="en-NZ" sz="2000" dirty="0">
                <a:cs typeface="Arial"/>
              </a:rPr>
              <a:t>Looks like and feels like different things to different people.</a:t>
            </a:r>
          </a:p>
          <a:p>
            <a:r>
              <a:rPr lang="en-NZ" sz="2000" dirty="0">
                <a:cs typeface="Arial"/>
              </a:rPr>
              <a:t>Often intangible, it cannot be seen.</a:t>
            </a:r>
          </a:p>
          <a:p>
            <a:r>
              <a:rPr lang="en-NZ" sz="2000" dirty="0">
                <a:cs typeface="Arial"/>
              </a:rPr>
              <a:t>What is the space or place for you?  </a:t>
            </a:r>
          </a:p>
          <a:p>
            <a:pPr marL="0" indent="0">
              <a:buNone/>
            </a:pPr>
            <a:endParaRPr lang="en-NZ" sz="2000" dirty="0">
              <a:cs typeface="Arial"/>
            </a:endParaRPr>
          </a:p>
          <a:p>
            <a:pPr marL="0" indent="0">
              <a:buNone/>
            </a:pPr>
            <a:r>
              <a:rPr lang="en-NZ" sz="2000" dirty="0">
                <a:cs typeface="Arial"/>
              </a:rPr>
              <a:t>Breakout room question:</a:t>
            </a:r>
          </a:p>
          <a:p>
            <a:r>
              <a:rPr lang="en-US" sz="2000" dirty="0"/>
              <a:t>Where do you go? What space and/or place? What does it feel like and look like to you e.g. church, </a:t>
            </a:r>
            <a:r>
              <a:rPr lang="en-US" sz="2000" dirty="0" err="1"/>
              <a:t>karakia</a:t>
            </a:r>
            <a:r>
              <a:rPr lang="en-US" sz="2000" dirty="0"/>
              <a:t>, environment? </a:t>
            </a:r>
          </a:p>
          <a:p>
            <a:pPr marL="0" indent="0">
              <a:buNone/>
            </a:pPr>
            <a:endParaRPr lang="en-NZ" dirty="0">
              <a:cs typeface="Arial"/>
            </a:endParaRPr>
          </a:p>
          <a:p>
            <a:endParaRPr lang="en-NZ" dirty="0">
              <a:cs typeface="Arial"/>
            </a:endParaRPr>
          </a:p>
          <a:p>
            <a:pPr marL="0" indent="0">
              <a:buNone/>
            </a:pPr>
            <a:endParaRPr lang="en-NZ" dirty="0">
              <a:cs typeface="Arial"/>
            </a:endParaRPr>
          </a:p>
        </p:txBody>
      </p:sp>
    </p:spTree>
    <p:extLst>
      <p:ext uri="{BB962C8B-B14F-4D97-AF65-F5344CB8AC3E}">
        <p14:creationId xmlns:p14="http://schemas.microsoft.com/office/powerpoint/2010/main" val="2281391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10EE-9F43-4315-B2E7-CD50C074A2C1}"/>
              </a:ext>
            </a:extLst>
          </p:cNvPr>
          <p:cNvSpPr>
            <a:spLocks noGrp="1"/>
          </p:cNvSpPr>
          <p:nvPr>
            <p:ph type="title"/>
          </p:nvPr>
        </p:nvSpPr>
        <p:spPr/>
        <p:txBody>
          <a:bodyPr/>
          <a:lstStyle/>
          <a:p>
            <a:r>
              <a:rPr lang="mi-NZ" dirty="0"/>
              <a:t>T</a:t>
            </a:r>
            <a:r>
              <a:rPr lang="en-NZ" dirty="0"/>
              <a:t>aha </a:t>
            </a:r>
            <a:r>
              <a:rPr lang="en-NZ" dirty="0" err="1"/>
              <a:t>hinengaro</a:t>
            </a:r>
            <a:endParaRPr lang="en-NZ" dirty="0"/>
          </a:p>
        </p:txBody>
      </p:sp>
      <p:sp>
        <p:nvSpPr>
          <p:cNvPr id="3" name="Content Placeholder 2">
            <a:extLst>
              <a:ext uri="{FF2B5EF4-FFF2-40B4-BE49-F238E27FC236}">
                <a16:creationId xmlns:a16="http://schemas.microsoft.com/office/drawing/2014/main" id="{E049DC6F-ECA0-437A-AFD9-04233BD8C8DB}"/>
              </a:ext>
            </a:extLst>
          </p:cNvPr>
          <p:cNvSpPr>
            <a:spLocks noGrp="1"/>
          </p:cNvSpPr>
          <p:nvPr>
            <p:ph idx="1"/>
          </p:nvPr>
        </p:nvSpPr>
        <p:spPr/>
        <p:txBody>
          <a:bodyPr vert="horz" lIns="91440" tIns="45720" rIns="91440" bIns="45720" rtlCol="0" anchor="t">
            <a:normAutofit/>
          </a:bodyPr>
          <a:lstStyle/>
          <a:p>
            <a:endParaRPr lang="en-NZ" dirty="0">
              <a:cs typeface="Arial"/>
            </a:endParaRPr>
          </a:p>
          <a:p>
            <a:endParaRPr lang="en-NZ" dirty="0" err="1">
              <a:cs typeface="Arial"/>
            </a:endParaRPr>
          </a:p>
        </p:txBody>
      </p:sp>
      <p:pic>
        <p:nvPicPr>
          <p:cNvPr id="6" name="Picture 5" descr="A picture containing person, tree, outdoor&#10;&#10;Description automatically generated">
            <a:extLst>
              <a:ext uri="{FF2B5EF4-FFF2-40B4-BE49-F238E27FC236}">
                <a16:creationId xmlns:a16="http://schemas.microsoft.com/office/drawing/2014/main" id="{8D82F393-0EF5-4838-8000-4A86FA90E5C3}"/>
              </a:ext>
            </a:extLst>
          </p:cNvPr>
          <p:cNvPicPr>
            <a:picLocks noChangeAspect="1"/>
          </p:cNvPicPr>
          <p:nvPr/>
        </p:nvPicPr>
        <p:blipFill>
          <a:blip r:embed="rId3"/>
          <a:stretch>
            <a:fillRect/>
          </a:stretch>
        </p:blipFill>
        <p:spPr>
          <a:xfrm>
            <a:off x="7274027" y="598251"/>
            <a:ext cx="4184791" cy="5661498"/>
          </a:xfrm>
          <a:prstGeom prst="rect">
            <a:avLst/>
          </a:prstGeom>
        </p:spPr>
      </p:pic>
      <p:sp>
        <p:nvSpPr>
          <p:cNvPr id="8" name="Content Placeholder 2">
            <a:extLst>
              <a:ext uri="{FF2B5EF4-FFF2-40B4-BE49-F238E27FC236}">
                <a16:creationId xmlns:a16="http://schemas.microsoft.com/office/drawing/2014/main" id="{7BA801B0-1FC2-4BC0-BF30-9AA8121D18EA}"/>
              </a:ext>
            </a:extLst>
          </p:cNvPr>
          <p:cNvSpPr txBox="1">
            <a:spLocks/>
          </p:cNvSpPr>
          <p:nvPr/>
        </p:nvSpPr>
        <p:spPr>
          <a:xfrm>
            <a:off x="733182" y="1885448"/>
            <a:ext cx="5677045" cy="4348163"/>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114000"/>
              </a:lnSpc>
              <a:spcBef>
                <a:spcPts val="600"/>
              </a:spcBef>
              <a:spcAft>
                <a:spcPts val="6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4000"/>
              </a:lnSpc>
              <a:spcBef>
                <a:spcPts val="600"/>
              </a:spcBef>
              <a:spcAft>
                <a:spcPts val="600"/>
              </a:spcAft>
              <a:buClr>
                <a:srgbClr val="87B9A1"/>
              </a:buClr>
              <a:buSzPct val="85000"/>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14000"/>
              </a:lnSpc>
              <a:spcBef>
                <a:spcPts val="600"/>
              </a:spcBef>
              <a:spcAft>
                <a:spcPts val="600"/>
              </a:spcAft>
              <a:buClr>
                <a:srgbClr val="93C35C"/>
              </a:buClr>
              <a:buSzPct val="75000"/>
              <a:buFont typeface="Courier New" panose="02070309020205020404" pitchFamily="49" charset="0"/>
              <a:buChar char="o"/>
              <a:defRPr sz="1800" kern="1200">
                <a:solidFill>
                  <a:schemeClr val="tx1"/>
                </a:solidFill>
                <a:latin typeface="+mn-lt"/>
                <a:ea typeface="+mn-ea"/>
                <a:cs typeface="+mn-cs"/>
              </a:defRPr>
            </a:lvl3pPr>
            <a:lvl4pPr marL="1600200" indent="-228600" algn="l" defTabSz="914400" rtl="0" eaLnBrk="1" latinLnBrk="0" hangingPunct="1">
              <a:lnSpc>
                <a:spcPct val="114000"/>
              </a:lnSpc>
              <a:spcBef>
                <a:spcPts val="60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4000"/>
              </a:lnSpc>
              <a:spcBef>
                <a:spcPts val="60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dirty="0">
                <a:cs typeface="Arial"/>
              </a:rPr>
              <a:t>Powerful</a:t>
            </a:r>
          </a:p>
          <a:p>
            <a:r>
              <a:rPr lang="en-NZ" dirty="0">
                <a:cs typeface="Arial"/>
              </a:rPr>
              <a:t>challenging year, challenging times</a:t>
            </a:r>
          </a:p>
          <a:p>
            <a:r>
              <a:rPr lang="en-NZ" dirty="0">
                <a:cs typeface="Arial"/>
              </a:rPr>
              <a:t>acceptance.</a:t>
            </a:r>
          </a:p>
          <a:p>
            <a:pPr marL="0" indent="0">
              <a:buNone/>
            </a:pPr>
            <a:endParaRPr lang="en-NZ" dirty="0">
              <a:cs typeface="Arial"/>
            </a:endParaRPr>
          </a:p>
          <a:p>
            <a:pPr marL="0" indent="0">
              <a:buNone/>
            </a:pPr>
            <a:r>
              <a:rPr lang="en-NZ" dirty="0">
                <a:cs typeface="Arial"/>
              </a:rPr>
              <a:t>Breakout room question:</a:t>
            </a:r>
          </a:p>
          <a:p>
            <a:r>
              <a:rPr lang="en-US" dirty="0"/>
              <a:t>What have you done or you do for your </a:t>
            </a:r>
            <a:r>
              <a:rPr lang="en-US" dirty="0" err="1"/>
              <a:t>hinengaro</a:t>
            </a:r>
            <a:r>
              <a:rPr lang="en-US" dirty="0"/>
              <a:t>? How do you take some time e.g. reflection and/or gratitude, read a book  </a:t>
            </a:r>
          </a:p>
          <a:p>
            <a:pPr marL="0" indent="0">
              <a:buNone/>
            </a:pPr>
            <a:endParaRPr lang="en-NZ" dirty="0">
              <a:cs typeface="Arial"/>
            </a:endParaRPr>
          </a:p>
          <a:p>
            <a:endParaRPr lang="en-NZ" dirty="0">
              <a:cs typeface="Arial"/>
            </a:endParaRPr>
          </a:p>
          <a:p>
            <a:pPr marL="0" indent="0">
              <a:buFont typeface="Arial" panose="020B0604020202020204" pitchFamily="34" charset="0"/>
              <a:buNone/>
            </a:pPr>
            <a:endParaRPr lang="en-NZ" dirty="0">
              <a:cs typeface="Arial"/>
            </a:endParaRPr>
          </a:p>
        </p:txBody>
      </p:sp>
    </p:spTree>
    <p:extLst>
      <p:ext uri="{BB962C8B-B14F-4D97-AF65-F5344CB8AC3E}">
        <p14:creationId xmlns:p14="http://schemas.microsoft.com/office/powerpoint/2010/main" val="217873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10EE-9F43-4315-B2E7-CD50C074A2C1}"/>
              </a:ext>
            </a:extLst>
          </p:cNvPr>
          <p:cNvSpPr>
            <a:spLocks noGrp="1"/>
          </p:cNvSpPr>
          <p:nvPr>
            <p:ph type="title"/>
          </p:nvPr>
        </p:nvSpPr>
        <p:spPr/>
        <p:txBody>
          <a:bodyPr/>
          <a:lstStyle/>
          <a:p>
            <a:r>
              <a:rPr lang="en-NZ" dirty="0"/>
              <a:t>Taha </a:t>
            </a:r>
            <a:r>
              <a:rPr lang="en-NZ" dirty="0" err="1"/>
              <a:t>whānau</a:t>
            </a:r>
            <a:endParaRPr lang="en-NZ" dirty="0"/>
          </a:p>
        </p:txBody>
      </p:sp>
      <p:pic>
        <p:nvPicPr>
          <p:cNvPr id="5" name="Content Placeholder 4" descr="A group of people jumping in the air&#10;&#10;Description automatically generated with medium confidence">
            <a:extLst>
              <a:ext uri="{FF2B5EF4-FFF2-40B4-BE49-F238E27FC236}">
                <a16:creationId xmlns:a16="http://schemas.microsoft.com/office/drawing/2014/main" id="{7AFEF886-8EA8-47A9-B88C-F31D60014D6A}"/>
              </a:ext>
            </a:extLst>
          </p:cNvPr>
          <p:cNvPicPr>
            <a:picLocks noGrp="1" noChangeAspect="1"/>
          </p:cNvPicPr>
          <p:nvPr>
            <p:ph idx="1"/>
          </p:nvPr>
        </p:nvPicPr>
        <p:blipFill>
          <a:blip r:embed="rId2"/>
          <a:stretch>
            <a:fillRect/>
          </a:stretch>
        </p:blipFill>
        <p:spPr>
          <a:xfrm rot="5400000">
            <a:off x="6574601" y="1268363"/>
            <a:ext cx="5581962" cy="4186471"/>
          </a:xfrm>
        </p:spPr>
      </p:pic>
      <p:sp>
        <p:nvSpPr>
          <p:cNvPr id="7" name="Content Placeholder 2">
            <a:extLst>
              <a:ext uri="{FF2B5EF4-FFF2-40B4-BE49-F238E27FC236}">
                <a16:creationId xmlns:a16="http://schemas.microsoft.com/office/drawing/2014/main" id="{80C677BE-35C8-4FBD-96A0-2340C7799818}"/>
              </a:ext>
            </a:extLst>
          </p:cNvPr>
          <p:cNvSpPr txBox="1">
            <a:spLocks/>
          </p:cNvSpPr>
          <p:nvPr/>
        </p:nvSpPr>
        <p:spPr>
          <a:xfrm>
            <a:off x="733182" y="1885448"/>
            <a:ext cx="5677045" cy="4348163"/>
          </a:xfrm>
          <a:prstGeom prst="rect">
            <a:avLst/>
          </a:prstGeom>
        </p:spPr>
        <p:txBody>
          <a:bodyPr vert="horz" lIns="91440" tIns="45720" rIns="91440" bIns="45720" rtlCol="0" anchor="t">
            <a:normAutofit/>
          </a:bodyPr>
          <a:lstStyle>
            <a:lvl1pPr marL="228600" indent="-228600" algn="l" defTabSz="914400" rtl="0" eaLnBrk="1" latinLnBrk="0" hangingPunct="1">
              <a:lnSpc>
                <a:spcPct val="114000"/>
              </a:lnSpc>
              <a:spcBef>
                <a:spcPts val="600"/>
              </a:spcBef>
              <a:spcAft>
                <a:spcPts val="6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4000"/>
              </a:lnSpc>
              <a:spcBef>
                <a:spcPts val="600"/>
              </a:spcBef>
              <a:spcAft>
                <a:spcPts val="600"/>
              </a:spcAft>
              <a:buClr>
                <a:srgbClr val="87B9A1"/>
              </a:buClr>
              <a:buSzPct val="85000"/>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14000"/>
              </a:lnSpc>
              <a:spcBef>
                <a:spcPts val="600"/>
              </a:spcBef>
              <a:spcAft>
                <a:spcPts val="600"/>
              </a:spcAft>
              <a:buClr>
                <a:srgbClr val="93C35C"/>
              </a:buClr>
              <a:buSzPct val="75000"/>
              <a:buFont typeface="Courier New" panose="02070309020205020404" pitchFamily="49" charset="0"/>
              <a:buChar char="o"/>
              <a:defRPr sz="1800" kern="1200">
                <a:solidFill>
                  <a:schemeClr val="tx1"/>
                </a:solidFill>
                <a:latin typeface="+mn-lt"/>
                <a:ea typeface="+mn-ea"/>
                <a:cs typeface="+mn-cs"/>
              </a:defRPr>
            </a:lvl3pPr>
            <a:lvl4pPr marL="1600200" indent="-228600" algn="l" defTabSz="914400" rtl="0" eaLnBrk="1" latinLnBrk="0" hangingPunct="1">
              <a:lnSpc>
                <a:spcPct val="114000"/>
              </a:lnSpc>
              <a:spcBef>
                <a:spcPts val="60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4000"/>
              </a:lnSpc>
              <a:spcBef>
                <a:spcPts val="60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dirty="0">
                <a:cs typeface="Arial"/>
              </a:rPr>
              <a:t>Belonging, care &amp; share your life with</a:t>
            </a:r>
          </a:p>
          <a:p>
            <a:r>
              <a:rPr lang="en-NZ" dirty="0">
                <a:cs typeface="Arial"/>
              </a:rPr>
              <a:t>connection</a:t>
            </a:r>
          </a:p>
          <a:p>
            <a:r>
              <a:rPr lang="en-NZ" dirty="0">
                <a:cs typeface="Arial"/>
              </a:rPr>
              <a:t>sense of belonging.</a:t>
            </a:r>
          </a:p>
          <a:p>
            <a:pPr marL="0" indent="0">
              <a:buNone/>
            </a:pPr>
            <a:endParaRPr lang="en-NZ" dirty="0">
              <a:cs typeface="Arial"/>
            </a:endParaRPr>
          </a:p>
          <a:p>
            <a:pPr marL="0" indent="0">
              <a:buNone/>
            </a:pPr>
            <a:r>
              <a:rPr lang="en-NZ" dirty="0">
                <a:cs typeface="Arial"/>
              </a:rPr>
              <a:t>Breakout room question</a:t>
            </a:r>
          </a:p>
          <a:p>
            <a:r>
              <a:rPr lang="en-US" sz="2000" dirty="0"/>
              <a:t>Who is whanau? What connects you to them?  </a:t>
            </a:r>
            <a:endParaRPr lang="en-NZ" sz="2000" dirty="0">
              <a:cs typeface="Arial"/>
            </a:endParaRPr>
          </a:p>
          <a:p>
            <a:pPr marL="0" indent="0">
              <a:buNone/>
            </a:pPr>
            <a:endParaRPr lang="en-NZ" dirty="0">
              <a:cs typeface="Arial"/>
            </a:endParaRPr>
          </a:p>
          <a:p>
            <a:endParaRPr lang="en-NZ" dirty="0">
              <a:cs typeface="Arial"/>
            </a:endParaRPr>
          </a:p>
          <a:p>
            <a:pPr marL="0" indent="0">
              <a:buFont typeface="Arial" panose="020B0604020202020204" pitchFamily="34" charset="0"/>
              <a:buNone/>
            </a:pPr>
            <a:endParaRPr lang="en-NZ" dirty="0">
              <a:cs typeface="Arial"/>
            </a:endParaRPr>
          </a:p>
        </p:txBody>
      </p:sp>
    </p:spTree>
    <p:extLst>
      <p:ext uri="{BB962C8B-B14F-4D97-AF65-F5344CB8AC3E}">
        <p14:creationId xmlns:p14="http://schemas.microsoft.com/office/powerpoint/2010/main" val="3283392570"/>
      </p:ext>
    </p:extLst>
  </p:cSld>
  <p:clrMapOvr>
    <a:masterClrMapping/>
  </p:clrMapOvr>
</p:sld>
</file>

<file path=ppt/theme/theme1.xml><?xml version="1.0" encoding="utf-8"?>
<a:theme xmlns:a="http://schemas.openxmlformats.org/drawingml/2006/main" name="Office Theme">
  <a:themeElements>
    <a:clrScheme name="CSI Colour theme 2018">
      <a:dk1>
        <a:srgbClr val="3C3D3C"/>
      </a:dk1>
      <a:lt1>
        <a:srgbClr val="FFFFFF"/>
      </a:lt1>
      <a:dk2>
        <a:srgbClr val="35829C"/>
      </a:dk2>
      <a:lt2>
        <a:srgbClr val="FEFFFE"/>
      </a:lt2>
      <a:accent1>
        <a:srgbClr val="2D7086"/>
      </a:accent1>
      <a:accent2>
        <a:srgbClr val="2EA3BF"/>
      </a:accent2>
      <a:accent3>
        <a:srgbClr val="69BA80"/>
      </a:accent3>
      <a:accent4>
        <a:srgbClr val="D2DB36"/>
      </a:accent4>
      <a:accent5>
        <a:srgbClr val="F8BB41"/>
      </a:accent5>
      <a:accent6>
        <a:srgbClr val="F25B29"/>
      </a:accent6>
      <a:hlink>
        <a:srgbClr val="35829C"/>
      </a:hlink>
      <a:folHlink>
        <a:srgbClr val="35829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I Powerpoint Template 2018" id="{B890F435-9422-0C42-AAAE-0F751C4A9AD8}" vid="{7A8966DD-6220-D948-8320-7E09A8FBF110}"/>
    </a:ext>
  </a:extLst>
</a:theme>
</file>

<file path=ppt/theme/theme2.xml><?xml version="1.0" encoding="utf-8"?>
<a:theme xmlns:a="http://schemas.openxmlformats.org/drawingml/2006/main" name="1_Office Theme">
  <a:themeElements>
    <a:clrScheme name="CSI Colour theme 2018">
      <a:dk1>
        <a:srgbClr val="3C3D3C"/>
      </a:dk1>
      <a:lt1>
        <a:srgbClr val="FFFFFF"/>
      </a:lt1>
      <a:dk2>
        <a:srgbClr val="35829C"/>
      </a:dk2>
      <a:lt2>
        <a:srgbClr val="FEFFFE"/>
      </a:lt2>
      <a:accent1>
        <a:srgbClr val="2D7086"/>
      </a:accent1>
      <a:accent2>
        <a:srgbClr val="2EA3BF"/>
      </a:accent2>
      <a:accent3>
        <a:srgbClr val="69BA80"/>
      </a:accent3>
      <a:accent4>
        <a:srgbClr val="D2DB36"/>
      </a:accent4>
      <a:accent5>
        <a:srgbClr val="F8BB41"/>
      </a:accent5>
      <a:accent6>
        <a:srgbClr val="F25B29"/>
      </a:accent6>
      <a:hlink>
        <a:srgbClr val="35829C"/>
      </a:hlink>
      <a:folHlink>
        <a:srgbClr val="35829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I Powerpoint Template 2018" id="{B890F435-9422-0C42-AAAE-0F751C4A9AD8}" vid="{577B234D-4F42-684A-B6C6-978B976B0D19}"/>
    </a:ext>
  </a:extLst>
</a:theme>
</file>

<file path=ppt/theme/theme3.xml><?xml version="1.0" encoding="utf-8"?>
<a:theme xmlns:a="http://schemas.openxmlformats.org/drawingml/2006/main" name="Tāhuhu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8B2A449B688E4A8659E97D39967071" ma:contentTypeVersion="12" ma:contentTypeDescription="Create a new document." ma:contentTypeScope="" ma:versionID="1142cdc22bf42a4876ea80b6b655f16f">
  <xsd:schema xmlns:xsd="http://www.w3.org/2001/XMLSchema" xmlns:xs="http://www.w3.org/2001/XMLSchema" xmlns:p="http://schemas.microsoft.com/office/2006/metadata/properties" xmlns:ns3="52d88f80-3e8f-4c84-84b9-549cc5d31e1d" xmlns:ns4="6dc5db03-e889-4c93-9edf-d9de7f100503" targetNamespace="http://schemas.microsoft.com/office/2006/metadata/properties" ma:root="true" ma:fieldsID="fd93579857d91cd13b70dc9cc91d760e" ns3:_="" ns4:_="">
    <xsd:import namespace="52d88f80-3e8f-4c84-84b9-549cc5d31e1d"/>
    <xsd:import namespace="6dc5db03-e889-4c93-9edf-d9de7f100503"/>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d88f80-3e8f-4c84-84b9-549cc5d31e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dc5db03-e889-4c93-9edf-d9de7f10050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3126C6C-618B-4199-B29E-25DEC5F524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d88f80-3e8f-4c84-84b9-549cc5d31e1d"/>
    <ds:schemaRef ds:uri="6dc5db03-e889-4c93-9edf-d9de7f1005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1E61230-E668-4261-9AA5-D59454CA4119}">
  <ds:schemaRefs>
    <ds:schemaRef ds:uri="http://schemas.microsoft.com/sharepoint/v3/contenttype/forms"/>
  </ds:schemaRefs>
</ds:datastoreItem>
</file>

<file path=customXml/itemProps3.xml><?xml version="1.0" encoding="utf-8"?>
<ds:datastoreItem xmlns:ds="http://schemas.openxmlformats.org/officeDocument/2006/customXml" ds:itemID="{C5845AFB-B1DC-4353-8833-5B0BAFAD0B0D}">
  <ds:schemaRefs>
    <ds:schemaRef ds:uri="http://schemas.microsoft.com/office/2006/metadata/properties"/>
    <ds:schemaRef ds:uri="http://schemas.microsoft.com/office/2006/documentManagement/types"/>
    <ds:schemaRef ds:uri="http://purl.org/dc/elements/1.1/"/>
    <ds:schemaRef ds:uri="http://purl.org/dc/dcmitype/"/>
    <ds:schemaRef ds:uri="52d88f80-3e8f-4c84-84b9-549cc5d31e1d"/>
    <ds:schemaRef ds:uri="http://www.w3.org/XML/1998/namespace"/>
    <ds:schemaRef ds:uri="http://purl.org/dc/terms/"/>
    <ds:schemaRef ds:uri="http://schemas.microsoft.com/office/infopath/2007/PartnerControls"/>
    <ds:schemaRef ds:uri="http://schemas.openxmlformats.org/package/2006/metadata/core-properties"/>
    <ds:schemaRef ds:uri="6dc5db03-e889-4c93-9edf-d9de7f100503"/>
  </ds:schemaRefs>
</ds:datastoreItem>
</file>

<file path=docProps/app.xml><?xml version="1.0" encoding="utf-8"?>
<Properties xmlns="http://schemas.openxmlformats.org/officeDocument/2006/extended-properties" xmlns:vt="http://schemas.openxmlformats.org/officeDocument/2006/docPropsVTypes">
  <Template>CSI Powerpoint Template</Template>
  <TotalTime>100</TotalTime>
  <Words>627</Words>
  <Application>Microsoft Office PowerPoint</Application>
  <PresentationFormat>Widescreen</PresentationFormat>
  <Paragraphs>108</Paragraphs>
  <Slides>15</Slides>
  <Notes>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15</vt:i4>
      </vt:variant>
    </vt:vector>
  </HeadingPairs>
  <TitlesOfParts>
    <vt:vector size="21" baseType="lpstr">
      <vt:lpstr>Arial</vt:lpstr>
      <vt:lpstr>Calibri</vt:lpstr>
      <vt:lpstr>Courier New</vt:lpstr>
      <vt:lpstr>Wingdings</vt:lpstr>
      <vt:lpstr>Office Theme</vt:lpstr>
      <vt:lpstr>1_Office Theme</vt:lpstr>
      <vt:lpstr>   Our House of Wellbeing</vt:lpstr>
      <vt:lpstr>Karakia tīmatanga</vt:lpstr>
      <vt:lpstr>Ko āu</vt:lpstr>
      <vt:lpstr>Nau mai</vt:lpstr>
      <vt:lpstr>Our whare of hauora</vt:lpstr>
      <vt:lpstr>Taha tinana </vt:lpstr>
      <vt:lpstr>Taha wairua</vt:lpstr>
      <vt:lpstr>Taha hinengaro</vt:lpstr>
      <vt:lpstr>Taha whānau</vt:lpstr>
      <vt:lpstr>Whenua</vt:lpstr>
      <vt:lpstr>Application</vt:lpstr>
      <vt:lpstr>Feel the burn (Burnout)</vt:lpstr>
      <vt:lpstr>He pātai</vt:lpstr>
      <vt:lpstr>Resources</vt:lpstr>
      <vt:lpstr>Karakia whakamutunga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Ah Fook</dc:creator>
  <cp:lastModifiedBy>Aimee Bird</cp:lastModifiedBy>
  <cp:revision>81</cp:revision>
  <dcterms:created xsi:type="dcterms:W3CDTF">2019-10-10T20:45:38Z</dcterms:created>
  <dcterms:modified xsi:type="dcterms:W3CDTF">2022-02-24T02:11:27Z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0x010100C38B2A449B688E4A8659E97D39967071</vt:lpwstr>
  </property>
</Properties>
</file>