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678" r:id="rId6"/>
  </p:sldMasterIdLst>
  <p:notesMasterIdLst>
    <p:notesMasterId r:id="rId25"/>
  </p:notesMasterIdLst>
  <p:handoutMasterIdLst>
    <p:handoutMasterId r:id="rId26"/>
  </p:handoutMasterIdLst>
  <p:sldIdLst>
    <p:sldId id="370" r:id="rId7"/>
    <p:sldId id="385" r:id="rId8"/>
    <p:sldId id="383" r:id="rId9"/>
    <p:sldId id="392" r:id="rId10"/>
    <p:sldId id="390" r:id="rId11"/>
    <p:sldId id="384" r:id="rId12"/>
    <p:sldId id="386" r:id="rId13"/>
    <p:sldId id="387" r:id="rId14"/>
    <p:sldId id="388" r:id="rId15"/>
    <p:sldId id="389" r:id="rId16"/>
    <p:sldId id="391" r:id="rId17"/>
    <p:sldId id="261" r:id="rId18"/>
    <p:sldId id="377" r:id="rId19"/>
    <p:sldId id="262" r:id="rId20"/>
    <p:sldId id="263" r:id="rId21"/>
    <p:sldId id="393" r:id="rId22"/>
    <p:sldId id="394" r:id="rId23"/>
    <p:sldId id="3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Black" initials="A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6B2"/>
    <a:srgbClr val="87B9A1"/>
    <a:srgbClr val="D2DC36"/>
    <a:srgbClr val="358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70038-C647-44C9-AC4E-8301CF02CB12}" v="1" dt="2021-07-20T02:58:44.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AAA7F-FD3D-4BED-80EF-B9DA54EA0D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868471FF-450E-4030-A503-095D371784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04EBF8-FF04-4E12-9BF0-C12109CDF81E}" type="datetimeFigureOut">
              <a:rPr lang="en-NZ" smtClean="0"/>
              <a:t>24/02/2022</a:t>
            </a:fld>
            <a:endParaRPr lang="en-NZ"/>
          </a:p>
        </p:txBody>
      </p:sp>
      <p:sp>
        <p:nvSpPr>
          <p:cNvPr id="4" name="Footer Placeholder 3">
            <a:extLst>
              <a:ext uri="{FF2B5EF4-FFF2-40B4-BE49-F238E27FC236}">
                <a16:creationId xmlns:a16="http://schemas.microsoft.com/office/drawing/2014/main" id="{5775C706-AD3D-4BBF-9976-9DBB8742C4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83CDC083-F4C5-4EA1-ABB7-40101E811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9951A0-36D3-4CA1-86EA-C5E70A8A370E}" type="slidenum">
              <a:rPr lang="en-NZ" smtClean="0"/>
              <a:t>‹#›</a:t>
            </a:fld>
            <a:endParaRPr lang="en-NZ"/>
          </a:p>
        </p:txBody>
      </p:sp>
    </p:spTree>
    <p:extLst>
      <p:ext uri="{BB962C8B-B14F-4D97-AF65-F5344CB8AC3E}">
        <p14:creationId xmlns:p14="http://schemas.microsoft.com/office/powerpoint/2010/main" val="109175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1F62-0D7E-AE42-8E59-3A4C139E2DD9}"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B8B19-7BF7-7E4B-B2E2-8A53A761F327}" type="slidenum">
              <a:rPr lang="en-US" smtClean="0"/>
              <a:t>‹#›</a:t>
            </a:fld>
            <a:endParaRPr lang="en-US"/>
          </a:p>
        </p:txBody>
      </p:sp>
    </p:spTree>
    <p:extLst>
      <p:ext uri="{BB962C8B-B14F-4D97-AF65-F5344CB8AC3E}">
        <p14:creationId xmlns:p14="http://schemas.microsoft.com/office/powerpoint/2010/main" val="422990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6D17-DF0E-6144-A988-AFFD881EE497}"/>
              </a:ext>
            </a:extLst>
          </p:cNvPr>
          <p:cNvSpPr>
            <a:spLocks noGrp="1"/>
          </p:cNvSpPr>
          <p:nvPr>
            <p:ph type="ctrTitle" hasCustomPrompt="1"/>
          </p:nvPr>
        </p:nvSpPr>
        <p:spPr>
          <a:xfrm>
            <a:off x="1480970" y="2741700"/>
            <a:ext cx="9144000" cy="1143281"/>
          </a:xfrm>
          <a:prstGeom prst="rect">
            <a:avLst/>
          </a:prstGeom>
        </p:spPr>
        <p:txBody>
          <a:bodyPr anchor="b">
            <a:normAutofit/>
          </a:bodyPr>
          <a:lstStyle>
            <a:lvl1pPr algn="ctr">
              <a:defRPr sz="7200" b="1"/>
            </a:lvl1pPr>
          </a:lstStyle>
          <a:p>
            <a:r>
              <a:rPr lang="en-US"/>
              <a:t>Edit document title</a:t>
            </a:r>
          </a:p>
        </p:txBody>
      </p:sp>
      <p:sp>
        <p:nvSpPr>
          <p:cNvPr id="9" name="Rectangle 8">
            <a:extLst>
              <a:ext uri="{FF2B5EF4-FFF2-40B4-BE49-F238E27FC236}">
                <a16:creationId xmlns:a16="http://schemas.microsoft.com/office/drawing/2014/main" id="{B21A9DC0-E2DE-424D-8841-E6C450A9ED10}"/>
              </a:ext>
            </a:extLst>
          </p:cNvPr>
          <p:cNvSpPr/>
          <p:nvPr userDrawn="1"/>
        </p:nvSpPr>
        <p:spPr>
          <a:xfrm flipV="1">
            <a:off x="711667" y="300236"/>
            <a:ext cx="10800000" cy="72000"/>
          </a:xfrm>
          <a:prstGeom prst="rect">
            <a:avLst/>
          </a:prstGeom>
          <a:gradFill flip="none" rotWithShape="1">
            <a:gsLst>
              <a:gs pos="0">
                <a:srgbClr val="D2DC36"/>
              </a:gs>
              <a:gs pos="22000">
                <a:srgbClr val="93C35C">
                  <a:lumMod val="95000"/>
                </a:srgbClr>
              </a:gs>
              <a:gs pos="41000">
                <a:srgbClr val="69BA80"/>
              </a:gs>
              <a:gs pos="80000">
                <a:srgbClr val="35839C"/>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4" name="Picture 3">
            <a:extLst>
              <a:ext uri="{FF2B5EF4-FFF2-40B4-BE49-F238E27FC236}">
                <a16:creationId xmlns:a16="http://schemas.microsoft.com/office/drawing/2014/main" id="{18E808DF-435B-43BF-94BD-C82C9FDCE33C}"/>
              </a:ext>
            </a:extLst>
          </p:cNvPr>
          <p:cNvPicPr>
            <a:picLocks noChangeAspect="1"/>
          </p:cNvPicPr>
          <p:nvPr userDrawn="1"/>
        </p:nvPicPr>
        <p:blipFill>
          <a:blip r:embed="rId2"/>
          <a:stretch>
            <a:fillRect/>
          </a:stretch>
        </p:blipFill>
        <p:spPr>
          <a:xfrm>
            <a:off x="4498321" y="1047386"/>
            <a:ext cx="3133725" cy="1409700"/>
          </a:xfrm>
          <a:prstGeom prst="rect">
            <a:avLst/>
          </a:prstGeom>
        </p:spPr>
      </p:pic>
      <p:sp>
        <p:nvSpPr>
          <p:cNvPr id="5" name="Subtitle 2">
            <a:extLst>
              <a:ext uri="{FF2B5EF4-FFF2-40B4-BE49-F238E27FC236}">
                <a16:creationId xmlns:a16="http://schemas.microsoft.com/office/drawing/2014/main" id="{C92811E9-07DA-48BD-845D-389FE9E277CC}"/>
              </a:ext>
            </a:extLst>
          </p:cNvPr>
          <p:cNvSpPr txBox="1">
            <a:spLocks/>
          </p:cNvSpPr>
          <p:nvPr userDrawn="1"/>
        </p:nvSpPr>
        <p:spPr>
          <a:xfrm>
            <a:off x="1532834" y="5126320"/>
            <a:ext cx="9144000" cy="398014"/>
          </a:xfrm>
          <a:prstGeom prst="rect">
            <a:avLst/>
          </a:prstGeom>
        </p:spPr>
        <p:txBody>
          <a:bodyPr vert="horz" lIns="91440" tIns="45720" rIns="91440" bIns="45720" rtlCol="0">
            <a:normAutofit lnSpcReduction="10000"/>
          </a:bodyPr>
          <a:lstStyle>
            <a:lvl1pPr marL="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3200" kern="1200">
                <a:solidFill>
                  <a:srgbClr val="87B9A1"/>
                </a:solidFill>
                <a:latin typeface="+mn-lt"/>
                <a:ea typeface="+mn-ea"/>
                <a:cs typeface="+mn-cs"/>
              </a:defRPr>
            </a:lvl1pPr>
            <a:lvl2pPr marL="457200" indent="0" algn="ctr" defTabSz="914400" rtl="0" eaLnBrk="1" latinLnBrk="0" hangingPunct="1">
              <a:lnSpc>
                <a:spcPct val="114000"/>
              </a:lnSpc>
              <a:spcBef>
                <a:spcPts val="600"/>
              </a:spcBef>
              <a:spcAft>
                <a:spcPts val="600"/>
              </a:spcAft>
              <a:buClr>
                <a:srgbClr val="87B9A1"/>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600"/>
              </a:spcBef>
              <a:spcAft>
                <a:spcPts val="600"/>
              </a:spcAft>
              <a:buClr>
                <a:srgbClr val="93C35C"/>
              </a:buClr>
              <a:buSzPct val="75000"/>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i="1" dirty="0">
              <a:solidFill>
                <a:srgbClr val="5596B2"/>
              </a:solidFill>
            </a:endParaRPr>
          </a:p>
        </p:txBody>
      </p:sp>
      <p:sp>
        <p:nvSpPr>
          <p:cNvPr id="8" name="Subtitle 2">
            <a:extLst>
              <a:ext uri="{FF2B5EF4-FFF2-40B4-BE49-F238E27FC236}">
                <a16:creationId xmlns:a16="http://schemas.microsoft.com/office/drawing/2014/main" id="{8D26A1BA-664F-416C-8C07-60E2482B2753}"/>
              </a:ext>
            </a:extLst>
          </p:cNvPr>
          <p:cNvSpPr>
            <a:spLocks noGrp="1"/>
          </p:cNvSpPr>
          <p:nvPr>
            <p:ph type="subTitle" idx="1" hasCustomPrompt="1"/>
          </p:nvPr>
        </p:nvSpPr>
        <p:spPr>
          <a:xfrm>
            <a:off x="1480970" y="4075563"/>
            <a:ext cx="9144000" cy="657990"/>
          </a:xfrm>
          <a:prstGeom prst="rect">
            <a:avLst/>
          </a:prstGeom>
        </p:spPr>
        <p:txBody>
          <a:bodyPr>
            <a:normAutofit/>
          </a:bodyPr>
          <a:lstStyle>
            <a:lvl1pPr marL="0" indent="0" algn="ctr">
              <a:buNone/>
              <a:defRPr sz="3200">
                <a:solidFill>
                  <a:srgbClr val="87B9A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document subtitle</a:t>
            </a:r>
          </a:p>
        </p:txBody>
      </p:sp>
    </p:spTree>
    <p:extLst>
      <p:ext uri="{BB962C8B-B14F-4D97-AF65-F5344CB8AC3E}">
        <p14:creationId xmlns:p14="http://schemas.microsoft.com/office/powerpoint/2010/main" val="173243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1B6AD-B26B-DC45-85EE-0E1ABA454C98}"/>
              </a:ext>
            </a:extLst>
          </p:cNvPr>
          <p:cNvSpPr>
            <a:spLocks noGrp="1"/>
          </p:cNvSpPr>
          <p:nvPr>
            <p:ph type="body" idx="1" hasCustomPrompt="1"/>
          </p:nvPr>
        </p:nvSpPr>
        <p:spPr>
          <a:xfrm>
            <a:off x="733182" y="1681163"/>
            <a:ext cx="5157787"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4" name="Content Placeholder 3">
            <a:extLst>
              <a:ext uri="{FF2B5EF4-FFF2-40B4-BE49-F238E27FC236}">
                <a16:creationId xmlns:a16="http://schemas.microsoft.com/office/drawing/2014/main" id="{101AF89D-F30E-A149-9C3E-97859C93F443}"/>
              </a:ext>
            </a:extLst>
          </p:cNvPr>
          <p:cNvSpPr>
            <a:spLocks noGrp="1"/>
          </p:cNvSpPr>
          <p:nvPr>
            <p:ph sz="half" idx="2"/>
          </p:nvPr>
        </p:nvSpPr>
        <p:spPr>
          <a:xfrm>
            <a:off x="733181" y="2671761"/>
            <a:ext cx="5157787" cy="31712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21ABB-28EA-4644-BDDD-82BC1627A5DC}"/>
              </a:ext>
            </a:extLst>
          </p:cNvPr>
          <p:cNvSpPr>
            <a:spLocks noGrp="1"/>
          </p:cNvSpPr>
          <p:nvPr>
            <p:ph type="body" sz="quarter" idx="3" hasCustomPrompt="1"/>
          </p:nvPr>
        </p:nvSpPr>
        <p:spPr>
          <a:xfrm>
            <a:off x="6275630" y="1684286"/>
            <a:ext cx="5183188"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6" name="Content Placeholder 5">
            <a:extLst>
              <a:ext uri="{FF2B5EF4-FFF2-40B4-BE49-F238E27FC236}">
                <a16:creationId xmlns:a16="http://schemas.microsoft.com/office/drawing/2014/main" id="{43701E51-D643-E149-9516-81C87FE961A2}"/>
              </a:ext>
            </a:extLst>
          </p:cNvPr>
          <p:cNvSpPr>
            <a:spLocks noGrp="1"/>
          </p:cNvSpPr>
          <p:nvPr>
            <p:ph sz="quarter" idx="4"/>
          </p:nvPr>
        </p:nvSpPr>
        <p:spPr>
          <a:xfrm>
            <a:off x="6275630" y="2671761"/>
            <a:ext cx="5183188" cy="31712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94F4E04-315D-0A4A-97B0-642EF81CBA5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16743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8C7-3DD7-1947-8EEC-DAD9FE4B3A7B}"/>
              </a:ext>
            </a:extLst>
          </p:cNvPr>
          <p:cNvSpPr>
            <a:spLocks noGrp="1"/>
          </p:cNvSpPr>
          <p:nvPr>
            <p:ph type="title"/>
          </p:nvPr>
        </p:nvSpPr>
        <p:spPr>
          <a:xfrm>
            <a:off x="839788" y="987424"/>
            <a:ext cx="3932237" cy="1069975"/>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CF13B-F698-6F40-9361-585E2F05282F}"/>
              </a:ext>
            </a:extLst>
          </p:cNvPr>
          <p:cNvSpPr>
            <a:spLocks noGrp="1"/>
          </p:cNvSpPr>
          <p:nvPr>
            <p:ph idx="1"/>
          </p:nvPr>
        </p:nvSpPr>
        <p:spPr>
          <a:xfrm>
            <a:off x="5183188" y="987425"/>
            <a:ext cx="6172200" cy="475214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D0636-6637-0B47-9007-B8F8C5EBA130}"/>
              </a:ext>
            </a:extLst>
          </p:cNvPr>
          <p:cNvSpPr>
            <a:spLocks noGrp="1"/>
          </p:cNvSpPr>
          <p:nvPr>
            <p:ph type="body" sz="half" idx="2"/>
          </p:nvPr>
        </p:nvSpPr>
        <p:spPr>
          <a:xfrm>
            <a:off x="839788" y="2259106"/>
            <a:ext cx="3932237" cy="351990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313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22EF5F-8F5F-DA4B-AB87-77E477EC827D}"/>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2739847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5596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3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3CBB-2EC0-43AB-8188-C2FD63A308E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B18ECEF-4191-421C-991C-6552EC14CD86}"/>
              </a:ext>
            </a:extLst>
          </p:cNvPr>
          <p:cNvSpPr>
            <a:spLocks noGrp="1"/>
          </p:cNvSpPr>
          <p:nvPr>
            <p:ph idx="1"/>
          </p:nvPr>
        </p:nvSpPr>
        <p:spPr>
          <a:xfrm>
            <a:off x="838200" y="1825625"/>
            <a:ext cx="10436352" cy="3898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5475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440A-221A-4B72-B633-CCA7DB0E4C8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8C08DC4-F388-4057-BF24-E8A739D9C5DD}"/>
              </a:ext>
            </a:extLst>
          </p:cNvPr>
          <p:cNvSpPr>
            <a:spLocks noGrp="1"/>
          </p:cNvSpPr>
          <p:nvPr>
            <p:ph sz="half" idx="1"/>
          </p:nvPr>
        </p:nvSpPr>
        <p:spPr>
          <a:xfrm>
            <a:off x="838200" y="1825625"/>
            <a:ext cx="5181600" cy="3999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D737120-EE6B-462F-B289-9ACA1F56C45F}"/>
              </a:ext>
            </a:extLst>
          </p:cNvPr>
          <p:cNvSpPr>
            <a:spLocks noGrp="1"/>
          </p:cNvSpPr>
          <p:nvPr>
            <p:ph sz="half" idx="2"/>
          </p:nvPr>
        </p:nvSpPr>
        <p:spPr>
          <a:xfrm>
            <a:off x="6172200" y="1825625"/>
            <a:ext cx="5181600" cy="3999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06604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1B6AD-B26B-DC45-85EE-0E1ABA454C98}"/>
              </a:ext>
            </a:extLst>
          </p:cNvPr>
          <p:cNvSpPr>
            <a:spLocks noGrp="1"/>
          </p:cNvSpPr>
          <p:nvPr>
            <p:ph type="body" idx="1" hasCustomPrompt="1"/>
          </p:nvPr>
        </p:nvSpPr>
        <p:spPr>
          <a:xfrm>
            <a:off x="733182" y="1681163"/>
            <a:ext cx="5157787" cy="823912"/>
          </a:xfrm>
          <a:prstGeom prst="rect">
            <a:avLst/>
          </a:prstGeom>
        </p:spPr>
        <p:txBody>
          <a:bodyPr anchor="ctr">
            <a:normAutofit/>
          </a:bodyPr>
          <a:lstStyle>
            <a:lvl1pPr marL="0" indent="0">
              <a:buNone/>
              <a:defRPr sz="2800" b="1" baseline="0">
                <a:solidFill>
                  <a:srgbClr val="3583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4" name="Content Placeholder 3">
            <a:extLst>
              <a:ext uri="{FF2B5EF4-FFF2-40B4-BE49-F238E27FC236}">
                <a16:creationId xmlns:a16="http://schemas.microsoft.com/office/drawing/2014/main" id="{101AF89D-F30E-A149-9C3E-97859C93F443}"/>
              </a:ext>
            </a:extLst>
          </p:cNvPr>
          <p:cNvSpPr>
            <a:spLocks noGrp="1"/>
          </p:cNvSpPr>
          <p:nvPr>
            <p:ph sz="half" idx="2"/>
          </p:nvPr>
        </p:nvSpPr>
        <p:spPr>
          <a:xfrm>
            <a:off x="733181" y="2671761"/>
            <a:ext cx="5157787" cy="312553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21ABB-28EA-4644-BDDD-82BC1627A5DC}"/>
              </a:ext>
            </a:extLst>
          </p:cNvPr>
          <p:cNvSpPr>
            <a:spLocks noGrp="1"/>
          </p:cNvSpPr>
          <p:nvPr>
            <p:ph type="body" sz="quarter" idx="3" hasCustomPrompt="1"/>
          </p:nvPr>
        </p:nvSpPr>
        <p:spPr>
          <a:xfrm>
            <a:off x="6275630" y="1684286"/>
            <a:ext cx="5183188" cy="823912"/>
          </a:xfrm>
          <a:prstGeom prst="rect">
            <a:avLst/>
          </a:prstGeom>
        </p:spPr>
        <p:txBody>
          <a:bodyPr anchor="ctr">
            <a:normAutofit/>
          </a:bodyPr>
          <a:lstStyle>
            <a:lvl1pPr marL="0" indent="0">
              <a:buNone/>
              <a:defRPr sz="2800" b="1" baseline="0">
                <a:solidFill>
                  <a:srgbClr val="3583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6" name="Content Placeholder 5">
            <a:extLst>
              <a:ext uri="{FF2B5EF4-FFF2-40B4-BE49-F238E27FC236}">
                <a16:creationId xmlns:a16="http://schemas.microsoft.com/office/drawing/2014/main" id="{43701E51-D643-E149-9516-81C87FE961A2}"/>
              </a:ext>
            </a:extLst>
          </p:cNvPr>
          <p:cNvSpPr>
            <a:spLocks noGrp="1"/>
          </p:cNvSpPr>
          <p:nvPr>
            <p:ph sz="quarter" idx="4"/>
          </p:nvPr>
        </p:nvSpPr>
        <p:spPr>
          <a:xfrm>
            <a:off x="6275630" y="2671761"/>
            <a:ext cx="5183188" cy="31255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94F4E04-315D-0A4A-97B0-642EF81CBA5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412885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8C7-3DD7-1947-8EEC-DAD9FE4B3A7B}"/>
              </a:ext>
            </a:extLst>
          </p:cNvPr>
          <p:cNvSpPr>
            <a:spLocks noGrp="1"/>
          </p:cNvSpPr>
          <p:nvPr>
            <p:ph type="title"/>
          </p:nvPr>
        </p:nvSpPr>
        <p:spPr>
          <a:xfrm>
            <a:off x="839788" y="987424"/>
            <a:ext cx="3932237" cy="1069975"/>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CF13B-F698-6F40-9361-585E2F05282F}"/>
              </a:ext>
            </a:extLst>
          </p:cNvPr>
          <p:cNvSpPr>
            <a:spLocks noGrp="1"/>
          </p:cNvSpPr>
          <p:nvPr>
            <p:ph idx="1"/>
          </p:nvPr>
        </p:nvSpPr>
        <p:spPr>
          <a:xfrm>
            <a:off x="5183188" y="987426"/>
            <a:ext cx="6172200" cy="4702764"/>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D0636-6637-0B47-9007-B8F8C5EBA130}"/>
              </a:ext>
            </a:extLst>
          </p:cNvPr>
          <p:cNvSpPr>
            <a:spLocks noGrp="1"/>
          </p:cNvSpPr>
          <p:nvPr>
            <p:ph type="body" sz="half" idx="2"/>
          </p:nvPr>
        </p:nvSpPr>
        <p:spPr>
          <a:xfrm>
            <a:off x="839788" y="2259106"/>
            <a:ext cx="3932237" cy="348332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5015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5675-1ABE-4D7B-BE6F-6FF228C5640B}"/>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04309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C0C6-EC3A-4844-8585-FFC8C5F6F9E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
        <p:nvSpPr>
          <p:cNvPr id="3" name="Content Placeholder 2">
            <a:extLst>
              <a:ext uri="{FF2B5EF4-FFF2-40B4-BE49-F238E27FC236}">
                <a16:creationId xmlns:a16="http://schemas.microsoft.com/office/drawing/2014/main" id="{C5DAAF6F-CBA5-7542-BF7C-F89D77E150BF}"/>
              </a:ext>
            </a:extLst>
          </p:cNvPr>
          <p:cNvSpPr>
            <a:spLocks noGrp="1"/>
          </p:cNvSpPr>
          <p:nvPr>
            <p:ph idx="1"/>
          </p:nvPr>
        </p:nvSpPr>
        <p:spPr>
          <a:xfrm>
            <a:off x="733182" y="1885449"/>
            <a:ext cx="10725636" cy="38478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34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93910-93C6-694D-92F8-4356B7D76C2B}"/>
              </a:ext>
            </a:extLst>
          </p:cNvPr>
          <p:cNvSpPr>
            <a:spLocks noGrp="1"/>
          </p:cNvSpPr>
          <p:nvPr>
            <p:ph sz="half" idx="1"/>
          </p:nvPr>
        </p:nvSpPr>
        <p:spPr>
          <a:xfrm>
            <a:off x="838200" y="1825625"/>
            <a:ext cx="5181600" cy="38710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EB1BC-9104-0F4C-ACEA-474073B626FB}"/>
              </a:ext>
            </a:extLst>
          </p:cNvPr>
          <p:cNvSpPr>
            <a:spLocks noGrp="1"/>
          </p:cNvSpPr>
          <p:nvPr>
            <p:ph sz="half" idx="2"/>
          </p:nvPr>
        </p:nvSpPr>
        <p:spPr>
          <a:xfrm>
            <a:off x="6172200" y="1825625"/>
            <a:ext cx="5181600" cy="38710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9F0366A5-C2C8-2343-A064-7A2003F86AC7}"/>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418642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1B6AD-B26B-DC45-85EE-0E1ABA454C98}"/>
              </a:ext>
            </a:extLst>
          </p:cNvPr>
          <p:cNvSpPr>
            <a:spLocks noGrp="1"/>
          </p:cNvSpPr>
          <p:nvPr>
            <p:ph type="body" idx="1" hasCustomPrompt="1"/>
          </p:nvPr>
        </p:nvSpPr>
        <p:spPr>
          <a:xfrm>
            <a:off x="733182" y="1681163"/>
            <a:ext cx="5157787"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4" name="Content Placeholder 3">
            <a:extLst>
              <a:ext uri="{FF2B5EF4-FFF2-40B4-BE49-F238E27FC236}">
                <a16:creationId xmlns:a16="http://schemas.microsoft.com/office/drawing/2014/main" id="{101AF89D-F30E-A149-9C3E-97859C93F443}"/>
              </a:ext>
            </a:extLst>
          </p:cNvPr>
          <p:cNvSpPr>
            <a:spLocks noGrp="1"/>
          </p:cNvSpPr>
          <p:nvPr>
            <p:ph sz="half" idx="2"/>
          </p:nvPr>
        </p:nvSpPr>
        <p:spPr>
          <a:xfrm>
            <a:off x="733181" y="2671761"/>
            <a:ext cx="5157787" cy="30889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21ABB-28EA-4644-BDDD-82BC1627A5DC}"/>
              </a:ext>
            </a:extLst>
          </p:cNvPr>
          <p:cNvSpPr>
            <a:spLocks noGrp="1"/>
          </p:cNvSpPr>
          <p:nvPr>
            <p:ph type="body" sz="quarter" idx="3" hasCustomPrompt="1"/>
          </p:nvPr>
        </p:nvSpPr>
        <p:spPr>
          <a:xfrm>
            <a:off x="6275630" y="1684286"/>
            <a:ext cx="5183188"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	</a:t>
            </a:r>
          </a:p>
        </p:txBody>
      </p:sp>
      <p:sp>
        <p:nvSpPr>
          <p:cNvPr id="6" name="Content Placeholder 5">
            <a:extLst>
              <a:ext uri="{FF2B5EF4-FFF2-40B4-BE49-F238E27FC236}">
                <a16:creationId xmlns:a16="http://schemas.microsoft.com/office/drawing/2014/main" id="{43701E51-D643-E149-9516-81C87FE961A2}"/>
              </a:ext>
            </a:extLst>
          </p:cNvPr>
          <p:cNvSpPr>
            <a:spLocks noGrp="1"/>
          </p:cNvSpPr>
          <p:nvPr>
            <p:ph sz="quarter" idx="4"/>
          </p:nvPr>
        </p:nvSpPr>
        <p:spPr>
          <a:xfrm>
            <a:off x="6275630" y="2671761"/>
            <a:ext cx="5183188" cy="30889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94F4E04-315D-0A4A-97B0-642EF81CBA5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362424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8C7-3DD7-1947-8EEC-DAD9FE4B3A7B}"/>
              </a:ext>
            </a:extLst>
          </p:cNvPr>
          <p:cNvSpPr>
            <a:spLocks noGrp="1"/>
          </p:cNvSpPr>
          <p:nvPr>
            <p:ph type="title"/>
          </p:nvPr>
        </p:nvSpPr>
        <p:spPr>
          <a:xfrm>
            <a:off x="839788" y="987424"/>
            <a:ext cx="3932237" cy="1069975"/>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CF13B-F698-6F40-9361-585E2F05282F}"/>
              </a:ext>
            </a:extLst>
          </p:cNvPr>
          <p:cNvSpPr>
            <a:spLocks noGrp="1"/>
          </p:cNvSpPr>
          <p:nvPr>
            <p:ph idx="1"/>
          </p:nvPr>
        </p:nvSpPr>
        <p:spPr>
          <a:xfrm>
            <a:off x="5183188" y="987426"/>
            <a:ext cx="6172200" cy="47398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D0636-6637-0B47-9007-B8F8C5EBA130}"/>
              </a:ext>
            </a:extLst>
          </p:cNvPr>
          <p:cNvSpPr>
            <a:spLocks noGrp="1"/>
          </p:cNvSpPr>
          <p:nvPr>
            <p:ph type="body" sz="half" idx="2"/>
          </p:nvPr>
        </p:nvSpPr>
        <p:spPr>
          <a:xfrm>
            <a:off x="839788" y="2259106"/>
            <a:ext cx="3932237" cy="35107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42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22EF5F-8F5F-DA4B-AB87-77E477EC827D}"/>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23007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5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C0C6-EC3A-4844-8585-FFC8C5F6F9E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
        <p:nvSpPr>
          <p:cNvPr id="3" name="Content Placeholder 2">
            <a:extLst>
              <a:ext uri="{FF2B5EF4-FFF2-40B4-BE49-F238E27FC236}">
                <a16:creationId xmlns:a16="http://schemas.microsoft.com/office/drawing/2014/main" id="{C5DAAF6F-CBA5-7542-BF7C-F89D77E150BF}"/>
              </a:ext>
            </a:extLst>
          </p:cNvPr>
          <p:cNvSpPr>
            <a:spLocks noGrp="1"/>
          </p:cNvSpPr>
          <p:nvPr>
            <p:ph idx="1"/>
          </p:nvPr>
        </p:nvSpPr>
        <p:spPr>
          <a:xfrm>
            <a:off x="733182" y="1885448"/>
            <a:ext cx="10725636" cy="43481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759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93910-93C6-694D-92F8-4356B7D76C2B}"/>
              </a:ext>
            </a:extLst>
          </p:cNvPr>
          <p:cNvSpPr>
            <a:spLocks noGrp="1"/>
          </p:cNvSpPr>
          <p:nvPr>
            <p:ph sz="half" idx="1"/>
          </p:nvPr>
        </p:nvSpPr>
        <p:spPr>
          <a:xfrm>
            <a:off x="838200" y="1825625"/>
            <a:ext cx="5181600" cy="402653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EB1BC-9104-0F4C-ACEA-474073B626FB}"/>
              </a:ext>
            </a:extLst>
          </p:cNvPr>
          <p:cNvSpPr>
            <a:spLocks noGrp="1"/>
          </p:cNvSpPr>
          <p:nvPr>
            <p:ph sz="half" idx="2"/>
          </p:nvPr>
        </p:nvSpPr>
        <p:spPr>
          <a:xfrm>
            <a:off x="6172200" y="1825625"/>
            <a:ext cx="5181600" cy="402653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9F0366A5-C2C8-2343-A064-7A2003F86AC7}"/>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a:t>Click to edit slide heading</a:t>
            </a:r>
          </a:p>
        </p:txBody>
      </p:sp>
    </p:spTree>
    <p:extLst>
      <p:ext uri="{BB962C8B-B14F-4D97-AF65-F5344CB8AC3E}">
        <p14:creationId xmlns:p14="http://schemas.microsoft.com/office/powerpoint/2010/main" val="121294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1E7C2-7234-804B-A149-55C1EA829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88587E70-3B72-BB48-8EEC-75EE94C19F5E}"/>
              </a:ext>
            </a:extLst>
          </p:cNvPr>
          <p:cNvSpPr>
            <a:spLocks noGrp="1"/>
          </p:cNvSpPr>
          <p:nvPr>
            <p:ph type="title"/>
          </p:nvPr>
        </p:nvSpPr>
        <p:spPr>
          <a:xfrm>
            <a:off x="838200" y="817581"/>
            <a:ext cx="10515600" cy="873107"/>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Description: Description: C:\Users\Ruth\Dropbox\Centre for Social Impact\CSI logos and artwork\CSI-Final-Marque-Pattern-Teal-CMYK.png">
            <a:extLst>
              <a:ext uri="{FF2B5EF4-FFF2-40B4-BE49-F238E27FC236}">
                <a16:creationId xmlns:a16="http://schemas.microsoft.com/office/drawing/2014/main" id="{93C73C76-7F6E-6749-BF1E-228223A475B2}"/>
              </a:ext>
            </a:extLst>
          </p:cNvPr>
          <p:cNvPicPr/>
          <p:nvPr userDrawn="1"/>
        </p:nvPicPr>
        <p:blipFill rotWithShape="1">
          <a:blip r:embed="rId9">
            <a:alphaModFix amt="8000"/>
            <a:extLst>
              <a:ext uri="{28A0092B-C50C-407E-A947-70E740481C1C}">
                <a14:useLocalDpi xmlns:a14="http://schemas.microsoft.com/office/drawing/2010/main" val="0"/>
              </a:ext>
            </a:extLst>
          </a:blip>
          <a:srcRect r="38723"/>
          <a:stretch/>
        </p:blipFill>
        <p:spPr bwMode="auto">
          <a:xfrm>
            <a:off x="7559675" y="5927724"/>
            <a:ext cx="4632325" cy="930275"/>
          </a:xfrm>
          <a:prstGeom prst="rect">
            <a:avLst/>
          </a:prstGeom>
          <a:noFill/>
          <a:ln>
            <a:noFill/>
          </a:ln>
        </p:spPr>
      </p:pic>
      <p:pic>
        <p:nvPicPr>
          <p:cNvPr id="10" name="Picture 9" descr="Description: Description: C:\Users\Ruth\Dropbox\Centre for Social Impact\CSI logos and artwork\CSI-Final-Marque-Pattern-Teal-CMYK.png">
            <a:extLst>
              <a:ext uri="{FF2B5EF4-FFF2-40B4-BE49-F238E27FC236}">
                <a16:creationId xmlns:a16="http://schemas.microsoft.com/office/drawing/2014/main" id="{7FCBD8D0-835C-1042-96B2-18CB277C7282}"/>
              </a:ext>
            </a:extLst>
          </p:cNvPr>
          <p:cNvPicPr/>
          <p:nvPr userDrawn="1"/>
        </p:nvPicPr>
        <p:blipFill>
          <a:blip r:embed="rId9">
            <a:alphaModFix amt="8000"/>
            <a:extLst>
              <a:ext uri="{28A0092B-C50C-407E-A947-70E740481C1C}">
                <a14:useLocalDpi xmlns:a14="http://schemas.microsoft.com/office/drawing/2010/main" val="0"/>
              </a:ext>
            </a:extLst>
          </a:blip>
          <a:srcRect/>
          <a:stretch>
            <a:fillRect/>
          </a:stretch>
        </p:blipFill>
        <p:spPr bwMode="auto">
          <a:xfrm>
            <a:off x="0" y="5927725"/>
            <a:ext cx="7559675" cy="930275"/>
          </a:xfrm>
          <a:prstGeom prst="rect">
            <a:avLst/>
          </a:prstGeom>
          <a:noFill/>
          <a:ln>
            <a:noFill/>
          </a:ln>
        </p:spPr>
      </p:pic>
      <p:sp>
        <p:nvSpPr>
          <p:cNvPr id="13" name="TextBox 12">
            <a:extLst>
              <a:ext uri="{FF2B5EF4-FFF2-40B4-BE49-F238E27FC236}">
                <a16:creationId xmlns:a16="http://schemas.microsoft.com/office/drawing/2014/main" id="{1A33F665-3E57-AD45-9186-880D391DEAA7}"/>
              </a:ext>
            </a:extLst>
          </p:cNvPr>
          <p:cNvSpPr txBox="1"/>
          <p:nvPr userDrawn="1"/>
        </p:nvSpPr>
        <p:spPr>
          <a:xfrm>
            <a:off x="8126506" y="6430232"/>
            <a:ext cx="322729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a:solidFill>
                  <a:srgbClr val="5596B2"/>
                </a:solidFill>
              </a:rPr>
              <a:t>© Centre for Social Impact NZ 2021</a:t>
            </a:r>
          </a:p>
        </p:txBody>
      </p:sp>
      <p:sp>
        <p:nvSpPr>
          <p:cNvPr id="16" name="Rectangle 15">
            <a:extLst>
              <a:ext uri="{FF2B5EF4-FFF2-40B4-BE49-F238E27FC236}">
                <a16:creationId xmlns:a16="http://schemas.microsoft.com/office/drawing/2014/main" id="{2440B73B-F0B4-DE4C-8284-D7742B5849E8}"/>
              </a:ext>
            </a:extLst>
          </p:cNvPr>
          <p:cNvSpPr/>
          <p:nvPr userDrawn="1"/>
        </p:nvSpPr>
        <p:spPr>
          <a:xfrm flipV="1">
            <a:off x="722424" y="336324"/>
            <a:ext cx="10736394" cy="28800"/>
          </a:xfrm>
          <a:prstGeom prst="rect">
            <a:avLst/>
          </a:prstGeom>
          <a:gradFill flip="none" rotWithShape="1">
            <a:gsLst>
              <a:gs pos="0">
                <a:srgbClr val="D2DC36"/>
              </a:gs>
              <a:gs pos="22000">
                <a:srgbClr val="93C35C">
                  <a:lumMod val="95000"/>
                </a:srgbClr>
              </a:gs>
              <a:gs pos="41000">
                <a:srgbClr val="69BA80"/>
              </a:gs>
              <a:gs pos="80000">
                <a:srgbClr val="35839C"/>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353736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spcAft>
          <a:spcPts val="600"/>
        </a:spcAft>
        <a:buClr>
          <a:srgbClr val="87B9A1"/>
        </a:buClr>
        <a:buSzPct val="85000"/>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spcAft>
          <a:spcPts val="600"/>
        </a:spcAft>
        <a:buClr>
          <a:srgbClr val="93C35C"/>
        </a:buClr>
        <a:buSzPct val="75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596B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1E7C2-7234-804B-A149-55C1EA829D3B}"/>
              </a:ext>
            </a:extLst>
          </p:cNvPr>
          <p:cNvSpPr>
            <a:spLocks noGrp="1"/>
          </p:cNvSpPr>
          <p:nvPr>
            <p:ph type="body" idx="1"/>
          </p:nvPr>
        </p:nvSpPr>
        <p:spPr>
          <a:xfrm>
            <a:off x="838200" y="1825625"/>
            <a:ext cx="10515600" cy="38897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88587E70-3B72-BB48-8EEC-75EE94C19F5E}"/>
              </a:ext>
            </a:extLst>
          </p:cNvPr>
          <p:cNvSpPr>
            <a:spLocks noGrp="1"/>
          </p:cNvSpPr>
          <p:nvPr>
            <p:ph type="title"/>
          </p:nvPr>
        </p:nvSpPr>
        <p:spPr>
          <a:xfrm>
            <a:off x="838200" y="817581"/>
            <a:ext cx="10515600" cy="873107"/>
          </a:xfrm>
          <a:prstGeom prst="rect">
            <a:avLst/>
          </a:prstGeom>
        </p:spPr>
        <p:txBody>
          <a:bodyPr vert="horz" lIns="91440" tIns="45720" rIns="91440" bIns="45720" rtlCol="0" anchor="ctr">
            <a:normAutofit/>
          </a:bodyPr>
          <a:lstStyle/>
          <a:p>
            <a:r>
              <a:rPr lang="en-US"/>
              <a:t>Click to edit Master title style</a:t>
            </a:r>
          </a:p>
        </p:txBody>
      </p:sp>
      <p:sp>
        <p:nvSpPr>
          <p:cNvPr id="13" name="TextBox 12">
            <a:extLst>
              <a:ext uri="{FF2B5EF4-FFF2-40B4-BE49-F238E27FC236}">
                <a16:creationId xmlns:a16="http://schemas.microsoft.com/office/drawing/2014/main" id="{1A33F665-3E57-AD45-9186-880D391DEAA7}"/>
              </a:ext>
            </a:extLst>
          </p:cNvPr>
          <p:cNvSpPr txBox="1"/>
          <p:nvPr userDrawn="1"/>
        </p:nvSpPr>
        <p:spPr>
          <a:xfrm>
            <a:off x="8126506" y="6430232"/>
            <a:ext cx="322729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rPr>
              <a:t>© Centre for Social Impact NZ 2020</a:t>
            </a:r>
          </a:p>
        </p:txBody>
      </p:sp>
      <p:pic>
        <p:nvPicPr>
          <p:cNvPr id="12" name="Picture 11" descr="Description: Description: C:\Users\Ruth\Dropbox\Centre for Social Impact\CSI logos and artwork\CSI-Final-Marque-Pattern-Teal-CMYK.png">
            <a:extLst>
              <a:ext uri="{FF2B5EF4-FFF2-40B4-BE49-F238E27FC236}">
                <a16:creationId xmlns:a16="http://schemas.microsoft.com/office/drawing/2014/main" id="{E34C6615-559E-8847-A85C-96A37F1576B6}"/>
              </a:ext>
            </a:extLst>
          </p:cNvPr>
          <p:cNvPicPr/>
          <p:nvPr userDrawn="1"/>
        </p:nvPicPr>
        <p:blipFill rotWithShape="1">
          <a:blip r:embed="rId8">
            <a:alphaModFix amt="8000"/>
            <a:duotone>
              <a:schemeClr val="bg2">
                <a:shade val="45000"/>
                <a:satMod val="135000"/>
              </a:schemeClr>
              <a:prstClr val="white"/>
            </a:duotone>
            <a:extLst>
              <a:ext uri="{28A0092B-C50C-407E-A947-70E740481C1C}">
                <a14:useLocalDpi xmlns:a14="http://schemas.microsoft.com/office/drawing/2010/main" val="0"/>
              </a:ext>
            </a:extLst>
          </a:blip>
          <a:srcRect r="38723"/>
          <a:stretch/>
        </p:blipFill>
        <p:spPr bwMode="auto">
          <a:xfrm>
            <a:off x="7559675" y="5921547"/>
            <a:ext cx="4632325" cy="930275"/>
          </a:xfrm>
          <a:prstGeom prst="rect">
            <a:avLst/>
          </a:prstGeom>
          <a:noFill/>
          <a:ln>
            <a:noFill/>
          </a:ln>
        </p:spPr>
      </p:pic>
      <p:pic>
        <p:nvPicPr>
          <p:cNvPr id="14" name="Picture 13" descr="Description: Description: C:\Users\Ruth\Dropbox\Centre for Social Impact\CSI logos and artwork\CSI-Final-Marque-Pattern-Teal-CMYK.png">
            <a:extLst>
              <a:ext uri="{FF2B5EF4-FFF2-40B4-BE49-F238E27FC236}">
                <a16:creationId xmlns:a16="http://schemas.microsoft.com/office/drawing/2014/main" id="{DFB31DC6-D2F7-4646-A648-B1AC691E6AB6}"/>
              </a:ext>
            </a:extLst>
          </p:cNvPr>
          <p:cNvPicPr/>
          <p:nvPr userDrawn="1"/>
        </p:nvPicPr>
        <p:blipFill>
          <a:blip r:embed="rId8">
            <a:alphaModFix amt="8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927725"/>
            <a:ext cx="7559675" cy="930275"/>
          </a:xfrm>
          <a:prstGeom prst="rect">
            <a:avLst/>
          </a:prstGeom>
          <a:noFill/>
          <a:ln>
            <a:noFill/>
          </a:ln>
        </p:spPr>
      </p:pic>
    </p:spTree>
    <p:extLst>
      <p:ext uri="{BB962C8B-B14F-4D97-AF65-F5344CB8AC3E}">
        <p14:creationId xmlns:p14="http://schemas.microsoft.com/office/powerpoint/2010/main" val="1405605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7" r:id="rId4"/>
    <p:sldLayoutId id="2147483676" r:id="rId5"/>
    <p:sldLayoutId id="2147483677"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600"/>
        </a:spcBef>
        <a:spcAft>
          <a:spcPts val="600"/>
        </a:spcAft>
        <a:buClr>
          <a:schemeClr val="bg1"/>
        </a:buClr>
        <a:buSzPct val="85000"/>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600"/>
        </a:spcBef>
        <a:spcAft>
          <a:spcPts val="600"/>
        </a:spcAft>
        <a:buClr>
          <a:schemeClr val="bg1"/>
        </a:buClr>
        <a:buSzPct val="75000"/>
        <a:buFont typeface="Courier New" panose="02070309020205020404" pitchFamily="49" charset="0"/>
        <a:buChar char="o"/>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7B9A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719F60-349D-4A69-8A91-35FFB004E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B50A927-6BD1-4781-972B-83318F11EAB9}"/>
              </a:ext>
            </a:extLst>
          </p:cNvPr>
          <p:cNvSpPr>
            <a:spLocks noGrp="1"/>
          </p:cNvSpPr>
          <p:nvPr>
            <p:ph type="body" idx="1"/>
          </p:nvPr>
        </p:nvSpPr>
        <p:spPr>
          <a:xfrm>
            <a:off x="838200" y="1825625"/>
            <a:ext cx="10436352" cy="37796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0" name="Picture 9" descr="Description: Description: C:\Users\Ruth\Dropbox\Centre for Social Impact\CSI logos and artwork\CSI-Final-Marque-Pattern-Teal-CMYK.png">
            <a:extLst>
              <a:ext uri="{FF2B5EF4-FFF2-40B4-BE49-F238E27FC236}">
                <a16:creationId xmlns:a16="http://schemas.microsoft.com/office/drawing/2014/main" id="{908EB207-0C86-428E-8A72-D5E915F833C7}"/>
              </a:ext>
            </a:extLst>
          </p:cNvPr>
          <p:cNvPicPr/>
          <p:nvPr userDrawn="1"/>
        </p:nvPicPr>
        <p:blipFill>
          <a:blip r:embed="rId8">
            <a:alphaModFix amt="8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927725"/>
            <a:ext cx="7559675" cy="930275"/>
          </a:xfrm>
          <a:prstGeom prst="rect">
            <a:avLst/>
          </a:prstGeom>
          <a:noFill/>
          <a:ln>
            <a:noFill/>
          </a:ln>
        </p:spPr>
      </p:pic>
      <p:pic>
        <p:nvPicPr>
          <p:cNvPr id="14" name="Picture 13" descr="Description: Description: C:\Users\Ruth\Dropbox\Centre for Social Impact\CSI logos and artwork\CSI-Final-Marque-Pattern-Teal-CMYK.png">
            <a:extLst>
              <a:ext uri="{FF2B5EF4-FFF2-40B4-BE49-F238E27FC236}">
                <a16:creationId xmlns:a16="http://schemas.microsoft.com/office/drawing/2014/main" id="{4716242B-6384-4834-9A0E-DB27509229C0}"/>
              </a:ext>
            </a:extLst>
          </p:cNvPr>
          <p:cNvPicPr/>
          <p:nvPr userDrawn="1"/>
        </p:nvPicPr>
        <p:blipFill rotWithShape="1">
          <a:blip r:embed="rId8">
            <a:alphaModFix amt="8000"/>
            <a:duotone>
              <a:schemeClr val="bg2">
                <a:shade val="45000"/>
                <a:satMod val="135000"/>
              </a:schemeClr>
              <a:prstClr val="white"/>
            </a:duotone>
            <a:extLst>
              <a:ext uri="{28A0092B-C50C-407E-A947-70E740481C1C}">
                <a14:useLocalDpi xmlns:a14="http://schemas.microsoft.com/office/drawing/2010/main" val="0"/>
              </a:ext>
            </a:extLst>
          </a:blip>
          <a:srcRect r="38723"/>
          <a:stretch/>
        </p:blipFill>
        <p:spPr bwMode="auto">
          <a:xfrm>
            <a:off x="7557340" y="5927509"/>
            <a:ext cx="4632325" cy="930275"/>
          </a:xfrm>
          <a:prstGeom prst="rect">
            <a:avLst/>
          </a:prstGeom>
          <a:noFill/>
          <a:ln>
            <a:noFill/>
          </a:ln>
        </p:spPr>
      </p:pic>
      <p:sp>
        <p:nvSpPr>
          <p:cNvPr id="16" name="TextBox 15">
            <a:extLst>
              <a:ext uri="{FF2B5EF4-FFF2-40B4-BE49-F238E27FC236}">
                <a16:creationId xmlns:a16="http://schemas.microsoft.com/office/drawing/2014/main" id="{43FFE86D-EF14-4394-9D4F-7F5E6CD93210}"/>
              </a:ext>
            </a:extLst>
          </p:cNvPr>
          <p:cNvSpPr txBox="1"/>
          <p:nvPr userDrawn="1"/>
        </p:nvSpPr>
        <p:spPr>
          <a:xfrm>
            <a:off x="8126506" y="6430232"/>
            <a:ext cx="322729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rPr>
              <a:t>© Centre for Social Impact NZ 2020</a:t>
            </a:r>
          </a:p>
        </p:txBody>
      </p:sp>
    </p:spTree>
    <p:extLst>
      <p:ext uri="{BB962C8B-B14F-4D97-AF65-F5344CB8AC3E}">
        <p14:creationId xmlns:p14="http://schemas.microsoft.com/office/powerpoint/2010/main" val="715330425"/>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6" r:id="rId3"/>
    <p:sldLayoutId id="2147483688" r:id="rId4"/>
    <p:sldLayoutId id="2147483684" r:id="rId5"/>
    <p:sldLayoutId id="2147483685" r:id="rId6"/>
  </p:sldLayoutIdLst>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nellameadows.org/archives/leverage-points-places-to-intervene-in-a-system/" TargetMode="External"/><Relationship Id="rId2" Type="http://schemas.openxmlformats.org/officeDocument/2006/relationships/hyperlink" Target="https://www.ottoscharmer.com/theoryu"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resources.workable.com/tutorial/collaboration-tools" TargetMode="External"/><Relationship Id="rId4" Type="http://schemas.openxmlformats.org/officeDocument/2006/relationships/hyperlink" Target="https://reospartner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llaborationforimpact.com/" TargetMode="External"/><Relationship Id="rId2" Type="http://schemas.openxmlformats.org/officeDocument/2006/relationships/hyperlink" Target="https://futuresearch.net/" TargetMode="External"/><Relationship Id="rId1" Type="http://schemas.openxmlformats.org/officeDocument/2006/relationships/slideLayout" Target="../slideLayouts/slideLayout2.xml"/><Relationship Id="rId6" Type="http://schemas.openxmlformats.org/officeDocument/2006/relationships/hyperlink" Target="https://regenesisgroup.com/" TargetMode="External"/><Relationship Id="rId5" Type="http://schemas.openxmlformats.org/officeDocument/2006/relationships/hyperlink" Target="https://www.beyondstickynotes.com/" TargetMode="External"/><Relationship Id="rId4" Type="http://schemas.openxmlformats.org/officeDocument/2006/relationships/hyperlink" Target="https://www.twyfords.com.au/the-power-of-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BBCB95-E2B5-4225-A16C-6D223FEB1AB2}"/>
              </a:ext>
            </a:extLst>
          </p:cNvPr>
          <p:cNvSpPr>
            <a:spLocks noGrp="1"/>
          </p:cNvSpPr>
          <p:nvPr>
            <p:ph type="ctrTitle"/>
          </p:nvPr>
        </p:nvSpPr>
        <p:spPr>
          <a:xfrm>
            <a:off x="1147475" y="3101819"/>
            <a:ext cx="9825317" cy="1143281"/>
          </a:xfrm>
        </p:spPr>
        <p:txBody>
          <a:bodyPr>
            <a:normAutofit fontScale="90000"/>
          </a:bodyPr>
          <a:lstStyle/>
          <a:p>
            <a:br>
              <a:rPr lang="en-NZ" dirty="0"/>
            </a:br>
            <a:r>
              <a:rPr lang="en-NZ" dirty="0"/>
              <a:t>Radical Collaboration - </a:t>
            </a:r>
            <a:r>
              <a:rPr lang="en-GB" sz="5400" dirty="0">
                <a:solidFill>
                  <a:srgbClr val="87B9A1"/>
                </a:solidFill>
                <a:latin typeface="Arial" panose="020B0604020202020204" pitchFamily="34" charset="0"/>
                <a:cs typeface="Times New Roman" panose="02020603050405020304" pitchFamily="18" charset="0"/>
              </a:rPr>
              <a:t> a mastery art</a:t>
            </a:r>
            <a:endParaRPr lang="en-US" sz="5300" b="0" dirty="0">
              <a:solidFill>
                <a:srgbClr val="87B9A1"/>
              </a:solidFill>
            </a:endParaRPr>
          </a:p>
        </p:txBody>
      </p:sp>
      <p:sp>
        <p:nvSpPr>
          <p:cNvPr id="6" name="Subtitle 5">
            <a:extLst>
              <a:ext uri="{FF2B5EF4-FFF2-40B4-BE49-F238E27FC236}">
                <a16:creationId xmlns:a16="http://schemas.microsoft.com/office/drawing/2014/main" id="{3CAB1CDE-EE22-4826-A4DA-33EC29444C25}"/>
              </a:ext>
            </a:extLst>
          </p:cNvPr>
          <p:cNvSpPr>
            <a:spLocks noGrp="1"/>
          </p:cNvSpPr>
          <p:nvPr>
            <p:ph type="subTitle" idx="4294967295"/>
          </p:nvPr>
        </p:nvSpPr>
        <p:spPr>
          <a:xfrm>
            <a:off x="5586119" y="5208356"/>
            <a:ext cx="948033" cy="824753"/>
          </a:xfrm>
        </p:spPr>
        <p:txBody>
          <a:bodyPr vert="horz" lIns="91440" tIns="45720" rIns="91440" bIns="45720" rtlCol="0" anchor="t">
            <a:normAutofit fontScale="47500" lnSpcReduction="20000"/>
          </a:bodyPr>
          <a:lstStyle/>
          <a:p>
            <a:pPr marL="0" indent="0" algn="ctr">
              <a:buNone/>
            </a:pPr>
            <a:endParaRPr lang="en-US" sz="1800" b="1" dirty="0">
              <a:solidFill>
                <a:srgbClr val="35839C"/>
              </a:solidFill>
            </a:endParaRPr>
          </a:p>
          <a:p>
            <a:pPr marL="0" indent="0" algn="ctr">
              <a:buNone/>
            </a:pPr>
            <a:r>
              <a:rPr lang="en-US" sz="2600" b="1" dirty="0">
                <a:solidFill>
                  <a:srgbClr val="87B9A1"/>
                </a:solidFill>
              </a:rPr>
              <a:t>July 2021</a:t>
            </a:r>
            <a:endParaRPr lang="en-US" sz="2600" dirty="0">
              <a:solidFill>
                <a:srgbClr val="87B9A1"/>
              </a:solidFill>
            </a:endParaRPr>
          </a:p>
          <a:p>
            <a:pPr marL="0" indent="0" algn="ctr">
              <a:buNone/>
            </a:pPr>
            <a:endParaRPr lang="en-NZ" sz="3200" b="1" dirty="0">
              <a:solidFill>
                <a:srgbClr val="87B9A1"/>
              </a:solidFill>
            </a:endParaRPr>
          </a:p>
          <a:p>
            <a:pPr marL="0" indent="0">
              <a:lnSpc>
                <a:spcPct val="113999"/>
              </a:lnSpc>
              <a:buNone/>
            </a:pPr>
            <a:endParaRPr lang="en-US" sz="9800" dirty="0"/>
          </a:p>
        </p:txBody>
      </p:sp>
      <p:sp>
        <p:nvSpPr>
          <p:cNvPr id="5" name="TextBox 4">
            <a:extLst>
              <a:ext uri="{FF2B5EF4-FFF2-40B4-BE49-F238E27FC236}">
                <a16:creationId xmlns:a16="http://schemas.microsoft.com/office/drawing/2014/main" id="{5986794F-7069-4637-89D9-1C0DEF5899A3}"/>
              </a:ext>
            </a:extLst>
          </p:cNvPr>
          <p:cNvSpPr txBox="1"/>
          <p:nvPr/>
        </p:nvSpPr>
        <p:spPr>
          <a:xfrm>
            <a:off x="4715794" y="4685136"/>
            <a:ext cx="2757267" cy="707886"/>
          </a:xfrm>
          <a:prstGeom prst="rect">
            <a:avLst/>
          </a:prstGeom>
          <a:noFill/>
        </p:spPr>
        <p:txBody>
          <a:bodyPr wrap="square" rtlCol="0">
            <a:spAutoFit/>
          </a:bodyPr>
          <a:lstStyle/>
          <a:p>
            <a:endParaRPr lang="en-US" sz="2000" b="1" dirty="0">
              <a:solidFill>
                <a:srgbClr val="35839C"/>
              </a:solidFill>
            </a:endParaRPr>
          </a:p>
          <a:p>
            <a:pPr algn="ctr"/>
            <a:endParaRPr lang="en-NZ" sz="2000" b="1" dirty="0">
              <a:solidFill>
                <a:srgbClr val="35839C"/>
              </a:solidFill>
            </a:endParaRPr>
          </a:p>
        </p:txBody>
      </p:sp>
      <p:sp>
        <p:nvSpPr>
          <p:cNvPr id="10" name="TextBox 9">
            <a:extLst>
              <a:ext uri="{FF2B5EF4-FFF2-40B4-BE49-F238E27FC236}">
                <a16:creationId xmlns:a16="http://schemas.microsoft.com/office/drawing/2014/main" id="{27142774-5528-4367-B1CE-5EAEF3D7B542}"/>
              </a:ext>
            </a:extLst>
          </p:cNvPr>
          <p:cNvSpPr txBox="1"/>
          <p:nvPr/>
        </p:nvSpPr>
        <p:spPr>
          <a:xfrm>
            <a:off x="4715794" y="4386508"/>
            <a:ext cx="2757267" cy="523220"/>
          </a:xfrm>
          <a:prstGeom prst="rect">
            <a:avLst/>
          </a:prstGeom>
          <a:noFill/>
        </p:spPr>
        <p:txBody>
          <a:bodyPr wrap="square" rtlCol="0">
            <a:spAutoFit/>
          </a:bodyPr>
          <a:lstStyle/>
          <a:p>
            <a:r>
              <a:rPr lang="en-US" sz="2800" b="1" dirty="0">
                <a:solidFill>
                  <a:srgbClr val="35839C"/>
                </a:solidFill>
              </a:rPr>
              <a:t>Kia Whiti </a:t>
            </a:r>
            <a:r>
              <a:rPr lang="en-US" sz="2800" b="1" dirty="0" err="1">
                <a:solidFill>
                  <a:srgbClr val="35839C"/>
                </a:solidFill>
              </a:rPr>
              <a:t>Tonu</a:t>
            </a:r>
            <a:endParaRPr lang="en-NZ" sz="2800" b="1" dirty="0">
              <a:solidFill>
                <a:srgbClr val="35839C"/>
              </a:solidFill>
            </a:endParaRPr>
          </a:p>
        </p:txBody>
      </p:sp>
      <p:sp>
        <p:nvSpPr>
          <p:cNvPr id="11" name="TextBox 10">
            <a:extLst>
              <a:ext uri="{FF2B5EF4-FFF2-40B4-BE49-F238E27FC236}">
                <a16:creationId xmlns:a16="http://schemas.microsoft.com/office/drawing/2014/main" id="{536ACAEB-3973-49A6-A97A-D866779C6FC4}"/>
              </a:ext>
            </a:extLst>
          </p:cNvPr>
          <p:cNvSpPr txBox="1"/>
          <p:nvPr/>
        </p:nvSpPr>
        <p:spPr>
          <a:xfrm>
            <a:off x="5080943" y="4909728"/>
            <a:ext cx="1958383" cy="923330"/>
          </a:xfrm>
          <a:prstGeom prst="rect">
            <a:avLst/>
          </a:prstGeom>
          <a:noFill/>
        </p:spPr>
        <p:txBody>
          <a:bodyPr wrap="square" rtlCol="0">
            <a:spAutoFit/>
          </a:bodyPr>
          <a:lstStyle/>
          <a:p>
            <a:r>
              <a:rPr lang="en-US" i="1" dirty="0">
                <a:solidFill>
                  <a:srgbClr val="35839C"/>
                </a:solidFill>
              </a:rPr>
              <a:t>To Shine Brightly</a:t>
            </a:r>
          </a:p>
          <a:p>
            <a:endParaRPr lang="en-US" i="1" dirty="0">
              <a:solidFill>
                <a:srgbClr val="35839C"/>
              </a:solidFill>
            </a:endParaRPr>
          </a:p>
          <a:p>
            <a:r>
              <a:rPr lang="en-US" b="1" dirty="0">
                <a:solidFill>
                  <a:srgbClr val="35839C"/>
                </a:solidFill>
              </a:rPr>
              <a:t>  </a:t>
            </a:r>
            <a:endParaRPr lang="en-NZ" b="1" dirty="0">
              <a:solidFill>
                <a:srgbClr val="35839C"/>
              </a:solidFill>
            </a:endParaRPr>
          </a:p>
        </p:txBody>
      </p:sp>
    </p:spTree>
    <p:extLst>
      <p:ext uri="{BB962C8B-B14F-4D97-AF65-F5344CB8AC3E}">
        <p14:creationId xmlns:p14="http://schemas.microsoft.com/office/powerpoint/2010/main" val="251312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41AA-D5B4-459E-A1C8-DC6A206A9F05}"/>
              </a:ext>
            </a:extLst>
          </p:cNvPr>
          <p:cNvSpPr>
            <a:spLocks noGrp="1"/>
          </p:cNvSpPr>
          <p:nvPr>
            <p:ph type="title"/>
          </p:nvPr>
        </p:nvSpPr>
        <p:spPr/>
        <p:txBody>
          <a:bodyPr/>
          <a:lstStyle/>
          <a:p>
            <a:r>
              <a:rPr lang="en-NZ" dirty="0"/>
              <a:t>What cultures do we need to grow?</a:t>
            </a:r>
          </a:p>
        </p:txBody>
      </p:sp>
      <p:graphicFrame>
        <p:nvGraphicFramePr>
          <p:cNvPr id="4" name="Content Placeholder 3">
            <a:extLst>
              <a:ext uri="{FF2B5EF4-FFF2-40B4-BE49-F238E27FC236}">
                <a16:creationId xmlns:a16="http://schemas.microsoft.com/office/drawing/2014/main" id="{70FDC9FA-3C0C-480D-B36D-A4959BDD242F}"/>
              </a:ext>
            </a:extLst>
          </p:cNvPr>
          <p:cNvGraphicFramePr>
            <a:graphicFrameLocks noGrp="1"/>
          </p:cNvGraphicFramePr>
          <p:nvPr>
            <p:ph idx="1"/>
            <p:extLst>
              <p:ext uri="{D42A27DB-BD31-4B8C-83A1-F6EECF244321}">
                <p14:modId xmlns:p14="http://schemas.microsoft.com/office/powerpoint/2010/main" val="3245226356"/>
              </p:ext>
            </p:extLst>
          </p:nvPr>
        </p:nvGraphicFramePr>
        <p:xfrm>
          <a:off x="1165412" y="1849952"/>
          <a:ext cx="9861176" cy="3804039"/>
        </p:xfrm>
        <a:graphic>
          <a:graphicData uri="http://schemas.openxmlformats.org/drawingml/2006/table">
            <a:tbl>
              <a:tblPr firstRow="1" firstCol="1" bandRow="1">
                <a:tableStyleId>{5C22544A-7EE6-4342-B048-85BDC9FD1C3A}</a:tableStyleId>
              </a:tblPr>
              <a:tblGrid>
                <a:gridCol w="3986976">
                  <a:extLst>
                    <a:ext uri="{9D8B030D-6E8A-4147-A177-3AD203B41FA5}">
                      <a16:colId xmlns:a16="http://schemas.microsoft.com/office/drawing/2014/main" val="2117741985"/>
                    </a:ext>
                  </a:extLst>
                </a:gridCol>
                <a:gridCol w="5874200">
                  <a:extLst>
                    <a:ext uri="{9D8B030D-6E8A-4147-A177-3AD203B41FA5}">
                      <a16:colId xmlns:a16="http://schemas.microsoft.com/office/drawing/2014/main" val="3986412459"/>
                    </a:ext>
                  </a:extLst>
                </a:gridCol>
              </a:tblGrid>
              <a:tr h="214362">
                <a:tc>
                  <a:txBody>
                    <a:bodyPr/>
                    <a:lstStyle/>
                    <a:p>
                      <a:pPr>
                        <a:lnSpc>
                          <a:spcPct val="115000"/>
                        </a:lnSpc>
                        <a:spcAft>
                          <a:spcPts val="1000"/>
                        </a:spcAft>
                      </a:pPr>
                      <a:r>
                        <a:rPr lang="en-NZ" sz="1400" dirty="0">
                          <a:effectLst/>
                        </a:rPr>
                        <a:t>Current way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a:lnSpc>
                          <a:spcPct val="115000"/>
                        </a:lnSpc>
                        <a:spcAft>
                          <a:spcPts val="1000"/>
                        </a:spcAft>
                      </a:pPr>
                      <a:r>
                        <a:rPr lang="en-NZ" sz="1400" dirty="0">
                          <a:effectLst/>
                        </a:rPr>
                        <a:t>Radical collaboration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extLst>
                  <a:ext uri="{0D108BD9-81ED-4DB2-BD59-A6C34878D82A}">
                    <a16:rowId xmlns:a16="http://schemas.microsoft.com/office/drawing/2014/main" val="1701249164"/>
                  </a:ext>
                </a:extLst>
              </a:tr>
              <a:tr h="3574486">
                <a:tc>
                  <a:txBody>
                    <a:bodyPr/>
                    <a:lstStyle/>
                    <a:p>
                      <a:pPr>
                        <a:lnSpc>
                          <a:spcPct val="115000"/>
                        </a:lnSpc>
                        <a:spcAft>
                          <a:spcPts val="1000"/>
                        </a:spcAft>
                      </a:pPr>
                      <a:r>
                        <a:rPr lang="en-NZ" sz="1100" dirty="0">
                          <a:effectLst/>
                        </a:rPr>
                        <a:t>Often tacit involvement from some</a:t>
                      </a:r>
                    </a:p>
                    <a:p>
                      <a:pPr>
                        <a:lnSpc>
                          <a:spcPct val="115000"/>
                        </a:lnSpc>
                        <a:spcAft>
                          <a:spcPts val="1000"/>
                        </a:spcAft>
                      </a:pPr>
                      <a:r>
                        <a:rPr lang="en-NZ" sz="1100" dirty="0">
                          <a:effectLst/>
                        </a:rPr>
                        <a:t>Solution building</a:t>
                      </a:r>
                    </a:p>
                    <a:p>
                      <a:pPr>
                        <a:lnSpc>
                          <a:spcPct val="115000"/>
                        </a:lnSpc>
                        <a:spcAft>
                          <a:spcPts val="1000"/>
                        </a:spcAft>
                      </a:pPr>
                      <a:r>
                        <a:rPr lang="en-NZ" sz="1100" dirty="0">
                          <a:effectLst/>
                        </a:rPr>
                        <a:t>Waiting for consensus to move forward or steamrolling </a:t>
                      </a:r>
                    </a:p>
                    <a:p>
                      <a:pPr>
                        <a:lnSpc>
                          <a:spcPct val="115000"/>
                        </a:lnSpc>
                        <a:spcAft>
                          <a:spcPts val="1000"/>
                        </a:spcAft>
                      </a:pPr>
                      <a:r>
                        <a:rPr lang="en-NZ" sz="1100" dirty="0">
                          <a:effectLst/>
                        </a:rPr>
                        <a:t>Often the expected people are at the table. </a:t>
                      </a:r>
                    </a:p>
                    <a:p>
                      <a:pPr>
                        <a:lnSpc>
                          <a:spcPct val="115000"/>
                        </a:lnSpc>
                        <a:spcAft>
                          <a:spcPts val="1000"/>
                        </a:spcAft>
                      </a:pPr>
                      <a:r>
                        <a:rPr lang="en-NZ" sz="1100" dirty="0">
                          <a:effectLst/>
                        </a:rPr>
                        <a:t>High performing teams</a:t>
                      </a:r>
                    </a:p>
                    <a:p>
                      <a:pPr>
                        <a:lnSpc>
                          <a:spcPct val="115000"/>
                        </a:lnSpc>
                        <a:spcAft>
                          <a:spcPts val="1000"/>
                        </a:spcAft>
                      </a:pPr>
                      <a:r>
                        <a:rPr lang="en-NZ" sz="1100" dirty="0">
                          <a:effectLst/>
                        </a:rPr>
                        <a:t>Dedication to the outcome</a:t>
                      </a:r>
                    </a:p>
                    <a:p>
                      <a:pPr>
                        <a:lnSpc>
                          <a:spcPct val="115000"/>
                        </a:lnSpc>
                        <a:spcAft>
                          <a:spcPts val="1000"/>
                        </a:spcAft>
                      </a:pPr>
                      <a:r>
                        <a:rPr lang="en-NZ" sz="1100" dirty="0">
                          <a:effectLst/>
                        </a:rPr>
                        <a:t>Not interested in personal, collective  or cultural growth</a:t>
                      </a:r>
                    </a:p>
                    <a:p>
                      <a:pPr>
                        <a:lnSpc>
                          <a:spcPct val="115000"/>
                        </a:lnSpc>
                        <a:spcAft>
                          <a:spcPts val="1000"/>
                        </a:spcAft>
                      </a:pPr>
                      <a:r>
                        <a:rPr lang="en-NZ" sz="1100" dirty="0">
                          <a:effectLst/>
                        </a:rPr>
                        <a:t>Often the cognitive mind the leader of solutions</a:t>
                      </a:r>
                    </a:p>
                    <a:p>
                      <a:pPr>
                        <a:lnSpc>
                          <a:spcPct val="115000"/>
                        </a:lnSpc>
                        <a:spcAft>
                          <a:spcPts val="1000"/>
                        </a:spcAft>
                      </a:pPr>
                      <a:r>
                        <a:rPr lang="en-NZ" sz="1100" dirty="0">
                          <a:effectLst/>
                        </a:rPr>
                        <a:t>Focus is on adding value to one part of the system, </a:t>
                      </a:r>
                      <a:r>
                        <a:rPr lang="en-NZ" sz="1100" dirty="0" err="1">
                          <a:effectLst/>
                        </a:rPr>
                        <a:t>eg</a:t>
                      </a:r>
                      <a:r>
                        <a:rPr lang="en-NZ" sz="1100" dirty="0">
                          <a:effectLst/>
                        </a:rPr>
                        <a:t> social or environmental rather than both</a:t>
                      </a:r>
                    </a:p>
                    <a:p>
                      <a:pPr>
                        <a:lnSpc>
                          <a:spcPct val="115000"/>
                        </a:lnSpc>
                        <a:spcAft>
                          <a:spcPts val="1000"/>
                        </a:spcAft>
                      </a:pPr>
                      <a:r>
                        <a:rPr lang="en-NZ" sz="1100" dirty="0">
                          <a:effectLst/>
                        </a:rPr>
                        <a:t>Hierarchical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39" marR="31739" marT="0" marB="0"/>
                </a:tc>
                <a:tc>
                  <a:txBody>
                    <a:bodyPr/>
                    <a:lstStyle/>
                    <a:p>
                      <a:pPr>
                        <a:lnSpc>
                          <a:spcPct val="115000"/>
                        </a:lnSpc>
                        <a:spcAft>
                          <a:spcPts val="1000"/>
                        </a:spcAft>
                      </a:pPr>
                      <a:r>
                        <a:rPr lang="en-NZ" sz="1100" dirty="0">
                          <a:effectLst/>
                        </a:rPr>
                        <a:t>Cultures that can actively work with conflict, and whatever is arising including resistance</a:t>
                      </a:r>
                    </a:p>
                    <a:p>
                      <a:pPr>
                        <a:lnSpc>
                          <a:spcPct val="115000"/>
                        </a:lnSpc>
                        <a:spcAft>
                          <a:spcPts val="1000"/>
                        </a:spcAft>
                      </a:pPr>
                      <a:r>
                        <a:rPr lang="en-NZ" sz="1100" dirty="0">
                          <a:effectLst/>
                        </a:rPr>
                        <a:t>Cultures robust enough to stay in relationship </a:t>
                      </a:r>
                    </a:p>
                    <a:p>
                      <a:pPr>
                        <a:lnSpc>
                          <a:spcPct val="115000"/>
                        </a:lnSpc>
                        <a:spcAft>
                          <a:spcPts val="1000"/>
                        </a:spcAft>
                      </a:pPr>
                      <a:r>
                        <a:rPr lang="en-NZ" sz="1100" dirty="0">
                          <a:effectLst/>
                        </a:rPr>
                        <a:t>Realise we are the system and always work with us as part of the whole</a:t>
                      </a:r>
                    </a:p>
                    <a:p>
                      <a:pPr>
                        <a:lnSpc>
                          <a:spcPct val="115000"/>
                        </a:lnSpc>
                        <a:spcAft>
                          <a:spcPts val="1000"/>
                        </a:spcAft>
                      </a:pPr>
                      <a:r>
                        <a:rPr lang="en-NZ" sz="1100" dirty="0">
                          <a:effectLst/>
                        </a:rPr>
                        <a:t>We work with being the system changing not only changing the system</a:t>
                      </a:r>
                    </a:p>
                    <a:p>
                      <a:pPr>
                        <a:lnSpc>
                          <a:spcPct val="115000"/>
                        </a:lnSpc>
                        <a:spcAft>
                          <a:spcPts val="1000"/>
                        </a:spcAft>
                      </a:pPr>
                      <a:r>
                        <a:rPr lang="en-NZ" sz="1100" dirty="0">
                          <a:effectLst/>
                        </a:rPr>
                        <a:t>Taking one step forward even if we disagree.</a:t>
                      </a:r>
                    </a:p>
                    <a:p>
                      <a:pPr>
                        <a:lnSpc>
                          <a:spcPct val="115000"/>
                        </a:lnSpc>
                        <a:spcAft>
                          <a:spcPts val="1000"/>
                        </a:spcAft>
                      </a:pPr>
                      <a:r>
                        <a:rPr lang="en-NZ" sz="1100" dirty="0">
                          <a:effectLst/>
                        </a:rPr>
                        <a:t>Creating unlikely alliances </a:t>
                      </a:r>
                    </a:p>
                    <a:p>
                      <a:pPr>
                        <a:lnSpc>
                          <a:spcPct val="115000"/>
                        </a:lnSpc>
                        <a:spcAft>
                          <a:spcPts val="1000"/>
                        </a:spcAft>
                      </a:pPr>
                      <a:r>
                        <a:rPr lang="en-NZ" sz="1100" dirty="0">
                          <a:effectLst/>
                        </a:rPr>
                        <a:t>Deep performing teams</a:t>
                      </a:r>
                    </a:p>
                    <a:p>
                      <a:pPr>
                        <a:lnSpc>
                          <a:spcPct val="115000"/>
                        </a:lnSpc>
                        <a:spcAft>
                          <a:spcPts val="1000"/>
                        </a:spcAft>
                      </a:pPr>
                      <a:r>
                        <a:rPr lang="en-NZ" sz="1100" dirty="0">
                          <a:effectLst/>
                        </a:rPr>
                        <a:t>Dedication to the process as outcome and to the development and growth of all involved</a:t>
                      </a:r>
                    </a:p>
                    <a:p>
                      <a:pPr>
                        <a:lnSpc>
                          <a:spcPct val="115000"/>
                        </a:lnSpc>
                        <a:spcAft>
                          <a:spcPts val="1000"/>
                        </a:spcAft>
                      </a:pPr>
                      <a:r>
                        <a:rPr lang="en-NZ" sz="1100" dirty="0">
                          <a:effectLst/>
                        </a:rPr>
                        <a:t>Works with all intelligences of the body and system </a:t>
                      </a:r>
                    </a:p>
                    <a:p>
                      <a:pPr>
                        <a:lnSpc>
                          <a:spcPct val="115000"/>
                        </a:lnSpc>
                        <a:spcAft>
                          <a:spcPts val="1000"/>
                        </a:spcAft>
                      </a:pPr>
                      <a:r>
                        <a:rPr lang="en-NZ" sz="1100" dirty="0">
                          <a:effectLst/>
                        </a:rPr>
                        <a:t>Value is added to all systems as you go</a:t>
                      </a:r>
                    </a:p>
                    <a:p>
                      <a:pPr>
                        <a:lnSpc>
                          <a:spcPct val="115000"/>
                        </a:lnSpc>
                        <a:spcAft>
                          <a:spcPts val="1000"/>
                        </a:spcAft>
                      </a:pPr>
                      <a:r>
                        <a:rPr lang="en-NZ" sz="1100" dirty="0">
                          <a:effectLst/>
                        </a:rPr>
                        <a:t>Natural hierarchy </a:t>
                      </a:r>
                    </a:p>
                  </a:txBody>
                  <a:tcPr marL="31739" marR="31739" marT="0" marB="0"/>
                </a:tc>
                <a:extLst>
                  <a:ext uri="{0D108BD9-81ED-4DB2-BD59-A6C34878D82A}">
                    <a16:rowId xmlns:a16="http://schemas.microsoft.com/office/drawing/2014/main" val="3700489255"/>
                  </a:ext>
                </a:extLst>
              </a:tr>
            </a:tbl>
          </a:graphicData>
        </a:graphic>
      </p:graphicFrame>
    </p:spTree>
    <p:extLst>
      <p:ext uri="{BB962C8B-B14F-4D97-AF65-F5344CB8AC3E}">
        <p14:creationId xmlns:p14="http://schemas.microsoft.com/office/powerpoint/2010/main" val="131007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ome, several&#10;&#10;Description automatically generated">
            <a:extLst>
              <a:ext uri="{FF2B5EF4-FFF2-40B4-BE49-F238E27FC236}">
                <a16:creationId xmlns:a16="http://schemas.microsoft.com/office/drawing/2014/main" id="{212CAF29-D736-454A-A0BC-4003A56B66AE}"/>
              </a:ext>
            </a:extLst>
          </p:cNvPr>
          <p:cNvPicPr/>
          <p:nvPr/>
        </p:nvPicPr>
        <p:blipFill>
          <a:blip r:embed="rId2">
            <a:extLst>
              <a:ext uri="{28A0092B-C50C-407E-A947-70E740481C1C}">
                <a14:useLocalDpi xmlns:a14="http://schemas.microsoft.com/office/drawing/2010/main" val="0"/>
              </a:ext>
            </a:extLst>
          </a:blip>
          <a:stretch>
            <a:fillRect/>
          </a:stretch>
        </p:blipFill>
        <p:spPr>
          <a:xfrm>
            <a:off x="7801852" y="2900449"/>
            <a:ext cx="3300936" cy="1541194"/>
          </a:xfrm>
          <a:prstGeom prst="rect">
            <a:avLst/>
          </a:prstGeom>
        </p:spPr>
      </p:pic>
      <p:sp>
        <p:nvSpPr>
          <p:cNvPr id="2" name="Title 1">
            <a:extLst>
              <a:ext uri="{FF2B5EF4-FFF2-40B4-BE49-F238E27FC236}">
                <a16:creationId xmlns:a16="http://schemas.microsoft.com/office/drawing/2014/main" id="{F4F4C7DD-C544-4FB9-8B78-BC000E5F8B32}"/>
              </a:ext>
            </a:extLst>
          </p:cNvPr>
          <p:cNvSpPr>
            <a:spLocks noGrp="1"/>
          </p:cNvSpPr>
          <p:nvPr>
            <p:ph type="title"/>
          </p:nvPr>
        </p:nvSpPr>
        <p:spPr/>
        <p:txBody>
          <a:bodyPr/>
          <a:lstStyle/>
          <a:p>
            <a:r>
              <a:rPr lang="en-NZ" dirty="0"/>
              <a:t>Shifts </a:t>
            </a:r>
          </a:p>
        </p:txBody>
      </p:sp>
      <p:sp>
        <p:nvSpPr>
          <p:cNvPr id="3" name="Content Placeholder 2">
            <a:extLst>
              <a:ext uri="{FF2B5EF4-FFF2-40B4-BE49-F238E27FC236}">
                <a16:creationId xmlns:a16="http://schemas.microsoft.com/office/drawing/2014/main" id="{23ED1C27-EBBC-4CF8-B9A7-5A2C6AD5FCE3}"/>
              </a:ext>
            </a:extLst>
          </p:cNvPr>
          <p:cNvSpPr>
            <a:spLocks noGrp="1"/>
          </p:cNvSpPr>
          <p:nvPr>
            <p:ph idx="1"/>
          </p:nvPr>
        </p:nvSpPr>
        <p:spPr>
          <a:xfrm>
            <a:off x="733182" y="1680387"/>
            <a:ext cx="9923929" cy="3819955"/>
          </a:xfrm>
          <a:ln>
            <a:solidFill>
              <a:schemeClr val="bg1"/>
            </a:solidFill>
          </a:ln>
        </p:spPr>
        <p:txBody>
          <a:bodyPr>
            <a:normAutofit fontScale="62500" lnSpcReduction="20000"/>
          </a:bodyPr>
          <a:lstStyle/>
          <a:p>
            <a:pPr marL="0" indent="0">
              <a:lnSpc>
                <a:spcPct val="80000"/>
              </a:lnSpc>
              <a:spcBef>
                <a:spcPts val="600"/>
              </a:spcBef>
              <a:spcAft>
                <a:spcPts val="600"/>
              </a:spcAft>
              <a:buClr>
                <a:srgbClr val="C00000"/>
              </a:buClr>
              <a:buNone/>
            </a:pPr>
            <a:endParaRPr lang="en-US" sz="2400" dirty="0"/>
          </a:p>
          <a:p>
            <a:pPr marL="0" indent="0">
              <a:lnSpc>
                <a:spcPct val="80000"/>
              </a:lnSpc>
              <a:spcBef>
                <a:spcPts val="600"/>
              </a:spcBef>
              <a:spcAft>
                <a:spcPts val="600"/>
              </a:spcAft>
              <a:buClr>
                <a:srgbClr val="C00000"/>
              </a:buClr>
              <a:buNone/>
            </a:pPr>
            <a:r>
              <a:rPr lang="en-US" sz="2400" b="1" dirty="0"/>
              <a:t>Need for control ---------------------------- High ability to share power</a:t>
            </a:r>
          </a:p>
          <a:p>
            <a:pPr marL="0" indent="0">
              <a:lnSpc>
                <a:spcPct val="80000"/>
              </a:lnSpc>
              <a:spcBef>
                <a:spcPts val="600"/>
              </a:spcBef>
              <a:spcAft>
                <a:spcPts val="600"/>
              </a:spcAft>
              <a:buClr>
                <a:srgbClr val="C00000"/>
              </a:buClr>
              <a:buNone/>
            </a:pPr>
            <a:r>
              <a:rPr lang="en-US" sz="2400" b="1" dirty="0"/>
              <a:t>Need for certainty -------------------------  Ambiguity ability high - can work with chaos without tidying</a:t>
            </a:r>
          </a:p>
          <a:p>
            <a:pPr marL="0" indent="0">
              <a:lnSpc>
                <a:spcPct val="80000"/>
              </a:lnSpc>
              <a:spcBef>
                <a:spcPts val="600"/>
              </a:spcBef>
              <a:spcAft>
                <a:spcPts val="600"/>
              </a:spcAft>
              <a:buClr>
                <a:srgbClr val="C00000"/>
              </a:buClr>
              <a:buNone/>
            </a:pPr>
            <a:r>
              <a:rPr lang="en-US" sz="2400" b="1" dirty="0"/>
              <a:t>Single recognition ------------------------  </a:t>
            </a:r>
            <a:r>
              <a:rPr lang="en-US" b="1" dirty="0"/>
              <a:t>S</a:t>
            </a:r>
            <a:r>
              <a:rPr lang="en-US" sz="2400" b="1" dirty="0"/>
              <a:t>hared success</a:t>
            </a:r>
          </a:p>
          <a:p>
            <a:pPr marL="0" indent="0">
              <a:lnSpc>
                <a:spcPct val="80000"/>
              </a:lnSpc>
              <a:spcBef>
                <a:spcPts val="600"/>
              </a:spcBef>
              <a:spcAft>
                <a:spcPts val="600"/>
              </a:spcAft>
              <a:buClr>
                <a:srgbClr val="C00000"/>
              </a:buClr>
              <a:buNone/>
            </a:pPr>
            <a:r>
              <a:rPr lang="en-US" sz="2400" b="1" dirty="0"/>
              <a:t>Silos and territory -------------------------  High autonomy and cooperation</a:t>
            </a:r>
          </a:p>
          <a:p>
            <a:pPr marL="0" indent="0">
              <a:lnSpc>
                <a:spcPct val="80000"/>
              </a:lnSpc>
              <a:spcBef>
                <a:spcPts val="600"/>
              </a:spcBef>
              <a:spcAft>
                <a:spcPts val="600"/>
              </a:spcAft>
              <a:buClr>
                <a:srgbClr val="C00000"/>
              </a:buClr>
              <a:buNone/>
            </a:pPr>
            <a:r>
              <a:rPr lang="en-US" sz="2400" b="1" dirty="0"/>
              <a:t>Failure a problem --------------------------  Failure a learning</a:t>
            </a:r>
          </a:p>
          <a:p>
            <a:pPr marL="0" indent="0">
              <a:lnSpc>
                <a:spcPct val="80000"/>
              </a:lnSpc>
              <a:spcBef>
                <a:spcPts val="600"/>
              </a:spcBef>
              <a:spcAft>
                <a:spcPts val="600"/>
              </a:spcAft>
              <a:buClr>
                <a:srgbClr val="C00000"/>
              </a:buClr>
              <a:buNone/>
            </a:pPr>
            <a:r>
              <a:rPr lang="en-US" sz="2400" b="1" dirty="0"/>
              <a:t>Fixed mindset -------------------------------  Open mind, heart and ears</a:t>
            </a:r>
          </a:p>
          <a:p>
            <a:pPr marL="0" indent="0">
              <a:lnSpc>
                <a:spcPct val="80000"/>
              </a:lnSpc>
              <a:spcBef>
                <a:spcPts val="600"/>
              </a:spcBef>
              <a:spcAft>
                <a:spcPts val="600"/>
              </a:spcAft>
              <a:buClr>
                <a:srgbClr val="C00000"/>
              </a:buClr>
              <a:buNone/>
            </a:pPr>
            <a:r>
              <a:rPr lang="en-US" sz="2400" b="1" dirty="0"/>
              <a:t>One way ---------------------------------------  1000 flowers bloom</a:t>
            </a:r>
          </a:p>
          <a:p>
            <a:pPr marL="0" indent="0">
              <a:lnSpc>
                <a:spcPct val="80000"/>
              </a:lnSpc>
              <a:spcBef>
                <a:spcPts val="600"/>
              </a:spcBef>
              <a:spcAft>
                <a:spcPts val="600"/>
              </a:spcAft>
              <a:buClr>
                <a:srgbClr val="C00000"/>
              </a:buClr>
              <a:buNone/>
            </a:pPr>
            <a:r>
              <a:rPr lang="en-US" sz="2400" b="1" dirty="0"/>
              <a:t>Constrained and planned ---------------   Playful, experimental, curious</a:t>
            </a:r>
          </a:p>
          <a:p>
            <a:pPr marL="0" indent="0">
              <a:lnSpc>
                <a:spcPct val="80000"/>
              </a:lnSpc>
              <a:spcBef>
                <a:spcPts val="600"/>
              </a:spcBef>
              <a:spcAft>
                <a:spcPts val="600"/>
              </a:spcAft>
              <a:buClr>
                <a:srgbClr val="C00000"/>
              </a:buClr>
              <a:buNone/>
            </a:pPr>
            <a:r>
              <a:rPr lang="en-US" sz="2400" b="1" dirty="0"/>
              <a:t>Low self awareness -----------------------  Work is growth for our life</a:t>
            </a:r>
          </a:p>
          <a:p>
            <a:pPr marL="0" indent="0">
              <a:lnSpc>
                <a:spcPct val="80000"/>
              </a:lnSpc>
              <a:spcBef>
                <a:spcPts val="600"/>
              </a:spcBef>
              <a:spcAft>
                <a:spcPts val="600"/>
              </a:spcAft>
              <a:buClr>
                <a:srgbClr val="C00000"/>
              </a:buClr>
              <a:buNone/>
            </a:pPr>
            <a:r>
              <a:rPr lang="en-US" sz="2400" b="1" dirty="0"/>
              <a:t>Perfect people ------------------------------   </a:t>
            </a:r>
            <a:r>
              <a:rPr lang="en-US" b="1" dirty="0"/>
              <a:t>E</a:t>
            </a:r>
            <a:r>
              <a:rPr lang="en-US" sz="2400" b="1" dirty="0"/>
              <a:t>veryone has a place </a:t>
            </a:r>
          </a:p>
          <a:p>
            <a:pPr marL="0" indent="0">
              <a:lnSpc>
                <a:spcPct val="80000"/>
              </a:lnSpc>
              <a:spcBef>
                <a:spcPts val="600"/>
              </a:spcBef>
              <a:spcAft>
                <a:spcPts val="600"/>
              </a:spcAft>
              <a:buClr>
                <a:srgbClr val="C00000"/>
              </a:buClr>
              <a:buNone/>
            </a:pPr>
            <a:r>
              <a:rPr lang="en-US" b="1" dirty="0"/>
              <a:t>Work only on the task --------------------   Work on the container </a:t>
            </a:r>
          </a:p>
          <a:p>
            <a:pPr marL="0" indent="0">
              <a:lnSpc>
                <a:spcPct val="80000"/>
              </a:lnSpc>
              <a:spcBef>
                <a:spcPts val="600"/>
              </a:spcBef>
              <a:spcAft>
                <a:spcPts val="600"/>
              </a:spcAft>
              <a:buClr>
                <a:srgbClr val="C00000"/>
              </a:buClr>
              <a:buNone/>
            </a:pPr>
            <a:r>
              <a:rPr lang="en-US" sz="2400" b="1" dirty="0"/>
              <a:t>The work is priority ------------------------ </a:t>
            </a:r>
            <a:r>
              <a:rPr lang="en-US" b="1" dirty="0"/>
              <a:t>T</a:t>
            </a:r>
            <a:r>
              <a:rPr lang="en-US" sz="2400" b="1" dirty="0"/>
              <a:t>he relationships and quality of the container is the priority </a:t>
            </a:r>
          </a:p>
          <a:p>
            <a:pPr marL="0" indent="0">
              <a:lnSpc>
                <a:spcPct val="80000"/>
              </a:lnSpc>
              <a:spcBef>
                <a:spcPts val="600"/>
              </a:spcBef>
              <a:spcAft>
                <a:spcPts val="600"/>
              </a:spcAft>
              <a:buClr>
                <a:srgbClr val="C00000"/>
              </a:buClr>
              <a:buNone/>
            </a:pPr>
            <a:endParaRPr lang="en-US" sz="2400" dirty="0">
              <a:solidFill>
                <a:srgbClr val="00B050"/>
              </a:solidFill>
              <a:latin typeface="Georgia" pitchFamily="18" charset="0"/>
            </a:endParaRPr>
          </a:p>
          <a:p>
            <a:endParaRPr lang="en-NZ" dirty="0"/>
          </a:p>
        </p:txBody>
      </p:sp>
    </p:spTree>
    <p:extLst>
      <p:ext uri="{BB962C8B-B14F-4D97-AF65-F5344CB8AC3E}">
        <p14:creationId xmlns:p14="http://schemas.microsoft.com/office/powerpoint/2010/main" val="98487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Capacities </a:t>
            </a:r>
          </a:p>
        </p:txBody>
      </p:sp>
      <p:sp>
        <p:nvSpPr>
          <p:cNvPr id="3" name="Content Placeholder 2"/>
          <p:cNvSpPr>
            <a:spLocks noGrp="1"/>
          </p:cNvSpPr>
          <p:nvPr>
            <p:ph idx="1"/>
          </p:nvPr>
        </p:nvSpPr>
        <p:spPr/>
        <p:txBody>
          <a:bodyPr>
            <a:normAutofit fontScale="32500" lnSpcReduction="20000"/>
          </a:bodyPr>
          <a:lstStyle/>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Be able to come from different worldviews and paradigms.</a:t>
            </a:r>
          </a:p>
          <a:p>
            <a:pPr marL="342900" lvl="0" indent="-342900">
              <a:lnSpc>
                <a:spcPct val="115000"/>
              </a:lnSpc>
              <a:buFont typeface="Symbol" panose="05050102010706020507" pitchFamily="18" charset="2"/>
              <a:buChar char=""/>
            </a:pPr>
            <a:r>
              <a:rPr lang="mi-NZ" sz="5600" dirty="0">
                <a:ea typeface="Calibri" panose="020F0502020204030204" pitchFamily="34" charset="0"/>
                <a:cs typeface="Times New Roman" panose="02020603050405020304" pitchFamily="18" charset="0"/>
              </a:rPr>
              <a:t>Be able to see when stuck in separation paradigms/trauma highways.</a:t>
            </a: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Deep listening, listening in layers – presence.</a:t>
            </a:r>
            <a:endParaRPr lang="en-NZ" sz="5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Staying connected to self as sensing instrument – attunement.</a:t>
            </a:r>
            <a:endParaRPr lang="en-NZ" sz="5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Connected to mother earth – being able to ground – embodiment.</a:t>
            </a:r>
            <a:endParaRPr lang="en-NZ" sz="5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To be able to digest life – allowing life to land in you and process and learn.</a:t>
            </a: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Coherence builder in self and team.</a:t>
            </a:r>
          </a:p>
          <a:p>
            <a:pPr marL="342900" lvl="0" indent="-342900">
              <a:lnSpc>
                <a:spcPct val="115000"/>
              </a:lnSpc>
              <a:buFont typeface="Symbol" panose="05050102010706020507" pitchFamily="18" charset="2"/>
              <a:buChar char=""/>
            </a:pPr>
            <a:r>
              <a:rPr lang="mi-NZ" sz="5600" dirty="0">
                <a:ea typeface="Calibri" panose="020F0502020204030204" pitchFamily="34" charset="0"/>
                <a:cs typeface="Times New Roman" panose="02020603050405020304" pitchFamily="18" charset="0"/>
              </a:rPr>
              <a:t>Shadow work – able to see and work with your own projections.</a:t>
            </a:r>
            <a:endParaRPr lang="en-NZ" sz="5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mi-NZ" sz="5600" dirty="0">
                <a:effectLst/>
                <a:ea typeface="Calibri" panose="020F0502020204030204" pitchFamily="34" charset="0"/>
                <a:cs typeface="Times New Roman" panose="02020603050405020304" pitchFamily="18" charset="0"/>
              </a:rPr>
              <a:t>Emergers and alchemists – can work with the emerging future not just the one planned. </a:t>
            </a:r>
            <a:endParaRPr lang="en-NZ" sz="5600" dirty="0">
              <a:effectLst/>
              <a:ea typeface="Calibri" panose="020F0502020204030204" pitchFamily="34" charset="0"/>
              <a:cs typeface="Times New Roman" panose="02020603050405020304" pitchFamily="18" charset="0"/>
            </a:endParaRPr>
          </a:p>
          <a:p>
            <a:endParaRPr lang="en-NZ" dirty="0"/>
          </a:p>
        </p:txBody>
      </p:sp>
      <p:pic>
        <p:nvPicPr>
          <p:cNvPr id="4" name="Picture 3">
            <a:extLst>
              <a:ext uri="{FF2B5EF4-FFF2-40B4-BE49-F238E27FC236}">
                <a16:creationId xmlns:a16="http://schemas.microsoft.com/office/drawing/2014/main" id="{77DC02C5-5BBB-44DC-BC28-B23BA8713334}"/>
              </a:ext>
            </a:extLst>
          </p:cNvPr>
          <p:cNvPicPr>
            <a:picLocks noChangeAspect="1"/>
          </p:cNvPicPr>
          <p:nvPr/>
        </p:nvPicPr>
        <p:blipFill>
          <a:blip r:embed="rId2"/>
          <a:stretch>
            <a:fillRect/>
          </a:stretch>
        </p:blipFill>
        <p:spPr>
          <a:xfrm>
            <a:off x="8442544" y="557277"/>
            <a:ext cx="3504330" cy="2656344"/>
          </a:xfrm>
          <a:prstGeom prst="rect">
            <a:avLst/>
          </a:prstGeom>
        </p:spPr>
      </p:pic>
    </p:spTree>
    <p:extLst>
      <p:ext uri="{BB962C8B-B14F-4D97-AF65-F5344CB8AC3E}">
        <p14:creationId xmlns:p14="http://schemas.microsoft.com/office/powerpoint/2010/main" val="341076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832E5-4125-41CC-9BD0-22B7ECECF21A}"/>
              </a:ext>
            </a:extLst>
          </p:cNvPr>
          <p:cNvSpPr>
            <a:spLocks noGrp="1"/>
          </p:cNvSpPr>
          <p:nvPr>
            <p:ph sz="half" idx="1"/>
          </p:nvPr>
        </p:nvSpPr>
        <p:spPr>
          <a:xfrm>
            <a:off x="838200" y="1825625"/>
            <a:ext cx="5181600" cy="3871087"/>
          </a:xfrm>
        </p:spPr>
        <p:txBody>
          <a:bodyPr>
            <a:normAutofit fontScale="92500" lnSpcReduction="10000"/>
          </a:bodyPr>
          <a:lstStyle/>
          <a:p>
            <a:r>
              <a:rPr lang="en-NZ" sz="2200" dirty="0"/>
              <a:t>Most of our issues are collaboration issues e.g. climate change.</a:t>
            </a:r>
          </a:p>
          <a:p>
            <a:r>
              <a:rPr lang="en-NZ" sz="2200" dirty="0"/>
              <a:t>Our times requires far deeper collaborations.</a:t>
            </a:r>
          </a:p>
          <a:p>
            <a:r>
              <a:rPr lang="en-NZ" sz="2200" dirty="0"/>
              <a:t>We need to transform our self and our relationships to transform the world.</a:t>
            </a:r>
          </a:p>
          <a:p>
            <a:r>
              <a:rPr lang="en-NZ" sz="2200" dirty="0"/>
              <a:t>“I can’t” – together “we can”.</a:t>
            </a:r>
          </a:p>
          <a:p>
            <a:r>
              <a:rPr lang="en-NZ" sz="2200" dirty="0"/>
              <a:t>Need deep performing teams that get beyond achievement to flow.</a:t>
            </a:r>
          </a:p>
          <a:p>
            <a:endParaRPr lang="en-NZ" sz="2200" dirty="0"/>
          </a:p>
          <a:p>
            <a:endParaRPr lang="en-NZ" sz="2200" dirty="0"/>
          </a:p>
          <a:p>
            <a:pPr marL="0" indent="0">
              <a:buNone/>
            </a:pPr>
            <a:endParaRPr lang="en-NZ" sz="2200" dirty="0"/>
          </a:p>
        </p:txBody>
      </p:sp>
      <p:sp>
        <p:nvSpPr>
          <p:cNvPr id="2" name="Title 1">
            <a:extLst>
              <a:ext uri="{FF2B5EF4-FFF2-40B4-BE49-F238E27FC236}">
                <a16:creationId xmlns:a16="http://schemas.microsoft.com/office/drawing/2014/main" id="{3EAED1A5-AF27-49B7-81B1-1AC78A5A99E0}"/>
              </a:ext>
            </a:extLst>
          </p:cNvPr>
          <p:cNvSpPr>
            <a:spLocks noGrp="1"/>
          </p:cNvSpPr>
          <p:nvPr>
            <p:ph type="title"/>
          </p:nvPr>
        </p:nvSpPr>
        <p:spPr>
          <a:xfrm>
            <a:off x="733182" y="705421"/>
            <a:ext cx="10725636" cy="839731"/>
          </a:xfrm>
        </p:spPr>
        <p:txBody>
          <a:bodyPr anchor="ctr">
            <a:normAutofit/>
          </a:bodyPr>
          <a:lstStyle/>
          <a:p>
            <a:r>
              <a:rPr lang="en-NZ" dirty="0"/>
              <a:t>So why change?</a:t>
            </a:r>
          </a:p>
        </p:txBody>
      </p:sp>
      <p:pic>
        <p:nvPicPr>
          <p:cNvPr id="6" name="Picture 5" descr="A picture containing text, water&#10;&#10;Description automatically generated">
            <a:extLst>
              <a:ext uri="{FF2B5EF4-FFF2-40B4-BE49-F238E27FC236}">
                <a16:creationId xmlns:a16="http://schemas.microsoft.com/office/drawing/2014/main" id="{D1F79B29-7E64-48E4-A21D-A01C3F123C3D}"/>
              </a:ext>
            </a:extLst>
          </p:cNvPr>
          <p:cNvPicPr/>
          <p:nvPr/>
        </p:nvPicPr>
        <p:blipFill>
          <a:blip r:embed="rId2">
            <a:extLst>
              <a:ext uri="{28A0092B-C50C-407E-A947-70E740481C1C}">
                <a14:useLocalDpi xmlns:a14="http://schemas.microsoft.com/office/drawing/2010/main" val="0"/>
              </a:ext>
            </a:extLst>
          </a:blip>
          <a:stretch>
            <a:fillRect/>
          </a:stretch>
        </p:blipFill>
        <p:spPr>
          <a:xfrm>
            <a:off x="6172202" y="1852612"/>
            <a:ext cx="4790440" cy="3152775"/>
          </a:xfrm>
          <a:prstGeom prst="rect">
            <a:avLst/>
          </a:prstGeom>
        </p:spPr>
      </p:pic>
    </p:spTree>
    <p:extLst>
      <p:ext uri="{BB962C8B-B14F-4D97-AF65-F5344CB8AC3E}">
        <p14:creationId xmlns:p14="http://schemas.microsoft.com/office/powerpoint/2010/main" val="294446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Traps – what gets in the way</a:t>
            </a:r>
          </a:p>
        </p:txBody>
      </p:sp>
      <p:sp>
        <p:nvSpPr>
          <p:cNvPr id="3" name="Content Placeholder 2"/>
          <p:cNvSpPr>
            <a:spLocks noGrp="1"/>
          </p:cNvSpPr>
          <p:nvPr>
            <p:ph idx="1"/>
          </p:nvPr>
        </p:nvSpPr>
        <p:spPr/>
        <p:txBody>
          <a:bodyPr>
            <a:normAutofit fontScale="92500" lnSpcReduction="20000"/>
          </a:bodyPr>
          <a:lstStyle/>
          <a:p>
            <a:r>
              <a:rPr lang="en-NZ" dirty="0"/>
              <a:t>Human ego and heroism</a:t>
            </a:r>
          </a:p>
          <a:p>
            <a:r>
              <a:rPr lang="en-NZ" dirty="0"/>
              <a:t>Trauma</a:t>
            </a:r>
          </a:p>
          <a:p>
            <a:r>
              <a:rPr lang="en-NZ" dirty="0"/>
              <a:t>Not creating the time for </a:t>
            </a:r>
            <a:r>
              <a:rPr lang="en-NZ" dirty="0" err="1"/>
              <a:t>whanaungatanga</a:t>
            </a:r>
            <a:endParaRPr lang="en-NZ" dirty="0"/>
          </a:p>
          <a:p>
            <a:r>
              <a:rPr lang="en-NZ" dirty="0"/>
              <a:t>Doing what you have always done</a:t>
            </a:r>
          </a:p>
          <a:p>
            <a:r>
              <a:rPr lang="en-NZ" dirty="0"/>
              <a:t>Getting stuck in survival</a:t>
            </a:r>
          </a:p>
          <a:p>
            <a:r>
              <a:rPr lang="en-NZ" dirty="0"/>
              <a:t>Staying in paradigms that don’t serve us</a:t>
            </a:r>
          </a:p>
          <a:p>
            <a:r>
              <a:rPr lang="en-NZ" dirty="0"/>
              <a:t>Re-colonising instead of decolonising</a:t>
            </a:r>
          </a:p>
          <a:p>
            <a:r>
              <a:rPr lang="en-NZ" dirty="0"/>
              <a:t>Not nourishing the collective  </a:t>
            </a:r>
          </a:p>
          <a:p>
            <a:endParaRPr lang="en-NZ" dirty="0"/>
          </a:p>
        </p:txBody>
      </p:sp>
    </p:spTree>
    <p:extLst>
      <p:ext uri="{BB962C8B-B14F-4D97-AF65-F5344CB8AC3E}">
        <p14:creationId xmlns:p14="http://schemas.microsoft.com/office/powerpoint/2010/main" val="401771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Next steps for change </a:t>
            </a:r>
          </a:p>
        </p:txBody>
      </p:sp>
      <p:sp>
        <p:nvSpPr>
          <p:cNvPr id="3" name="Content Placeholder 2"/>
          <p:cNvSpPr>
            <a:spLocks noGrp="1"/>
          </p:cNvSpPr>
          <p:nvPr>
            <p:ph idx="1"/>
          </p:nvPr>
        </p:nvSpPr>
        <p:spPr/>
        <p:txBody>
          <a:bodyPr>
            <a:normAutofit fontScale="77500" lnSpcReduction="20000"/>
          </a:bodyPr>
          <a:lstStyle/>
          <a:p>
            <a:r>
              <a:rPr lang="en-NZ" dirty="0"/>
              <a:t>Collaborate better in-house first – create the space and process for what deeper collaboration would look like inside your organisation. </a:t>
            </a:r>
          </a:p>
          <a:p>
            <a:r>
              <a:rPr lang="en-NZ" dirty="0"/>
              <a:t>From there feel where there is the energy for a small, deeper collaboration to learn and grow from.</a:t>
            </a:r>
          </a:p>
          <a:p>
            <a:r>
              <a:rPr lang="en-NZ" dirty="0"/>
              <a:t>Invite others in who feel the same and are up for learning.</a:t>
            </a:r>
          </a:p>
          <a:p>
            <a:r>
              <a:rPr lang="en-NZ" dirty="0"/>
              <a:t>Use the strengths in your team to create the collaboration – not role but those who can truly help people connect. </a:t>
            </a:r>
          </a:p>
          <a:p>
            <a:r>
              <a:rPr lang="en-NZ" dirty="0"/>
              <a:t>Start from a shared dream you can feel is possible.</a:t>
            </a:r>
          </a:p>
          <a:p>
            <a:r>
              <a:rPr lang="en-NZ" dirty="0"/>
              <a:t>Create evolutionary pathways that can adjust.</a:t>
            </a:r>
          </a:p>
          <a:p>
            <a:r>
              <a:rPr lang="en-NZ" dirty="0"/>
              <a:t>Follow the principles and processes. </a:t>
            </a:r>
          </a:p>
        </p:txBody>
      </p:sp>
      <p:pic>
        <p:nvPicPr>
          <p:cNvPr id="5" name="Picture 4" descr="A picture containing text&#10;&#10;Description automatically generated">
            <a:extLst>
              <a:ext uri="{FF2B5EF4-FFF2-40B4-BE49-F238E27FC236}">
                <a16:creationId xmlns:a16="http://schemas.microsoft.com/office/drawing/2014/main" id="{4CEE0FE8-02DB-447E-9F76-E9E4F39B575E}"/>
              </a:ext>
            </a:extLst>
          </p:cNvPr>
          <p:cNvPicPr/>
          <p:nvPr/>
        </p:nvPicPr>
        <p:blipFill>
          <a:blip r:embed="rId2">
            <a:extLst>
              <a:ext uri="{28A0092B-C50C-407E-A947-70E740481C1C}">
                <a14:useLocalDpi xmlns:a14="http://schemas.microsoft.com/office/drawing/2010/main" val="0"/>
              </a:ext>
            </a:extLst>
          </a:blip>
          <a:stretch>
            <a:fillRect/>
          </a:stretch>
        </p:blipFill>
        <p:spPr>
          <a:xfrm>
            <a:off x="7058351" y="4373174"/>
            <a:ext cx="3229218" cy="1700411"/>
          </a:xfrm>
          <a:prstGeom prst="rect">
            <a:avLst/>
          </a:prstGeom>
        </p:spPr>
      </p:pic>
    </p:spTree>
    <p:extLst>
      <p:ext uri="{BB962C8B-B14F-4D97-AF65-F5344CB8AC3E}">
        <p14:creationId xmlns:p14="http://schemas.microsoft.com/office/powerpoint/2010/main" val="402425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Process for starting or resetting</a:t>
            </a:r>
          </a:p>
        </p:txBody>
      </p:sp>
      <p:sp>
        <p:nvSpPr>
          <p:cNvPr id="3" name="Content Placeholder 2"/>
          <p:cNvSpPr>
            <a:spLocks noGrp="1"/>
          </p:cNvSpPr>
          <p:nvPr>
            <p:ph idx="1"/>
          </p:nvPr>
        </p:nvSpPr>
        <p:spPr/>
        <p:txBody>
          <a:bodyPr>
            <a:normAutofit fontScale="77500" lnSpcReduction="20000"/>
          </a:bodyPr>
          <a:lstStyle/>
          <a:p>
            <a:r>
              <a:rPr lang="en-NZ" dirty="0"/>
              <a:t>Bring all parties together for </a:t>
            </a:r>
            <a:r>
              <a:rPr lang="en-NZ" dirty="0" err="1"/>
              <a:t>whakawhanaugatanga</a:t>
            </a:r>
            <a:r>
              <a:rPr lang="en-NZ" dirty="0"/>
              <a:t>.</a:t>
            </a:r>
          </a:p>
          <a:p>
            <a:r>
              <a:rPr lang="en-NZ" dirty="0"/>
              <a:t>Set agreements that you all actually agree to.</a:t>
            </a:r>
          </a:p>
          <a:p>
            <a:r>
              <a:rPr lang="en-NZ" dirty="0"/>
              <a:t>Share understanding of what a health collaborative space needs to be nourishing for all.</a:t>
            </a:r>
          </a:p>
          <a:p>
            <a:r>
              <a:rPr lang="en-NZ" dirty="0"/>
              <a:t>Agree to the need for individual work on projections and clearings of tension.</a:t>
            </a:r>
          </a:p>
          <a:p>
            <a:r>
              <a:rPr lang="en-NZ" dirty="0"/>
              <a:t>Agree to working with tension as a creative potential.</a:t>
            </a:r>
          </a:p>
          <a:p>
            <a:r>
              <a:rPr lang="en-NZ" dirty="0"/>
              <a:t>Dream together of what is possible and how that needs to land in all of you for you to be the system changing as you change the system – restoring as you go.</a:t>
            </a:r>
          </a:p>
          <a:p>
            <a:r>
              <a:rPr lang="en-NZ" dirty="0"/>
              <a:t>Help each find their own dream in that, and their part of the system’s dream.</a:t>
            </a:r>
          </a:p>
          <a:p>
            <a:r>
              <a:rPr lang="en-NZ" dirty="0"/>
              <a:t>Prototype and experiment together to set off evolutionary pathways of learning and changing.</a:t>
            </a:r>
          </a:p>
          <a:p>
            <a:endParaRPr lang="en-NZ" dirty="0"/>
          </a:p>
        </p:txBody>
      </p:sp>
    </p:spTree>
    <p:extLst>
      <p:ext uri="{BB962C8B-B14F-4D97-AF65-F5344CB8AC3E}">
        <p14:creationId xmlns:p14="http://schemas.microsoft.com/office/powerpoint/2010/main" val="68590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669F6-253B-4195-96BE-9F4E166AF25E}"/>
              </a:ext>
            </a:extLst>
          </p:cNvPr>
          <p:cNvSpPr>
            <a:spLocks noGrp="1"/>
          </p:cNvSpPr>
          <p:nvPr>
            <p:ph sz="half" idx="1"/>
          </p:nvPr>
        </p:nvSpPr>
        <p:spPr>
          <a:xfrm>
            <a:off x="838200" y="1825625"/>
            <a:ext cx="5181600" cy="4026535"/>
          </a:xfrm>
        </p:spPr>
        <p:txBody>
          <a:bodyPr>
            <a:normAutofit/>
          </a:bodyPr>
          <a:lstStyle/>
          <a:p>
            <a:r>
              <a:rPr lang="en-NZ" sz="1600" dirty="0"/>
              <a:t>Theory U: </a:t>
            </a:r>
            <a:r>
              <a:rPr lang="en-NZ" sz="1600" u="sng" dirty="0">
                <a:hlinkClick r:id="rId2"/>
              </a:rPr>
              <a:t>https://www.ottoscharmer.com/theoryu</a:t>
            </a:r>
            <a:endParaRPr lang="en-NZ" sz="1600" u="sng" dirty="0"/>
          </a:p>
          <a:p>
            <a:pPr marL="179388" indent="0">
              <a:buNone/>
            </a:pPr>
            <a:r>
              <a:rPr lang="en-NZ" sz="1600" dirty="0"/>
              <a:t>The penultimate resource for a different way of collaborating. </a:t>
            </a:r>
          </a:p>
          <a:p>
            <a:r>
              <a:rPr lang="en-NZ" sz="1600" dirty="0"/>
              <a:t>Donella Meadows </a:t>
            </a:r>
            <a:r>
              <a:rPr lang="en-NZ" sz="1600" u="sng" dirty="0">
                <a:solidFill>
                  <a:srgbClr val="5596B2"/>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http://donellameadows.org/archives/leverage-points-places-to-intervene-in-a-system/</a:t>
            </a:r>
            <a:r>
              <a:rPr lang="en-NZ" sz="1600" dirty="0">
                <a:solidFill>
                  <a:srgbClr val="5596B2"/>
                </a:solidFill>
                <a:effectLst/>
                <a:ea typeface="Calibri" panose="020F0502020204030204" pitchFamily="34" charset="0"/>
                <a:cs typeface="Times New Roman" panose="02020603050405020304" pitchFamily="18" charset="0"/>
              </a:rPr>
              <a:t> </a:t>
            </a:r>
            <a:endParaRPr lang="en-NZ" sz="1600" dirty="0">
              <a:solidFill>
                <a:srgbClr val="5596B2"/>
              </a:solidFill>
            </a:endParaRPr>
          </a:p>
          <a:p>
            <a:r>
              <a:rPr lang="en-NZ" sz="1600" dirty="0">
                <a:hlinkClick r:id="rId4"/>
              </a:rPr>
              <a:t>https://reospartners.com/</a:t>
            </a:r>
            <a:endParaRPr lang="en-NZ" sz="1600" dirty="0"/>
          </a:p>
          <a:p>
            <a:r>
              <a:rPr lang="en-NZ" sz="1600" dirty="0"/>
              <a:t>Explore platforms: </a:t>
            </a:r>
            <a:r>
              <a:rPr lang="en-NZ" sz="1600" dirty="0">
                <a:hlinkClick r:id="rId5"/>
              </a:rPr>
              <a:t>https://resources.workable.com/tutorial/collaboration-tools</a:t>
            </a:r>
            <a:r>
              <a:rPr lang="en-NZ" sz="1600" dirty="0"/>
              <a:t> </a:t>
            </a:r>
          </a:p>
        </p:txBody>
      </p:sp>
      <p:pic>
        <p:nvPicPr>
          <p:cNvPr id="4" name="Picture 3">
            <a:extLst>
              <a:ext uri="{FF2B5EF4-FFF2-40B4-BE49-F238E27FC236}">
                <a16:creationId xmlns:a16="http://schemas.microsoft.com/office/drawing/2014/main" id="{2B8763A5-2CA3-493A-9CF2-83905BF220B3}"/>
              </a:ext>
            </a:extLst>
          </p:cNvPr>
          <p:cNvPicPr>
            <a:picLocks noChangeAspect="1"/>
          </p:cNvPicPr>
          <p:nvPr/>
        </p:nvPicPr>
        <p:blipFill rotWithShape="1">
          <a:blip r:embed="rId6"/>
          <a:srcRect t="1716" r="1" b="33399"/>
          <a:stretch/>
        </p:blipFill>
        <p:spPr>
          <a:xfrm>
            <a:off x="6172200" y="1825625"/>
            <a:ext cx="5181600" cy="4026535"/>
          </a:xfrm>
          <a:prstGeom prst="rect">
            <a:avLst/>
          </a:prstGeom>
          <a:noFill/>
        </p:spPr>
      </p:pic>
      <p:sp>
        <p:nvSpPr>
          <p:cNvPr id="2" name="Title 1">
            <a:extLst>
              <a:ext uri="{FF2B5EF4-FFF2-40B4-BE49-F238E27FC236}">
                <a16:creationId xmlns:a16="http://schemas.microsoft.com/office/drawing/2014/main" id="{BAAE41CB-2517-42B6-B1BA-2CD8D3F4A039}"/>
              </a:ext>
            </a:extLst>
          </p:cNvPr>
          <p:cNvSpPr>
            <a:spLocks noGrp="1"/>
          </p:cNvSpPr>
          <p:nvPr>
            <p:ph type="title"/>
          </p:nvPr>
        </p:nvSpPr>
        <p:spPr>
          <a:xfrm>
            <a:off x="733182" y="705421"/>
            <a:ext cx="10725636" cy="839731"/>
          </a:xfrm>
        </p:spPr>
        <p:txBody>
          <a:bodyPr anchor="ctr">
            <a:normAutofit/>
          </a:bodyPr>
          <a:lstStyle/>
          <a:p>
            <a:r>
              <a:rPr lang="en-NZ" dirty="0"/>
              <a:t>Resources</a:t>
            </a:r>
          </a:p>
        </p:txBody>
      </p:sp>
    </p:spTree>
    <p:extLst>
      <p:ext uri="{BB962C8B-B14F-4D97-AF65-F5344CB8AC3E}">
        <p14:creationId xmlns:p14="http://schemas.microsoft.com/office/powerpoint/2010/main" val="32033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More resources</a:t>
            </a:r>
          </a:p>
        </p:txBody>
      </p:sp>
      <p:sp>
        <p:nvSpPr>
          <p:cNvPr id="3" name="Content Placeholder 2"/>
          <p:cNvSpPr>
            <a:spLocks noGrp="1"/>
          </p:cNvSpPr>
          <p:nvPr>
            <p:ph idx="1"/>
          </p:nvPr>
        </p:nvSpPr>
        <p:spPr/>
        <p:txBody>
          <a:bodyPr>
            <a:normAutofit/>
          </a:bodyPr>
          <a:lstStyle/>
          <a:p>
            <a:r>
              <a:rPr lang="en-NZ" sz="2000" dirty="0"/>
              <a:t>Future search network: </a:t>
            </a:r>
            <a:r>
              <a:rPr lang="en-NZ" sz="2000" u="sng" dirty="0">
                <a:hlinkClick r:id="rId2"/>
              </a:rPr>
              <a:t>https://futuresearch.net/</a:t>
            </a:r>
            <a:endParaRPr lang="en-NZ" sz="2000" dirty="0"/>
          </a:p>
          <a:p>
            <a:r>
              <a:rPr lang="en-NZ" sz="2000" dirty="0"/>
              <a:t>Good combination of resources: </a:t>
            </a:r>
            <a:r>
              <a:rPr lang="en-NZ" sz="2000" u="sng" dirty="0">
                <a:hlinkClick r:id="rId3"/>
              </a:rPr>
              <a:t>https://collaborationforimpact.com/</a:t>
            </a:r>
            <a:endParaRPr lang="en-NZ" sz="2000" dirty="0"/>
          </a:p>
          <a:p>
            <a:r>
              <a:rPr lang="en-NZ" sz="2000" u="sng" dirty="0">
                <a:hlinkClick r:id="rId4"/>
              </a:rPr>
              <a:t>https://www.twyfords.com.au/the-power-of-co/</a:t>
            </a:r>
            <a:endParaRPr lang="en-NZ" sz="2000" dirty="0"/>
          </a:p>
          <a:p>
            <a:r>
              <a:rPr lang="en-NZ" sz="2000" u="sng" dirty="0">
                <a:hlinkClick r:id="rId5"/>
              </a:rPr>
              <a:t>https://www.beyondstickynotes.com/</a:t>
            </a:r>
            <a:endParaRPr lang="en-NZ" sz="2000" dirty="0"/>
          </a:p>
          <a:p>
            <a:r>
              <a:rPr lang="en-NZ" sz="2000" dirty="0"/>
              <a:t>Regenerative thinking: </a:t>
            </a:r>
            <a:r>
              <a:rPr lang="en-NZ" sz="2000" u="sng" dirty="0">
                <a:hlinkClick r:id="rId6"/>
              </a:rPr>
              <a:t>https://regenesisgroup.com/</a:t>
            </a:r>
            <a:endParaRPr lang="en-NZ" sz="2000" dirty="0"/>
          </a:p>
        </p:txBody>
      </p:sp>
    </p:spTree>
    <p:extLst>
      <p:ext uri="{BB962C8B-B14F-4D97-AF65-F5344CB8AC3E}">
        <p14:creationId xmlns:p14="http://schemas.microsoft.com/office/powerpoint/2010/main" val="281847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6A41-7482-41BE-994A-FD855B8AD636}"/>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C2B6A5AA-242D-4571-A3E9-09CB7EC7F498}"/>
              </a:ext>
            </a:extLst>
          </p:cNvPr>
          <p:cNvSpPr>
            <a:spLocks noGrp="1"/>
          </p:cNvSpPr>
          <p:nvPr>
            <p:ph idx="1"/>
          </p:nvPr>
        </p:nvSpPr>
        <p:spPr>
          <a:xfrm>
            <a:off x="733182" y="1777873"/>
            <a:ext cx="10725636" cy="3847839"/>
          </a:xfrm>
        </p:spPr>
        <p:txBody>
          <a:bodyPr/>
          <a:lstStyle/>
          <a:p>
            <a:pPr marL="0" indent="0" algn="ctr">
              <a:buNone/>
            </a:pPr>
            <a:r>
              <a:rPr lang="en-NZ" sz="2800" i="1" dirty="0">
                <a:effectLst/>
                <a:ea typeface="Calibri" panose="020F0502020204030204" pitchFamily="34" charset="0"/>
                <a:cs typeface="Times New Roman" panose="02020603050405020304" pitchFamily="18" charset="0"/>
              </a:rPr>
              <a:t>Radical collaboration is vital in these times.  We don’t need only more single hero's leading movements, we need collectives that can form the connective tissue between them that operate as fields of intelligence to land new inspiration and pathways of evolution. We have only called it radical because it seems radical for our time to work in this way, however it is actually natural and one day will be our new normal.  </a:t>
            </a:r>
          </a:p>
          <a:p>
            <a:endParaRPr lang="en-NZ" dirty="0"/>
          </a:p>
        </p:txBody>
      </p:sp>
    </p:spTree>
    <p:extLst>
      <p:ext uri="{BB962C8B-B14F-4D97-AF65-F5344CB8AC3E}">
        <p14:creationId xmlns:p14="http://schemas.microsoft.com/office/powerpoint/2010/main" val="420553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dy of water with mountains in the background&#10;&#10;Description automatically generated with medium confidence">
            <a:extLst>
              <a:ext uri="{FF2B5EF4-FFF2-40B4-BE49-F238E27FC236}">
                <a16:creationId xmlns:a16="http://schemas.microsoft.com/office/drawing/2014/main" id="{BEEC7694-3B39-4345-A17A-8FE3FA83EA37}"/>
              </a:ext>
            </a:extLst>
          </p:cNvPr>
          <p:cNvPicPr/>
          <p:nvPr/>
        </p:nvPicPr>
        <p:blipFill rotWithShape="1">
          <a:blip r:embed="rId2">
            <a:extLst>
              <a:ext uri="{28A0092B-C50C-407E-A947-70E740481C1C}">
                <a14:useLocalDpi xmlns:a14="http://schemas.microsoft.com/office/drawing/2010/main" val="0"/>
              </a:ext>
            </a:extLst>
          </a:blip>
          <a:srcRect t="16005" r="2" b="34315"/>
          <a:stretch/>
        </p:blipFill>
        <p:spPr>
          <a:xfrm>
            <a:off x="838200" y="1825625"/>
            <a:ext cx="5181600" cy="3871087"/>
          </a:xfrm>
          <a:prstGeom prst="rect">
            <a:avLst/>
          </a:prstGeom>
          <a:noFill/>
        </p:spPr>
      </p:pic>
      <p:sp>
        <p:nvSpPr>
          <p:cNvPr id="3" name="Content Placeholder 2">
            <a:extLst>
              <a:ext uri="{FF2B5EF4-FFF2-40B4-BE49-F238E27FC236}">
                <a16:creationId xmlns:a16="http://schemas.microsoft.com/office/drawing/2014/main" id="{A5FD8774-91B9-46F3-A831-0C0D0F2A2A6D}"/>
              </a:ext>
            </a:extLst>
          </p:cNvPr>
          <p:cNvSpPr>
            <a:spLocks noGrp="1"/>
          </p:cNvSpPr>
          <p:nvPr>
            <p:ph sz="half" idx="2"/>
          </p:nvPr>
        </p:nvSpPr>
        <p:spPr>
          <a:xfrm>
            <a:off x="6172200" y="1825625"/>
            <a:ext cx="5181600" cy="3871087"/>
          </a:xfrm>
        </p:spPr>
        <p:txBody>
          <a:bodyPr>
            <a:normAutofit fontScale="92500" lnSpcReduction="20000"/>
          </a:bodyPr>
          <a:lstStyle/>
          <a:p>
            <a:pPr>
              <a:lnSpc>
                <a:spcPct val="104000"/>
              </a:lnSpc>
            </a:pPr>
            <a:r>
              <a:rPr lang="en-NZ" sz="2000" dirty="0"/>
              <a:t>What state do you need to be in to truly collaborate?</a:t>
            </a:r>
          </a:p>
          <a:p>
            <a:pPr>
              <a:lnSpc>
                <a:spcPct val="104000"/>
              </a:lnSpc>
            </a:pPr>
            <a:r>
              <a:rPr lang="en-NZ" sz="2000" dirty="0"/>
              <a:t>How do you connect to that state as a team and as individuals?</a:t>
            </a:r>
          </a:p>
          <a:p>
            <a:pPr>
              <a:lnSpc>
                <a:spcPct val="104000"/>
              </a:lnSpc>
            </a:pPr>
            <a:r>
              <a:rPr lang="en-NZ" sz="2000" dirty="0"/>
              <a:t>When have collaborations worked well for you? What are the key ingredients? When didn’t they work? What were those ingredients?</a:t>
            </a:r>
          </a:p>
          <a:p>
            <a:pPr>
              <a:lnSpc>
                <a:spcPct val="104000"/>
              </a:lnSpc>
            </a:pPr>
            <a:r>
              <a:rPr lang="en-NZ" sz="2000" dirty="0"/>
              <a:t>How do we do it better?</a:t>
            </a:r>
          </a:p>
          <a:p>
            <a:pPr>
              <a:lnSpc>
                <a:spcPct val="104000"/>
              </a:lnSpc>
            </a:pPr>
            <a:r>
              <a:rPr lang="en-NZ" sz="2000" dirty="0"/>
              <a:t>How do we clear the barriers that keep us stuck?</a:t>
            </a:r>
          </a:p>
          <a:p>
            <a:pPr>
              <a:lnSpc>
                <a:spcPct val="104000"/>
              </a:lnSpc>
            </a:pPr>
            <a:r>
              <a:rPr lang="en-NZ" sz="2000" dirty="0"/>
              <a:t>How do we be brave and experiment!</a:t>
            </a:r>
          </a:p>
          <a:p>
            <a:pPr>
              <a:lnSpc>
                <a:spcPct val="104000"/>
              </a:lnSpc>
            </a:pPr>
            <a:endParaRPr lang="en-NZ" sz="2000" dirty="0"/>
          </a:p>
        </p:txBody>
      </p:sp>
      <p:sp>
        <p:nvSpPr>
          <p:cNvPr id="2" name="Title 1">
            <a:extLst>
              <a:ext uri="{FF2B5EF4-FFF2-40B4-BE49-F238E27FC236}">
                <a16:creationId xmlns:a16="http://schemas.microsoft.com/office/drawing/2014/main" id="{1C66D76B-7CBD-42A0-AC53-68BB7C0B46C1}"/>
              </a:ext>
            </a:extLst>
          </p:cNvPr>
          <p:cNvSpPr>
            <a:spLocks noGrp="1"/>
          </p:cNvSpPr>
          <p:nvPr>
            <p:ph type="title"/>
          </p:nvPr>
        </p:nvSpPr>
        <p:spPr>
          <a:xfrm>
            <a:off x="733182" y="705421"/>
            <a:ext cx="10725636" cy="839731"/>
          </a:xfrm>
        </p:spPr>
        <p:txBody>
          <a:bodyPr anchor="ctr">
            <a:normAutofit/>
          </a:bodyPr>
          <a:lstStyle/>
          <a:p>
            <a:r>
              <a:rPr lang="en-NZ" dirty="0"/>
              <a:t>Reflection and our exploration today</a:t>
            </a:r>
          </a:p>
        </p:txBody>
      </p:sp>
    </p:spTree>
    <p:extLst>
      <p:ext uri="{BB962C8B-B14F-4D97-AF65-F5344CB8AC3E}">
        <p14:creationId xmlns:p14="http://schemas.microsoft.com/office/powerpoint/2010/main" val="347655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Our nervous system</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3982" y="1814233"/>
            <a:ext cx="5964036"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77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733182" y="2010955"/>
            <a:ext cx="10725636" cy="3847839"/>
          </a:xfrm>
        </p:spPr>
        <p:txBody>
          <a:bodyPr/>
          <a:lstStyle/>
          <a:p>
            <a:pPr marL="0" indent="0" algn="ctr">
              <a:buNone/>
            </a:pPr>
            <a:r>
              <a:rPr lang="en-NZ" sz="3600" b="1" dirty="0"/>
              <a:t>To collaborate deeply means we have a deep sense of self, so we can accept others and work from our essential place to theirs. Our magic to there's. </a:t>
            </a:r>
          </a:p>
          <a:p>
            <a:endParaRPr lang="en-NZ" dirty="0"/>
          </a:p>
        </p:txBody>
      </p:sp>
    </p:spTree>
    <p:extLst>
      <p:ext uri="{BB962C8B-B14F-4D97-AF65-F5344CB8AC3E}">
        <p14:creationId xmlns:p14="http://schemas.microsoft.com/office/powerpoint/2010/main" val="161423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C12B-EF94-4AE6-9FA6-13C5DEB9629F}"/>
              </a:ext>
            </a:extLst>
          </p:cNvPr>
          <p:cNvSpPr>
            <a:spLocks noGrp="1"/>
          </p:cNvSpPr>
          <p:nvPr>
            <p:ph type="title"/>
          </p:nvPr>
        </p:nvSpPr>
        <p:spPr/>
        <p:txBody>
          <a:bodyPr/>
          <a:lstStyle/>
          <a:p>
            <a:r>
              <a:rPr lang="en-NZ" dirty="0"/>
              <a:t>Principles and process</a:t>
            </a:r>
          </a:p>
        </p:txBody>
      </p:sp>
      <p:sp>
        <p:nvSpPr>
          <p:cNvPr id="3" name="Content Placeholder 2">
            <a:extLst>
              <a:ext uri="{FF2B5EF4-FFF2-40B4-BE49-F238E27FC236}">
                <a16:creationId xmlns:a16="http://schemas.microsoft.com/office/drawing/2014/main" id="{0F945A8B-FFC6-4EEE-8116-6B21345FD226}"/>
              </a:ext>
            </a:extLst>
          </p:cNvPr>
          <p:cNvSpPr>
            <a:spLocks noGrp="1"/>
          </p:cNvSpPr>
          <p:nvPr>
            <p:ph idx="1"/>
          </p:nvPr>
        </p:nvSpPr>
        <p:spPr>
          <a:xfrm>
            <a:off x="733182" y="1768908"/>
            <a:ext cx="10725636" cy="4255373"/>
          </a:xfrm>
        </p:spPr>
        <p:txBody>
          <a:bodyPr>
            <a:normAutofit fontScale="55000" lnSpcReduction="20000"/>
          </a:bodyPr>
          <a:lstStyle/>
          <a:p>
            <a:pPr marL="342900" indent="-342900">
              <a:lnSpc>
                <a:spcPct val="115000"/>
              </a:lnSpc>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Purpose </a:t>
            </a:r>
            <a:r>
              <a:rPr lang="en-NZ" sz="2700" dirty="0">
                <a:ea typeface="Calibri" panose="020F0502020204030204" pitchFamily="34" charset="0"/>
                <a:cs typeface="Times New Roman" panose="02020603050405020304" pitchFamily="18" charset="0"/>
              </a:rPr>
              <a:t>-</a:t>
            </a:r>
            <a:r>
              <a:rPr lang="en-NZ" sz="2700" b="1" dirty="0">
                <a:ea typeface="Calibri" panose="020F0502020204030204" pitchFamily="34" charset="0"/>
                <a:cs typeface="Times New Roman" panose="02020603050405020304" pitchFamily="18" charset="0"/>
              </a:rPr>
              <a:t> </a:t>
            </a:r>
            <a:r>
              <a:rPr lang="en-NZ" sz="2700" dirty="0">
                <a:ea typeface="Calibri" panose="020F0502020204030204" pitchFamily="34" charset="0"/>
                <a:cs typeface="Times New Roman" panose="02020603050405020304" pitchFamily="18" charset="0"/>
              </a:rPr>
              <a:t>the collaboration purpose is clear and in service of what the system is asking for and needing. </a:t>
            </a:r>
          </a:p>
          <a:p>
            <a:pPr marL="342900" indent="-342900">
              <a:lnSpc>
                <a:spcPct val="115000"/>
              </a:lnSpc>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Connection </a:t>
            </a:r>
            <a:r>
              <a:rPr lang="en-NZ" sz="2700" dirty="0">
                <a:ea typeface="Calibri" panose="020F0502020204030204" pitchFamily="34" charset="0"/>
                <a:cs typeface="Times New Roman" panose="02020603050405020304" pitchFamily="18" charset="0"/>
              </a:rPr>
              <a:t>- we take the time to set up the container and the connective tissue between us and keep it healthy.</a:t>
            </a:r>
          </a:p>
          <a:p>
            <a:pPr marL="342900" lvl="0" indent="-342900">
              <a:lnSpc>
                <a:spcPct val="115000"/>
              </a:lnSpc>
              <a:buFont typeface="Symbol" panose="05050102010706020507" pitchFamily="18" charset="2"/>
              <a:buChar char=""/>
            </a:pPr>
            <a:r>
              <a:rPr lang="en-NZ" sz="2700" b="1" dirty="0">
                <a:effectLst/>
                <a:ea typeface="Calibri" panose="020F0502020204030204" pitchFamily="34" charset="0"/>
                <a:cs typeface="Times New Roman" panose="02020603050405020304" pitchFamily="18" charset="0"/>
              </a:rPr>
              <a:t>Everyone has a place </a:t>
            </a:r>
            <a:r>
              <a:rPr lang="en-NZ" sz="2700" dirty="0">
                <a:ea typeface="Calibri" panose="020F0502020204030204" pitchFamily="34" charset="0"/>
                <a:cs typeface="Times New Roman" panose="02020603050405020304" pitchFamily="18" charset="0"/>
              </a:rPr>
              <a:t>-</a:t>
            </a:r>
            <a:r>
              <a:rPr lang="en-NZ" sz="2700" dirty="0">
                <a:effectLst/>
                <a:ea typeface="Calibri" panose="020F0502020204030204" pitchFamily="34" charset="0"/>
                <a:cs typeface="Times New Roman" panose="02020603050405020304" pitchFamily="18" charset="0"/>
              </a:rPr>
              <a:t> that aligns with strengths and purpose, not just with role. </a:t>
            </a:r>
          </a:p>
          <a:p>
            <a:pPr marL="342900" lvl="0" indent="-342900">
              <a:lnSpc>
                <a:spcPct val="115000"/>
              </a:lnSpc>
              <a:buFont typeface="Symbol" panose="05050102010706020507" pitchFamily="18" charset="2"/>
              <a:buChar char=""/>
            </a:pPr>
            <a:r>
              <a:rPr lang="en-NZ" sz="2700" b="1" dirty="0" err="1">
                <a:ea typeface="Calibri" panose="020F0502020204030204" pitchFamily="34" charset="0"/>
                <a:cs typeface="Times New Roman" panose="02020603050405020304" pitchFamily="18" charset="0"/>
              </a:rPr>
              <a:t>Honoring</a:t>
            </a:r>
            <a:r>
              <a:rPr lang="en-NZ" sz="2700" b="1" dirty="0">
                <a:ea typeface="Calibri" panose="020F0502020204030204" pitchFamily="34" charset="0"/>
                <a:cs typeface="Times New Roman" panose="02020603050405020304" pitchFamily="18" charset="0"/>
              </a:rPr>
              <a:t> multiplicity</a:t>
            </a:r>
            <a:r>
              <a:rPr lang="en-NZ" sz="2700" dirty="0">
                <a:ea typeface="Calibri" panose="020F0502020204030204" pitchFamily="34" charset="0"/>
                <a:cs typeface="Times New Roman" panose="02020603050405020304" pitchFamily="18" charset="0"/>
              </a:rPr>
              <a:t> - we </a:t>
            </a:r>
            <a:r>
              <a:rPr lang="en-NZ" sz="2700" dirty="0" err="1">
                <a:ea typeface="Calibri" panose="020F0502020204030204" pitchFamily="34" charset="0"/>
                <a:cs typeface="Times New Roman" panose="02020603050405020304" pitchFamily="18" charset="0"/>
              </a:rPr>
              <a:t>honor</a:t>
            </a:r>
            <a:r>
              <a:rPr lang="en-NZ" sz="2700" dirty="0">
                <a:ea typeface="Calibri" panose="020F0502020204030204" pitchFamily="34" charset="0"/>
                <a:cs typeface="Times New Roman" panose="02020603050405020304" pitchFamily="18" charset="0"/>
              </a:rPr>
              <a:t> the collaboration and the organisation they come from – you cant take hats off.</a:t>
            </a:r>
          </a:p>
          <a:p>
            <a:pPr marL="342900" indent="-342900">
              <a:lnSpc>
                <a:spcPct val="115000"/>
              </a:lnSpc>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Aroha </a:t>
            </a:r>
            <a:r>
              <a:rPr lang="en-NZ" sz="2700" b="1" dirty="0" err="1">
                <a:ea typeface="Calibri" panose="020F0502020204030204" pitchFamily="34" charset="0"/>
                <a:cs typeface="Times New Roman" panose="02020603050405020304" pitchFamily="18" charset="0"/>
              </a:rPr>
              <a:t>atu</a:t>
            </a:r>
            <a:r>
              <a:rPr lang="en-NZ" sz="2700" b="1" dirty="0">
                <a:ea typeface="Calibri" panose="020F0502020204030204" pitchFamily="34" charset="0"/>
                <a:cs typeface="Times New Roman" panose="02020603050405020304" pitchFamily="18" charset="0"/>
              </a:rPr>
              <a:t> - Aroha </a:t>
            </a:r>
            <a:r>
              <a:rPr lang="en-NZ" sz="2700" b="1" dirty="0" err="1">
                <a:ea typeface="Calibri" panose="020F0502020204030204" pitchFamily="34" charset="0"/>
                <a:cs typeface="Times New Roman" panose="02020603050405020304" pitchFamily="18" charset="0"/>
              </a:rPr>
              <a:t>mai</a:t>
            </a:r>
            <a:r>
              <a:rPr lang="en-NZ" sz="2700" b="1" dirty="0">
                <a:ea typeface="Calibri" panose="020F0502020204030204" pitchFamily="34" charset="0"/>
                <a:cs typeface="Times New Roman" panose="02020603050405020304" pitchFamily="18" charset="0"/>
              </a:rPr>
              <a:t> </a:t>
            </a:r>
            <a:r>
              <a:rPr lang="en-NZ" sz="2700" dirty="0">
                <a:ea typeface="Calibri" panose="020F0502020204030204" pitchFamily="34" charset="0"/>
                <a:cs typeface="Times New Roman" panose="02020603050405020304" pitchFamily="18" charset="0"/>
              </a:rPr>
              <a:t>- what we are asking and giving to each other has some balance over time. </a:t>
            </a:r>
          </a:p>
          <a:p>
            <a:pPr marL="342900" indent="-342900">
              <a:lnSpc>
                <a:spcPct val="115000"/>
              </a:lnSpc>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We </a:t>
            </a:r>
            <a:r>
              <a:rPr lang="en-NZ" sz="2700" b="1" dirty="0" err="1">
                <a:ea typeface="Calibri" panose="020F0502020204030204" pitchFamily="34" charset="0"/>
                <a:cs typeface="Times New Roman" panose="02020603050405020304" pitchFamily="18" charset="0"/>
              </a:rPr>
              <a:t>honor</a:t>
            </a:r>
            <a:r>
              <a:rPr lang="en-NZ" sz="2700" b="1" dirty="0">
                <a:ea typeface="Calibri" panose="020F0502020204030204" pitchFamily="34" charset="0"/>
                <a:cs typeface="Times New Roman" panose="02020603050405020304" pitchFamily="18" charset="0"/>
              </a:rPr>
              <a:t> what came first </a:t>
            </a:r>
            <a:r>
              <a:rPr lang="en-NZ" sz="2700" dirty="0">
                <a:ea typeface="Calibri" panose="020F0502020204030204" pitchFamily="34" charset="0"/>
                <a:cs typeface="Times New Roman" panose="02020603050405020304" pitchFamily="18" charset="0"/>
              </a:rPr>
              <a:t>- from the treaty to the original impulse for the collaboration.</a:t>
            </a:r>
          </a:p>
          <a:p>
            <a:pPr marL="342900" lvl="0" indent="-342900">
              <a:lnSpc>
                <a:spcPct val="115000"/>
              </a:lnSpc>
              <a:buFont typeface="Symbol" panose="05050102010706020507" pitchFamily="18" charset="2"/>
              <a:buChar char=""/>
            </a:pPr>
            <a:r>
              <a:rPr lang="en-NZ" sz="2700" b="1" dirty="0">
                <a:effectLst/>
                <a:ea typeface="Calibri" panose="020F0502020204030204" pitchFamily="34" charset="0"/>
                <a:cs typeface="Times New Roman" panose="02020603050405020304" pitchFamily="18" charset="0"/>
              </a:rPr>
              <a:t>Restoration</a:t>
            </a:r>
            <a:r>
              <a:rPr lang="en-NZ" sz="2700" dirty="0">
                <a:effectLst/>
                <a:ea typeface="Calibri" panose="020F0502020204030204" pitchFamily="34" charset="0"/>
                <a:cs typeface="Times New Roman" panose="02020603050405020304" pitchFamily="18" charset="0"/>
              </a:rPr>
              <a:t> </a:t>
            </a:r>
            <a:r>
              <a:rPr lang="en-NZ" sz="2700" dirty="0">
                <a:ea typeface="Calibri" panose="020F0502020204030204" pitchFamily="34" charset="0"/>
                <a:cs typeface="Times New Roman" panose="02020603050405020304" pitchFamily="18" charset="0"/>
              </a:rPr>
              <a:t>- </a:t>
            </a:r>
            <a:r>
              <a:rPr lang="en-NZ" sz="2700" dirty="0">
                <a:effectLst/>
                <a:ea typeface="Calibri" panose="020F0502020204030204" pitchFamily="34" charset="0"/>
                <a:cs typeface="Times New Roman" panose="02020603050405020304" pitchFamily="18" charset="0"/>
              </a:rPr>
              <a:t>we restore as we go, we model the system changing as well as changing the system.</a:t>
            </a:r>
          </a:p>
          <a:p>
            <a:pPr marL="342900" lvl="0" indent="-342900">
              <a:lnSpc>
                <a:spcPct val="115000"/>
              </a:lnSpc>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Clearings </a:t>
            </a:r>
            <a:r>
              <a:rPr lang="en-NZ" sz="2700" dirty="0">
                <a:ea typeface="Calibri" panose="020F0502020204030204" pitchFamily="34" charset="0"/>
                <a:cs typeface="Times New Roman" panose="02020603050405020304" pitchFamily="18" charset="0"/>
              </a:rPr>
              <a:t>- We clear the space between us to not build elephants. </a:t>
            </a:r>
            <a:endParaRPr lang="en-NZ" sz="27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2700" b="1" dirty="0">
                <a:effectLst/>
                <a:ea typeface="Calibri" panose="020F0502020204030204" pitchFamily="34" charset="0"/>
                <a:cs typeface="Times New Roman" panose="02020603050405020304" pitchFamily="18" charset="0"/>
              </a:rPr>
              <a:t>Resourcing</a:t>
            </a:r>
            <a:r>
              <a:rPr lang="en-NZ" sz="2700" dirty="0">
                <a:effectLst/>
                <a:ea typeface="Calibri" panose="020F0502020204030204" pitchFamily="34" charset="0"/>
                <a:cs typeface="Times New Roman" panose="02020603050405020304" pitchFamily="18" charset="0"/>
              </a:rPr>
              <a:t> - we resource for the journey – individually and collectively.</a:t>
            </a:r>
          </a:p>
          <a:p>
            <a:pPr marL="342900" lvl="0" indent="-342900">
              <a:lnSpc>
                <a:spcPct val="115000"/>
              </a:lnSpc>
              <a:spcAft>
                <a:spcPts val="1000"/>
              </a:spcAft>
              <a:buFont typeface="Symbol" panose="05050102010706020507" pitchFamily="18" charset="2"/>
              <a:buChar char=""/>
            </a:pPr>
            <a:r>
              <a:rPr lang="en-NZ" sz="2700" b="1" dirty="0">
                <a:ea typeface="Calibri" panose="020F0502020204030204" pitchFamily="34" charset="0"/>
                <a:cs typeface="Times New Roman" panose="02020603050405020304" pitchFamily="18" charset="0"/>
              </a:rPr>
              <a:t>Emerging and experimenting -</a:t>
            </a:r>
            <a:r>
              <a:rPr lang="en-NZ" sz="2700" dirty="0">
                <a:ea typeface="Calibri" panose="020F0502020204030204" pitchFamily="34" charset="0"/>
                <a:cs typeface="Times New Roman" panose="02020603050405020304" pitchFamily="18" charset="0"/>
              </a:rPr>
              <a:t> we understand there are multiple pathways and we prototype to continually evolve and learn.</a:t>
            </a:r>
            <a:endParaRPr lang="en-NZ" sz="2700" dirty="0">
              <a:effectLst/>
              <a:ea typeface="Calibri" panose="020F050202020403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94711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9E9B-CD18-4AA0-9EFA-DE0FD024092D}"/>
              </a:ext>
            </a:extLst>
          </p:cNvPr>
          <p:cNvSpPr>
            <a:spLocks noGrp="1"/>
          </p:cNvSpPr>
          <p:nvPr>
            <p:ph type="title"/>
          </p:nvPr>
        </p:nvSpPr>
        <p:spPr/>
        <p:txBody>
          <a:bodyPr>
            <a:noAutofit/>
          </a:bodyPr>
          <a:lstStyle/>
          <a:p>
            <a:r>
              <a:rPr lang="en-NZ" sz="3400" dirty="0"/>
              <a:t>The way we approach the problem is the problem </a:t>
            </a:r>
          </a:p>
        </p:txBody>
      </p:sp>
      <p:graphicFrame>
        <p:nvGraphicFramePr>
          <p:cNvPr id="5" name="Content Placeholder 4">
            <a:extLst>
              <a:ext uri="{FF2B5EF4-FFF2-40B4-BE49-F238E27FC236}">
                <a16:creationId xmlns:a16="http://schemas.microsoft.com/office/drawing/2014/main" id="{A07A78D3-4220-40A9-9511-927BA110B0AB}"/>
              </a:ext>
            </a:extLst>
          </p:cNvPr>
          <p:cNvGraphicFramePr>
            <a:graphicFrameLocks noGrp="1"/>
          </p:cNvGraphicFramePr>
          <p:nvPr>
            <p:ph idx="1"/>
            <p:extLst>
              <p:ext uri="{D42A27DB-BD31-4B8C-83A1-F6EECF244321}">
                <p14:modId xmlns:p14="http://schemas.microsoft.com/office/powerpoint/2010/main" val="2615367548"/>
              </p:ext>
            </p:extLst>
          </p:nvPr>
        </p:nvGraphicFramePr>
        <p:xfrm>
          <a:off x="2371164" y="2092101"/>
          <a:ext cx="7449671" cy="3009117"/>
        </p:xfrm>
        <a:graphic>
          <a:graphicData uri="http://schemas.openxmlformats.org/drawingml/2006/table">
            <a:tbl>
              <a:tblPr firstRow="1" firstCol="1" bandRow="1">
                <a:tableStyleId>{5C22544A-7EE6-4342-B048-85BDC9FD1C3A}</a:tableStyleId>
              </a:tblPr>
              <a:tblGrid>
                <a:gridCol w="1900581">
                  <a:extLst>
                    <a:ext uri="{9D8B030D-6E8A-4147-A177-3AD203B41FA5}">
                      <a16:colId xmlns:a16="http://schemas.microsoft.com/office/drawing/2014/main" val="318997546"/>
                    </a:ext>
                  </a:extLst>
                </a:gridCol>
                <a:gridCol w="2654779">
                  <a:extLst>
                    <a:ext uri="{9D8B030D-6E8A-4147-A177-3AD203B41FA5}">
                      <a16:colId xmlns:a16="http://schemas.microsoft.com/office/drawing/2014/main" val="3812672595"/>
                    </a:ext>
                  </a:extLst>
                </a:gridCol>
                <a:gridCol w="2894311">
                  <a:extLst>
                    <a:ext uri="{9D8B030D-6E8A-4147-A177-3AD203B41FA5}">
                      <a16:colId xmlns:a16="http://schemas.microsoft.com/office/drawing/2014/main" val="429340343"/>
                    </a:ext>
                  </a:extLst>
                </a:gridCol>
              </a:tblGrid>
              <a:tr h="319405">
                <a:tc>
                  <a:txBody>
                    <a:bodyPr/>
                    <a:lstStyle/>
                    <a:p>
                      <a:pPr>
                        <a:lnSpc>
                          <a:spcPct val="115000"/>
                        </a:lnSpc>
                        <a:spcAft>
                          <a:spcPts val="1000"/>
                        </a:spcAft>
                      </a:pPr>
                      <a:r>
                        <a:rPr lang="en-NZ" sz="1400" dirty="0">
                          <a:effectLst/>
                          <a:latin typeface="+mn-lt"/>
                        </a:rPr>
                        <a:t>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Current way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Radical collaboration</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890587"/>
                  </a:ext>
                </a:extLst>
              </a:tr>
              <a:tr h="2689712">
                <a:tc>
                  <a:txBody>
                    <a:bodyPr/>
                    <a:lstStyle/>
                    <a:p>
                      <a:pPr>
                        <a:lnSpc>
                          <a:spcPct val="115000"/>
                        </a:lnSpc>
                        <a:spcAft>
                          <a:spcPts val="1000"/>
                        </a:spcAft>
                      </a:pPr>
                      <a:r>
                        <a:rPr lang="en-NZ" sz="1400" dirty="0">
                          <a:effectLst/>
                          <a:latin typeface="+mn-lt"/>
                        </a:rPr>
                        <a:t>How we approach the challenge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Agree on what the problem is.</a:t>
                      </a:r>
                    </a:p>
                    <a:p>
                      <a:pPr>
                        <a:lnSpc>
                          <a:spcPct val="115000"/>
                        </a:lnSpc>
                        <a:spcAft>
                          <a:spcPts val="1000"/>
                        </a:spcAft>
                      </a:pPr>
                      <a:r>
                        <a:rPr lang="en-NZ" sz="1400" dirty="0">
                          <a:effectLst/>
                          <a:latin typeface="+mn-lt"/>
                        </a:rPr>
                        <a:t>Agree on the evidence.</a:t>
                      </a:r>
                    </a:p>
                    <a:p>
                      <a:pPr>
                        <a:lnSpc>
                          <a:spcPct val="115000"/>
                        </a:lnSpc>
                        <a:spcAft>
                          <a:spcPts val="1000"/>
                        </a:spcAft>
                      </a:pPr>
                      <a:r>
                        <a:rPr lang="en-NZ" sz="1400" dirty="0">
                          <a:effectLst/>
                          <a:latin typeface="+mn-lt"/>
                        </a:rPr>
                        <a:t>Create</a:t>
                      </a:r>
                      <a:r>
                        <a:rPr lang="en-NZ" sz="1400" baseline="0" dirty="0">
                          <a:effectLst/>
                          <a:latin typeface="+mn-lt"/>
                        </a:rPr>
                        <a:t> project teams that reflect evidential base.</a:t>
                      </a:r>
                      <a:endParaRPr lang="en-NZ" sz="1400" dirty="0">
                        <a:effectLst/>
                        <a:latin typeface="+mn-lt"/>
                      </a:endParaRPr>
                    </a:p>
                    <a:p>
                      <a:pPr>
                        <a:lnSpc>
                          <a:spcPct val="115000"/>
                        </a:lnSpc>
                        <a:spcAft>
                          <a:spcPts val="1000"/>
                        </a:spcAft>
                      </a:pPr>
                      <a:r>
                        <a:rPr lang="en-NZ" sz="1400" dirty="0">
                          <a:effectLst/>
                          <a:latin typeface="+mn-lt"/>
                        </a:rPr>
                        <a:t>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Agree on a larger systemic approach. </a:t>
                      </a:r>
                    </a:p>
                    <a:p>
                      <a:pPr>
                        <a:lnSpc>
                          <a:spcPct val="115000"/>
                        </a:lnSpc>
                        <a:spcAft>
                          <a:spcPts val="1000"/>
                        </a:spcAft>
                      </a:pPr>
                      <a:r>
                        <a:rPr lang="en-NZ" sz="1400" dirty="0">
                          <a:effectLst/>
                          <a:latin typeface="+mn-lt"/>
                        </a:rPr>
                        <a:t>Agree to stand in a holistic worldview to approach the challenges.</a:t>
                      </a:r>
                    </a:p>
                    <a:p>
                      <a:pPr>
                        <a:lnSpc>
                          <a:spcPct val="115000"/>
                        </a:lnSpc>
                        <a:spcAft>
                          <a:spcPts val="1000"/>
                        </a:spcAft>
                      </a:pPr>
                      <a:r>
                        <a:rPr lang="en-NZ" sz="1400" dirty="0">
                          <a:effectLst/>
                          <a:latin typeface="+mn-lt"/>
                        </a:rPr>
                        <a:t>Feel the future we want to land in us.</a:t>
                      </a:r>
                    </a:p>
                    <a:p>
                      <a:pPr>
                        <a:lnSpc>
                          <a:spcPct val="115000"/>
                        </a:lnSpc>
                        <a:spcAft>
                          <a:spcPts val="1000"/>
                        </a:spcAft>
                      </a:pPr>
                      <a:r>
                        <a:rPr lang="en-NZ" sz="1400" dirty="0">
                          <a:effectLst/>
                          <a:latin typeface="+mn-lt"/>
                          <a:ea typeface="Calibri" panose="020F0502020204030204" pitchFamily="34" charset="0"/>
                          <a:cs typeface="Times New Roman" panose="02020603050405020304" pitchFamily="18" charset="0"/>
                        </a:rPr>
                        <a:t>Help</a:t>
                      </a:r>
                      <a:r>
                        <a:rPr lang="en-NZ" sz="1400" baseline="0" dirty="0">
                          <a:effectLst/>
                          <a:latin typeface="+mn-lt"/>
                          <a:ea typeface="Calibri" panose="020F0502020204030204" pitchFamily="34" charset="0"/>
                          <a:cs typeface="Times New Roman" panose="02020603050405020304" pitchFamily="18" charset="0"/>
                        </a:rPr>
                        <a:t> everyone find their dream in the collective dream.</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908082"/>
                  </a:ext>
                </a:extLst>
              </a:tr>
            </a:tbl>
          </a:graphicData>
        </a:graphic>
      </p:graphicFrame>
    </p:spTree>
    <p:extLst>
      <p:ext uri="{BB962C8B-B14F-4D97-AF65-F5344CB8AC3E}">
        <p14:creationId xmlns:p14="http://schemas.microsoft.com/office/powerpoint/2010/main" val="77602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0709-90BD-4B3B-85EC-3E7ABB9CD867}"/>
              </a:ext>
            </a:extLst>
          </p:cNvPr>
          <p:cNvSpPr>
            <a:spLocks noGrp="1"/>
          </p:cNvSpPr>
          <p:nvPr>
            <p:ph type="title"/>
          </p:nvPr>
        </p:nvSpPr>
        <p:spPr/>
        <p:txBody>
          <a:bodyPr/>
          <a:lstStyle/>
          <a:p>
            <a:r>
              <a:rPr lang="en-NZ" dirty="0"/>
              <a:t>The way we create teams </a:t>
            </a:r>
          </a:p>
        </p:txBody>
      </p:sp>
      <p:graphicFrame>
        <p:nvGraphicFramePr>
          <p:cNvPr id="5" name="Content Placeholder 4">
            <a:extLst>
              <a:ext uri="{FF2B5EF4-FFF2-40B4-BE49-F238E27FC236}">
                <a16:creationId xmlns:a16="http://schemas.microsoft.com/office/drawing/2014/main" id="{575AB6C7-0BA0-40A0-B6D8-EC45B4C39FD7}"/>
              </a:ext>
            </a:extLst>
          </p:cNvPr>
          <p:cNvGraphicFramePr>
            <a:graphicFrameLocks noGrp="1"/>
          </p:cNvGraphicFramePr>
          <p:nvPr>
            <p:ph idx="1"/>
            <p:extLst>
              <p:ext uri="{D42A27DB-BD31-4B8C-83A1-F6EECF244321}">
                <p14:modId xmlns:p14="http://schemas.microsoft.com/office/powerpoint/2010/main" val="755929834"/>
              </p:ext>
            </p:extLst>
          </p:nvPr>
        </p:nvGraphicFramePr>
        <p:xfrm>
          <a:off x="1929829" y="2021391"/>
          <a:ext cx="8332342" cy="3250182"/>
        </p:xfrm>
        <a:graphic>
          <a:graphicData uri="http://schemas.openxmlformats.org/drawingml/2006/table">
            <a:tbl>
              <a:tblPr firstRow="1" firstCol="1" bandRow="1">
                <a:tableStyleId>{5C22544A-7EE6-4342-B048-85BDC9FD1C3A}</a:tableStyleId>
              </a:tblPr>
              <a:tblGrid>
                <a:gridCol w="4157206">
                  <a:extLst>
                    <a:ext uri="{9D8B030D-6E8A-4147-A177-3AD203B41FA5}">
                      <a16:colId xmlns:a16="http://schemas.microsoft.com/office/drawing/2014/main" val="1022084589"/>
                    </a:ext>
                  </a:extLst>
                </a:gridCol>
                <a:gridCol w="4175136">
                  <a:extLst>
                    <a:ext uri="{9D8B030D-6E8A-4147-A177-3AD203B41FA5}">
                      <a16:colId xmlns:a16="http://schemas.microsoft.com/office/drawing/2014/main" val="2582751770"/>
                    </a:ext>
                  </a:extLst>
                </a:gridCol>
              </a:tblGrid>
              <a:tr h="309433">
                <a:tc>
                  <a:txBody>
                    <a:bodyPr/>
                    <a:lstStyle/>
                    <a:p>
                      <a:pPr>
                        <a:lnSpc>
                          <a:spcPct val="115000"/>
                        </a:lnSpc>
                        <a:spcAft>
                          <a:spcPts val="1000"/>
                        </a:spcAft>
                      </a:pPr>
                      <a:r>
                        <a:rPr lang="en-NZ" sz="1400" dirty="0">
                          <a:effectLst/>
                          <a:latin typeface="+mn-lt"/>
                        </a:rPr>
                        <a:t>Current way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Radical collaboration </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408876"/>
                  </a:ext>
                </a:extLst>
              </a:tr>
              <a:tr h="2631259">
                <a:tc>
                  <a:txBody>
                    <a:bodyPr/>
                    <a:lstStyle/>
                    <a:p>
                      <a:pPr>
                        <a:lnSpc>
                          <a:spcPct val="115000"/>
                        </a:lnSpc>
                        <a:spcAft>
                          <a:spcPts val="1000"/>
                        </a:spcAft>
                      </a:pPr>
                      <a:r>
                        <a:rPr lang="en-NZ" sz="1400" dirty="0">
                          <a:effectLst/>
                          <a:latin typeface="+mn-lt"/>
                        </a:rPr>
                        <a:t>Who has the power to influence</a:t>
                      </a:r>
                    </a:p>
                    <a:p>
                      <a:pPr>
                        <a:lnSpc>
                          <a:spcPct val="115000"/>
                        </a:lnSpc>
                        <a:spcAft>
                          <a:spcPts val="1000"/>
                        </a:spcAft>
                      </a:pPr>
                      <a:r>
                        <a:rPr lang="en-NZ" sz="1400" dirty="0">
                          <a:effectLst/>
                          <a:latin typeface="+mn-lt"/>
                        </a:rPr>
                        <a:t>Who are technically the best</a:t>
                      </a:r>
                    </a:p>
                    <a:p>
                      <a:pPr>
                        <a:lnSpc>
                          <a:spcPct val="115000"/>
                        </a:lnSpc>
                        <a:spcAft>
                          <a:spcPts val="1000"/>
                        </a:spcAft>
                      </a:pPr>
                      <a:r>
                        <a:rPr lang="en-NZ" sz="1400" dirty="0">
                          <a:effectLst/>
                          <a:latin typeface="+mn-lt"/>
                        </a:rPr>
                        <a:t>Who might represent the system</a:t>
                      </a:r>
                    </a:p>
                    <a:p>
                      <a:pPr>
                        <a:lnSpc>
                          <a:spcPct val="115000"/>
                        </a:lnSpc>
                        <a:spcAft>
                          <a:spcPts val="1000"/>
                        </a:spcAft>
                      </a:pPr>
                      <a:r>
                        <a:rPr lang="en-NZ" sz="1400" dirty="0">
                          <a:effectLst/>
                          <a:latin typeface="+mn-lt"/>
                        </a:rPr>
                        <a:t>Role based only</a:t>
                      </a: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latin typeface="+mn-lt"/>
                        </a:rPr>
                        <a:t>Select people who have the ability to collaborate and work with themselves as part of a collaboration.</a:t>
                      </a:r>
                    </a:p>
                    <a:p>
                      <a:pPr>
                        <a:lnSpc>
                          <a:spcPct val="115000"/>
                        </a:lnSpc>
                        <a:spcAft>
                          <a:spcPts val="1000"/>
                        </a:spcAft>
                      </a:pPr>
                      <a:r>
                        <a:rPr lang="en-NZ" sz="1400" dirty="0">
                          <a:effectLst/>
                          <a:latin typeface="+mn-lt"/>
                        </a:rPr>
                        <a:t>Select people who</a:t>
                      </a:r>
                      <a:r>
                        <a:rPr lang="en-NZ" sz="1400" baseline="0" dirty="0">
                          <a:effectLst/>
                          <a:latin typeface="+mn-lt"/>
                        </a:rPr>
                        <a:t> can honour their organisation and the collaboration – living bridges. People who can cross and influence worlds.</a:t>
                      </a:r>
                      <a:endParaRPr lang="en-NZ" sz="1400" dirty="0">
                        <a:effectLst/>
                        <a:latin typeface="+mn-lt"/>
                      </a:endParaRPr>
                    </a:p>
                    <a:p>
                      <a:pPr>
                        <a:lnSpc>
                          <a:spcPct val="115000"/>
                        </a:lnSpc>
                        <a:spcAft>
                          <a:spcPts val="1000"/>
                        </a:spcAft>
                      </a:pPr>
                      <a:r>
                        <a:rPr lang="en-NZ" sz="1400" dirty="0">
                          <a:effectLst/>
                          <a:latin typeface="+mn-lt"/>
                        </a:rPr>
                        <a:t>Bring in technical expertise as needed.</a:t>
                      </a:r>
                    </a:p>
                    <a:p>
                      <a:pPr>
                        <a:lnSpc>
                          <a:spcPct val="115000"/>
                        </a:lnSpc>
                        <a:spcAft>
                          <a:spcPts val="1000"/>
                        </a:spcAft>
                      </a:pPr>
                      <a:r>
                        <a:rPr lang="en-NZ" sz="1400" dirty="0">
                          <a:effectLst/>
                          <a:latin typeface="+mn-lt"/>
                          <a:ea typeface="Calibri" panose="020F0502020204030204" pitchFamily="34" charset="0"/>
                          <a:cs typeface="Times New Roman" panose="02020603050405020304" pitchFamily="18" charset="0"/>
                        </a:rPr>
                        <a:t>Spend the time sewing</a:t>
                      </a:r>
                      <a:r>
                        <a:rPr lang="en-NZ" sz="1400" baseline="0" dirty="0">
                          <a:effectLst/>
                          <a:latin typeface="+mn-lt"/>
                          <a:ea typeface="Calibri" panose="020F0502020204030204" pitchFamily="34" charset="0"/>
                          <a:cs typeface="Times New Roman" panose="02020603050405020304" pitchFamily="18" charset="0"/>
                        </a:rPr>
                        <a:t> the threads of connection deep enough to hold the </a:t>
                      </a:r>
                      <a:r>
                        <a:rPr lang="en-NZ" sz="1400" baseline="0" dirty="0" err="1">
                          <a:effectLst/>
                          <a:latin typeface="+mn-lt"/>
                          <a:ea typeface="Calibri" panose="020F0502020204030204" pitchFamily="34" charset="0"/>
                          <a:cs typeface="Times New Roman" panose="02020603050405020304" pitchFamily="18" charset="0"/>
                        </a:rPr>
                        <a:t>mahi</a:t>
                      </a:r>
                      <a:r>
                        <a:rPr lang="en-NZ" sz="1400" baseline="0" dirty="0">
                          <a:effectLst/>
                          <a:latin typeface="+mn-lt"/>
                          <a:ea typeface="Calibri" panose="020F0502020204030204" pitchFamily="34" charset="0"/>
                          <a:cs typeface="Times New Roman" panose="02020603050405020304" pitchFamily="18" charset="0"/>
                        </a:rPr>
                        <a:t>.</a:t>
                      </a:r>
                    </a:p>
                    <a:p>
                      <a:pPr>
                        <a:lnSpc>
                          <a:spcPct val="115000"/>
                        </a:lnSpc>
                        <a:spcAft>
                          <a:spcPts val="1000"/>
                        </a:spcAft>
                      </a:pPr>
                      <a:endParaRPr lang="en-NZ"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4471808"/>
                  </a:ext>
                </a:extLst>
              </a:tr>
            </a:tbl>
          </a:graphicData>
        </a:graphic>
      </p:graphicFrame>
    </p:spTree>
    <p:extLst>
      <p:ext uri="{BB962C8B-B14F-4D97-AF65-F5344CB8AC3E}">
        <p14:creationId xmlns:p14="http://schemas.microsoft.com/office/powerpoint/2010/main" val="12117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8539-4C0E-4DFB-B47D-38548770F57C}"/>
              </a:ext>
            </a:extLst>
          </p:cNvPr>
          <p:cNvSpPr>
            <a:spLocks noGrp="1"/>
          </p:cNvSpPr>
          <p:nvPr>
            <p:ph type="title"/>
          </p:nvPr>
        </p:nvSpPr>
        <p:spPr/>
        <p:txBody>
          <a:bodyPr/>
          <a:lstStyle/>
          <a:p>
            <a:r>
              <a:rPr lang="en-NZ" dirty="0"/>
              <a:t>How we envisage the future </a:t>
            </a:r>
          </a:p>
        </p:txBody>
      </p:sp>
      <p:graphicFrame>
        <p:nvGraphicFramePr>
          <p:cNvPr id="4" name="Content Placeholder 3">
            <a:extLst>
              <a:ext uri="{FF2B5EF4-FFF2-40B4-BE49-F238E27FC236}">
                <a16:creationId xmlns:a16="http://schemas.microsoft.com/office/drawing/2014/main" id="{E0E43EE2-1401-4B3C-8408-D6047314336A}"/>
              </a:ext>
            </a:extLst>
          </p:cNvPr>
          <p:cNvGraphicFramePr>
            <a:graphicFrameLocks noGrp="1"/>
          </p:cNvGraphicFramePr>
          <p:nvPr>
            <p:ph idx="1"/>
            <p:extLst>
              <p:ext uri="{D42A27DB-BD31-4B8C-83A1-F6EECF244321}">
                <p14:modId xmlns:p14="http://schemas.microsoft.com/office/powerpoint/2010/main" val="3353951048"/>
              </p:ext>
            </p:extLst>
          </p:nvPr>
        </p:nvGraphicFramePr>
        <p:xfrm>
          <a:off x="2186683" y="1986438"/>
          <a:ext cx="7818634" cy="3302738"/>
        </p:xfrm>
        <a:graphic>
          <a:graphicData uri="http://schemas.openxmlformats.org/drawingml/2006/table">
            <a:tbl>
              <a:tblPr firstRow="1" firstCol="1" bandRow="1">
                <a:tableStyleId>{5C22544A-7EE6-4342-B048-85BDC9FD1C3A}</a:tableStyleId>
              </a:tblPr>
              <a:tblGrid>
                <a:gridCol w="3882423">
                  <a:extLst>
                    <a:ext uri="{9D8B030D-6E8A-4147-A177-3AD203B41FA5}">
                      <a16:colId xmlns:a16="http://schemas.microsoft.com/office/drawing/2014/main" val="815444293"/>
                    </a:ext>
                  </a:extLst>
                </a:gridCol>
                <a:gridCol w="3936211">
                  <a:extLst>
                    <a:ext uri="{9D8B030D-6E8A-4147-A177-3AD203B41FA5}">
                      <a16:colId xmlns:a16="http://schemas.microsoft.com/office/drawing/2014/main" val="997843000"/>
                    </a:ext>
                  </a:extLst>
                </a:gridCol>
              </a:tblGrid>
              <a:tr h="284065">
                <a:tc>
                  <a:txBody>
                    <a:bodyPr/>
                    <a:lstStyle/>
                    <a:p>
                      <a:pPr>
                        <a:lnSpc>
                          <a:spcPct val="115000"/>
                        </a:lnSpc>
                        <a:spcAft>
                          <a:spcPts val="1000"/>
                        </a:spcAft>
                      </a:pPr>
                      <a:r>
                        <a:rPr lang="en-NZ" sz="1400">
                          <a:effectLst/>
                        </a:rPr>
                        <a:t>Current way </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a:effectLst/>
                        </a:rPr>
                        <a:t>Radical collaboration</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835380"/>
                  </a:ext>
                </a:extLst>
              </a:tr>
              <a:tr h="3018673">
                <a:tc>
                  <a:txBody>
                    <a:bodyPr/>
                    <a:lstStyle/>
                    <a:p>
                      <a:pPr>
                        <a:lnSpc>
                          <a:spcPct val="115000"/>
                        </a:lnSpc>
                        <a:spcAft>
                          <a:spcPts val="1000"/>
                        </a:spcAft>
                      </a:pPr>
                      <a:r>
                        <a:rPr lang="en-NZ" sz="1400" dirty="0">
                          <a:effectLst/>
                        </a:rPr>
                        <a:t>Based on past evidence</a:t>
                      </a:r>
                    </a:p>
                    <a:p>
                      <a:pPr>
                        <a:lnSpc>
                          <a:spcPct val="115000"/>
                        </a:lnSpc>
                        <a:spcAft>
                          <a:spcPts val="1000"/>
                        </a:spcAft>
                      </a:pPr>
                      <a:r>
                        <a:rPr lang="en-NZ" sz="1400" dirty="0">
                          <a:effectLst/>
                        </a:rPr>
                        <a:t>Single policies</a:t>
                      </a:r>
                    </a:p>
                    <a:p>
                      <a:pPr>
                        <a:lnSpc>
                          <a:spcPct val="115000"/>
                        </a:lnSpc>
                        <a:spcAft>
                          <a:spcPts val="1000"/>
                        </a:spcAft>
                      </a:pPr>
                      <a:r>
                        <a:rPr lang="en-NZ" sz="1400" dirty="0">
                          <a:effectLst/>
                        </a:rPr>
                        <a:t>Fixed legislation </a:t>
                      </a:r>
                    </a:p>
                    <a:p>
                      <a:pPr>
                        <a:lnSpc>
                          <a:spcPct val="115000"/>
                        </a:lnSpc>
                        <a:spcAft>
                          <a:spcPts val="1000"/>
                        </a:spcAft>
                      </a:pPr>
                      <a:r>
                        <a:rPr lang="en-NZ" sz="1400" dirty="0">
                          <a:effectLst/>
                        </a:rPr>
                        <a:t>Look at what others are doing </a:t>
                      </a:r>
                    </a:p>
                    <a:p>
                      <a:pPr>
                        <a:lnSpc>
                          <a:spcPct val="115000"/>
                        </a:lnSpc>
                        <a:spcAft>
                          <a:spcPts val="1000"/>
                        </a:spcAft>
                      </a:pPr>
                      <a:r>
                        <a:rPr lang="en-NZ" sz="1400" dirty="0">
                          <a:effectLst/>
                        </a:rPr>
                        <a:t>Solution building </a:t>
                      </a:r>
                    </a:p>
                    <a:p>
                      <a:pPr>
                        <a:lnSpc>
                          <a:spcPct val="115000"/>
                        </a:lnSpc>
                        <a:spcAft>
                          <a:spcPts val="1000"/>
                        </a:spcAft>
                      </a:pPr>
                      <a:r>
                        <a:rPr lang="en-NZ" sz="1400" dirty="0">
                          <a:effectLst/>
                        </a:rPr>
                        <a:t>Making others do things</a:t>
                      </a:r>
                    </a:p>
                    <a:p>
                      <a:pPr>
                        <a:lnSpc>
                          <a:spcPct val="115000"/>
                        </a:lnSpc>
                        <a:spcAft>
                          <a:spcPts val="1000"/>
                        </a:spcAft>
                      </a:pPr>
                      <a:r>
                        <a:rPr lang="en-NZ" sz="1400" dirty="0">
                          <a:effectLst/>
                        </a:rPr>
                        <a:t>Isolating the problem from broader context.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NZ" sz="1400" dirty="0">
                          <a:effectLst/>
                        </a:rPr>
                        <a:t>Creating spaces where inspiration can land in the present</a:t>
                      </a:r>
                    </a:p>
                    <a:p>
                      <a:pPr>
                        <a:lnSpc>
                          <a:spcPct val="115000"/>
                        </a:lnSpc>
                        <a:spcAft>
                          <a:spcPts val="1000"/>
                        </a:spcAft>
                      </a:pPr>
                      <a:r>
                        <a:rPr lang="en-NZ" sz="1400" dirty="0">
                          <a:effectLst/>
                        </a:rPr>
                        <a:t>Setting off experimental evolutionary pathways that can keep learning and adapting. </a:t>
                      </a:r>
                    </a:p>
                    <a:p>
                      <a:pPr>
                        <a:lnSpc>
                          <a:spcPct val="115000"/>
                        </a:lnSpc>
                        <a:spcAft>
                          <a:spcPts val="1000"/>
                        </a:spcAft>
                      </a:pPr>
                      <a:r>
                        <a:rPr lang="en-NZ" sz="1400" dirty="0">
                          <a:effectLst/>
                        </a:rPr>
                        <a:t>Understanding there are multiple emergent possibilities always. </a:t>
                      </a:r>
                    </a:p>
                    <a:p>
                      <a:pPr>
                        <a:lnSpc>
                          <a:spcPct val="115000"/>
                        </a:lnSpc>
                        <a:spcAft>
                          <a:spcPts val="1000"/>
                        </a:spcAft>
                      </a:pPr>
                      <a:r>
                        <a:rPr lang="en-NZ" sz="1400" dirty="0">
                          <a:effectLst/>
                        </a:rPr>
                        <a:t>Modelling how we can all do things</a:t>
                      </a:r>
                    </a:p>
                    <a:p>
                      <a:pPr>
                        <a:lnSpc>
                          <a:spcPct val="115000"/>
                        </a:lnSpc>
                        <a:spcAft>
                          <a:spcPts val="1000"/>
                        </a:spcAft>
                      </a:pPr>
                      <a:r>
                        <a:rPr lang="en-NZ" sz="1400" dirty="0">
                          <a:effectLst/>
                        </a:rPr>
                        <a:t>Creating enabling conditions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557363"/>
                  </a:ext>
                </a:extLst>
              </a:tr>
            </a:tbl>
          </a:graphicData>
        </a:graphic>
      </p:graphicFrame>
    </p:spTree>
    <p:extLst>
      <p:ext uri="{BB962C8B-B14F-4D97-AF65-F5344CB8AC3E}">
        <p14:creationId xmlns:p14="http://schemas.microsoft.com/office/powerpoint/2010/main" val="2545712539"/>
      </p:ext>
    </p:extLst>
  </p:cSld>
  <p:clrMapOvr>
    <a:masterClrMapping/>
  </p:clrMapOvr>
</p:sld>
</file>

<file path=ppt/theme/theme1.xml><?xml version="1.0" encoding="utf-8"?>
<a:theme xmlns:a="http://schemas.openxmlformats.org/drawingml/2006/main" name="Office Theme">
  <a:themeElements>
    <a:clrScheme name="Custom 1">
      <a:dk1>
        <a:srgbClr val="3C3D3C"/>
      </a:dk1>
      <a:lt1>
        <a:srgbClr val="FFFFFF"/>
      </a:lt1>
      <a:dk2>
        <a:srgbClr val="35829C"/>
      </a:dk2>
      <a:lt2>
        <a:srgbClr val="FEFFFE"/>
      </a:lt2>
      <a:accent1>
        <a:srgbClr val="2D7086"/>
      </a:accent1>
      <a:accent2>
        <a:srgbClr val="2EA3BF"/>
      </a:accent2>
      <a:accent3>
        <a:srgbClr val="69BA80"/>
      </a:accent3>
      <a:accent4>
        <a:srgbClr val="D2DB36"/>
      </a:accent4>
      <a:accent5>
        <a:srgbClr val="F8BB41"/>
      </a:accent5>
      <a:accent6>
        <a:srgbClr val="F25B29"/>
      </a:accent6>
      <a:hlink>
        <a:srgbClr val="35829C"/>
      </a:hlink>
      <a:folHlink>
        <a:srgbClr val="3582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2018" id="{B890F435-9422-0C42-AAAE-0F751C4A9AD8}" vid="{7A8966DD-6220-D948-8320-7E09A8FBF110}"/>
    </a:ext>
  </a:extLst>
</a:theme>
</file>

<file path=ppt/theme/theme2.xml><?xml version="1.0" encoding="utf-8"?>
<a:theme xmlns:a="http://schemas.openxmlformats.org/drawingml/2006/main" name="1_Office Theme">
  <a:themeElements>
    <a:clrScheme name="CSI Colour theme 2018">
      <a:dk1>
        <a:srgbClr val="3C3D3C"/>
      </a:dk1>
      <a:lt1>
        <a:srgbClr val="FFFFFF"/>
      </a:lt1>
      <a:dk2>
        <a:srgbClr val="35829C"/>
      </a:dk2>
      <a:lt2>
        <a:srgbClr val="FEFFFE"/>
      </a:lt2>
      <a:accent1>
        <a:srgbClr val="2D7086"/>
      </a:accent1>
      <a:accent2>
        <a:srgbClr val="2EA3BF"/>
      </a:accent2>
      <a:accent3>
        <a:srgbClr val="69BA80"/>
      </a:accent3>
      <a:accent4>
        <a:srgbClr val="D2DB36"/>
      </a:accent4>
      <a:accent5>
        <a:srgbClr val="F8BB41"/>
      </a:accent5>
      <a:accent6>
        <a:srgbClr val="F25B29"/>
      </a:accent6>
      <a:hlink>
        <a:srgbClr val="35829C"/>
      </a:hlink>
      <a:folHlink>
        <a:srgbClr val="3582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2018" id="{B890F435-9422-0C42-AAAE-0F751C4A9AD8}" vid="{577B234D-4F42-684A-B6C6-978B976B0D1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F426DE5356A42A484CB3A3F19E5C7" ma:contentTypeVersion="12" ma:contentTypeDescription="Create a new document." ma:contentTypeScope="" ma:versionID="50df6a42a40ff8428f58a066f57dc9ca">
  <xsd:schema xmlns:xsd="http://www.w3.org/2001/XMLSchema" xmlns:xs="http://www.w3.org/2001/XMLSchema" xmlns:p="http://schemas.microsoft.com/office/2006/metadata/properties" xmlns:ns2="48e26c47-8370-4f02-a472-8253f3661ea5" xmlns:ns3="79b879b7-82d0-439a-8cd8-010c65e5c8b2" targetNamespace="http://schemas.microsoft.com/office/2006/metadata/properties" ma:root="true" ma:fieldsID="6cc461eb4b23192af618ba83ce268257" ns2:_="" ns3:_="">
    <xsd:import namespace="48e26c47-8370-4f02-a472-8253f3661ea5"/>
    <xsd:import namespace="79b879b7-82d0-439a-8cd8-010c65e5c8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26c47-8370-4f02-a472-8253f3661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b879b7-82d0-439a-8cd8-010c65e5c8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206E78-930A-49D9-8470-98E928679929}">
  <ds:schemaRefs>
    <ds:schemaRef ds:uri="48e26c47-8370-4f02-a472-8253f3661ea5"/>
    <ds:schemaRef ds:uri="79b879b7-82d0-439a-8cd8-010c65e5c8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845AFB-B1DC-4353-8833-5B0BAFAD0B0D}">
  <ds:schemaRefs>
    <ds:schemaRef ds:uri="48e26c47-8370-4f02-a472-8253f3661ea5"/>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 ds:uri="79b879b7-82d0-439a-8cd8-010c65e5c8b2"/>
    <ds:schemaRef ds:uri="http://purl.org/dc/dcmitype/"/>
  </ds:schemaRefs>
</ds:datastoreItem>
</file>

<file path=customXml/itemProps3.xml><?xml version="1.0" encoding="utf-8"?>
<ds:datastoreItem xmlns:ds="http://schemas.openxmlformats.org/officeDocument/2006/customXml" ds:itemID="{21E61230-E668-4261-9AA5-D59454CA41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2707</TotalTime>
  <Words>1472</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Courier New</vt:lpstr>
      <vt:lpstr>Georgia</vt:lpstr>
      <vt:lpstr>Symbol</vt:lpstr>
      <vt:lpstr>Wingdings</vt:lpstr>
      <vt:lpstr>Office Theme</vt:lpstr>
      <vt:lpstr>1_Office Theme</vt:lpstr>
      <vt:lpstr>Custom Design</vt:lpstr>
      <vt:lpstr> Radical Collaboration -  a mastery art</vt:lpstr>
      <vt:lpstr>PowerPoint Presentation</vt:lpstr>
      <vt:lpstr>Reflection and our exploration today</vt:lpstr>
      <vt:lpstr>Our nervous system</vt:lpstr>
      <vt:lpstr>PowerPoint Presentation</vt:lpstr>
      <vt:lpstr>Principles and process</vt:lpstr>
      <vt:lpstr>The way we approach the problem is the problem </vt:lpstr>
      <vt:lpstr>The way we create teams </vt:lpstr>
      <vt:lpstr>How we envisage the future </vt:lpstr>
      <vt:lpstr>What cultures do we need to grow?</vt:lpstr>
      <vt:lpstr>Shifts </vt:lpstr>
      <vt:lpstr>Capacities </vt:lpstr>
      <vt:lpstr>So why change?</vt:lpstr>
      <vt:lpstr>Traps – what gets in the way</vt:lpstr>
      <vt:lpstr>Next steps for change </vt:lpstr>
      <vt:lpstr>Process for starting or resetting</vt:lpstr>
      <vt:lpstr>Resources</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dc:title>
  <dc:creator>Suzanne McNicol</dc:creator>
  <cp:lastModifiedBy>Aimee Bird</cp:lastModifiedBy>
  <cp:revision>128</cp:revision>
  <dcterms:created xsi:type="dcterms:W3CDTF">2020-11-10T23:04:11Z</dcterms:created>
  <dcterms:modified xsi:type="dcterms:W3CDTF">2022-02-24T02:17:59Z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0x0101009FAF426DE5356A42A484CB3A3F19E5C7</vt:lpwstr>
  </property>
</Properties>
</file>