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1" r:id="rId5"/>
    <p:sldMasterId id="2147483678" r:id="rId6"/>
  </p:sldMasterIdLst>
  <p:notesMasterIdLst>
    <p:notesMasterId r:id="rId19"/>
  </p:notesMasterIdLst>
  <p:handoutMasterIdLst>
    <p:handoutMasterId r:id="rId20"/>
  </p:handoutMasterIdLst>
  <p:sldIdLst>
    <p:sldId id="256" r:id="rId7"/>
    <p:sldId id="371" r:id="rId8"/>
    <p:sldId id="373" r:id="rId9"/>
    <p:sldId id="374" r:id="rId10"/>
    <p:sldId id="375" r:id="rId11"/>
    <p:sldId id="377" r:id="rId12"/>
    <p:sldId id="387" r:id="rId13"/>
    <p:sldId id="383" r:id="rId14"/>
    <p:sldId id="381" r:id="rId15"/>
    <p:sldId id="382" r:id="rId16"/>
    <p:sldId id="388" r:id="rId17"/>
    <p:sldId id="39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Black" initials="AB" lastIdx="3" clrIdx="0">
    <p:extLst>
      <p:ext uri="{19B8F6BF-5375-455C-9EA6-DF929625EA0E}">
        <p15:presenceInfo xmlns:p15="http://schemas.microsoft.com/office/powerpoint/2012/main" userId="S::andrea.black@csinz.org::811beec5-ff96-45af-b98d-511b7249ea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839C"/>
    <a:srgbClr val="5596B2"/>
    <a:srgbClr val="87B9A1"/>
    <a:srgbClr val="D2DC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notesViewPr>
    <p:cSldViewPr snapToGrid="0">
      <p:cViewPr>
        <p:scale>
          <a:sx n="1" d="2"/>
          <a:sy n="1" d="2"/>
        </p:scale>
        <p:origin x="3480" y="48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DAAA7F-FD3D-4BED-80EF-B9DA54EA0D4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868471FF-450E-4030-A503-095D371784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04EBF8-FF04-4E12-9BF0-C12109CDF81E}" type="datetimeFigureOut">
              <a:rPr lang="en-NZ" smtClean="0"/>
              <a:t>22/02/2022</a:t>
            </a:fld>
            <a:endParaRPr lang="en-NZ"/>
          </a:p>
        </p:txBody>
      </p:sp>
      <p:sp>
        <p:nvSpPr>
          <p:cNvPr id="4" name="Footer Placeholder 3">
            <a:extLst>
              <a:ext uri="{FF2B5EF4-FFF2-40B4-BE49-F238E27FC236}">
                <a16:creationId xmlns:a16="http://schemas.microsoft.com/office/drawing/2014/main" id="{5775C706-AD3D-4BBF-9976-9DBB8742C4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83CDC083-F4C5-4EA1-ABB7-40101E811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9951A0-36D3-4CA1-86EA-C5E70A8A370E}" type="slidenum">
              <a:rPr lang="en-NZ" smtClean="0"/>
              <a:t>‹#›</a:t>
            </a:fld>
            <a:endParaRPr lang="en-NZ"/>
          </a:p>
        </p:txBody>
      </p:sp>
    </p:spTree>
    <p:extLst>
      <p:ext uri="{BB962C8B-B14F-4D97-AF65-F5344CB8AC3E}">
        <p14:creationId xmlns:p14="http://schemas.microsoft.com/office/powerpoint/2010/main" val="109175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4B1F62-0D7E-AE42-8E59-3A4C139E2DD9}" type="datetimeFigureOut">
              <a:rPr lang="en-US" smtClean="0"/>
              <a:t>2/22/2022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AB8B19-7BF7-7E4B-B2E2-8A53A761F327}" type="slidenum">
              <a:rPr lang="en-US" smtClean="0"/>
              <a:t>‹#›</a:t>
            </a:fld>
            <a:endParaRPr lang="en-US"/>
          </a:p>
        </p:txBody>
      </p:sp>
    </p:spTree>
    <p:extLst>
      <p:ext uri="{BB962C8B-B14F-4D97-AF65-F5344CB8AC3E}">
        <p14:creationId xmlns:p14="http://schemas.microsoft.com/office/powerpoint/2010/main" val="4229902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6D17-DF0E-6144-A988-AFFD881EE497}"/>
              </a:ext>
            </a:extLst>
          </p:cNvPr>
          <p:cNvSpPr>
            <a:spLocks noGrp="1"/>
          </p:cNvSpPr>
          <p:nvPr>
            <p:ph type="ctrTitle" hasCustomPrompt="1"/>
          </p:nvPr>
        </p:nvSpPr>
        <p:spPr>
          <a:xfrm>
            <a:off x="1480970" y="2741700"/>
            <a:ext cx="9144000" cy="1143281"/>
          </a:xfrm>
          <a:prstGeom prst="rect">
            <a:avLst/>
          </a:prstGeom>
        </p:spPr>
        <p:txBody>
          <a:bodyPr anchor="b">
            <a:normAutofit/>
          </a:bodyPr>
          <a:lstStyle>
            <a:lvl1pPr algn="ctr">
              <a:defRPr sz="7200" b="1"/>
            </a:lvl1pPr>
          </a:lstStyle>
          <a:p>
            <a:r>
              <a:rPr lang="en-US"/>
              <a:t>Edit document title</a:t>
            </a:r>
          </a:p>
        </p:txBody>
      </p:sp>
      <p:sp>
        <p:nvSpPr>
          <p:cNvPr id="9" name="Rectangle 8">
            <a:extLst>
              <a:ext uri="{FF2B5EF4-FFF2-40B4-BE49-F238E27FC236}">
                <a16:creationId xmlns:a16="http://schemas.microsoft.com/office/drawing/2014/main" id="{B21A9DC0-E2DE-424D-8841-E6C450A9ED10}"/>
              </a:ext>
            </a:extLst>
          </p:cNvPr>
          <p:cNvSpPr/>
          <p:nvPr userDrawn="1"/>
        </p:nvSpPr>
        <p:spPr>
          <a:xfrm flipV="1">
            <a:off x="711667" y="300236"/>
            <a:ext cx="10800000" cy="72000"/>
          </a:xfrm>
          <a:prstGeom prst="rect">
            <a:avLst/>
          </a:prstGeom>
          <a:gradFill flip="none" rotWithShape="1">
            <a:gsLst>
              <a:gs pos="0">
                <a:srgbClr val="D2DC36"/>
              </a:gs>
              <a:gs pos="22000">
                <a:srgbClr val="93C35C">
                  <a:lumMod val="95000"/>
                </a:srgbClr>
              </a:gs>
              <a:gs pos="41000">
                <a:srgbClr val="69BA80"/>
              </a:gs>
              <a:gs pos="80000">
                <a:srgbClr val="35839C"/>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pic>
        <p:nvPicPr>
          <p:cNvPr id="4" name="Picture 3">
            <a:extLst>
              <a:ext uri="{FF2B5EF4-FFF2-40B4-BE49-F238E27FC236}">
                <a16:creationId xmlns:a16="http://schemas.microsoft.com/office/drawing/2014/main" id="{18E808DF-435B-43BF-94BD-C82C9FDCE33C}"/>
              </a:ext>
            </a:extLst>
          </p:cNvPr>
          <p:cNvPicPr>
            <a:picLocks noChangeAspect="1"/>
          </p:cNvPicPr>
          <p:nvPr userDrawn="1"/>
        </p:nvPicPr>
        <p:blipFill>
          <a:blip r:embed="rId2"/>
          <a:stretch>
            <a:fillRect/>
          </a:stretch>
        </p:blipFill>
        <p:spPr>
          <a:xfrm>
            <a:off x="4498321" y="1047386"/>
            <a:ext cx="3133725" cy="1409700"/>
          </a:xfrm>
          <a:prstGeom prst="rect">
            <a:avLst/>
          </a:prstGeom>
        </p:spPr>
      </p:pic>
      <p:sp>
        <p:nvSpPr>
          <p:cNvPr id="5" name="Subtitle 2">
            <a:extLst>
              <a:ext uri="{FF2B5EF4-FFF2-40B4-BE49-F238E27FC236}">
                <a16:creationId xmlns:a16="http://schemas.microsoft.com/office/drawing/2014/main" id="{C92811E9-07DA-48BD-845D-389FE9E277CC}"/>
              </a:ext>
            </a:extLst>
          </p:cNvPr>
          <p:cNvSpPr txBox="1">
            <a:spLocks/>
          </p:cNvSpPr>
          <p:nvPr userDrawn="1"/>
        </p:nvSpPr>
        <p:spPr>
          <a:xfrm>
            <a:off x="1532834" y="5126320"/>
            <a:ext cx="9144000" cy="398014"/>
          </a:xfrm>
          <a:prstGeom prst="rect">
            <a:avLst/>
          </a:prstGeom>
        </p:spPr>
        <p:txBody>
          <a:bodyPr vert="horz" lIns="91440" tIns="45720" rIns="91440" bIns="45720" rtlCol="0">
            <a:normAutofit lnSpcReduction="10000"/>
          </a:bodyPr>
          <a:lstStyle>
            <a:lvl1pPr marL="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3200" kern="1200">
                <a:solidFill>
                  <a:srgbClr val="87B9A1"/>
                </a:solidFill>
                <a:latin typeface="+mn-lt"/>
                <a:ea typeface="+mn-ea"/>
                <a:cs typeface="+mn-cs"/>
              </a:defRPr>
            </a:lvl1pPr>
            <a:lvl2pPr marL="457200" indent="0" algn="ctr" defTabSz="914400" rtl="0" eaLnBrk="1" latinLnBrk="0" hangingPunct="1">
              <a:lnSpc>
                <a:spcPct val="114000"/>
              </a:lnSpc>
              <a:spcBef>
                <a:spcPts val="600"/>
              </a:spcBef>
              <a:spcAft>
                <a:spcPts val="600"/>
              </a:spcAft>
              <a:buClr>
                <a:srgbClr val="87B9A1"/>
              </a:buClr>
              <a:buSzPct val="85000"/>
              <a:buFont typeface="Wingdings" pitchFamily="2" charset="2"/>
              <a:buNone/>
              <a:defRPr sz="2000" kern="1200">
                <a:solidFill>
                  <a:schemeClr val="tx1"/>
                </a:solidFill>
                <a:latin typeface="+mn-lt"/>
                <a:ea typeface="+mn-ea"/>
                <a:cs typeface="+mn-cs"/>
              </a:defRPr>
            </a:lvl2pPr>
            <a:lvl3pPr marL="914400" indent="0" algn="ctr" defTabSz="914400" rtl="0" eaLnBrk="1" latinLnBrk="0" hangingPunct="1">
              <a:lnSpc>
                <a:spcPct val="114000"/>
              </a:lnSpc>
              <a:spcBef>
                <a:spcPts val="600"/>
              </a:spcBef>
              <a:spcAft>
                <a:spcPts val="600"/>
              </a:spcAft>
              <a:buClr>
                <a:srgbClr val="93C35C"/>
              </a:buClr>
              <a:buSzPct val="75000"/>
              <a:buFont typeface="Courier New" panose="02070309020205020404" pitchFamily="49" charset="0"/>
              <a:buNone/>
              <a:defRPr sz="1800" kern="1200">
                <a:solidFill>
                  <a:schemeClr val="tx1"/>
                </a:solidFill>
                <a:latin typeface="+mn-lt"/>
                <a:ea typeface="+mn-ea"/>
                <a:cs typeface="+mn-cs"/>
              </a:defRPr>
            </a:lvl3pPr>
            <a:lvl4pPr marL="137160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i="1" dirty="0">
              <a:solidFill>
                <a:srgbClr val="5596B2"/>
              </a:solidFill>
            </a:endParaRPr>
          </a:p>
        </p:txBody>
      </p:sp>
      <p:sp>
        <p:nvSpPr>
          <p:cNvPr id="8" name="Subtitle 2">
            <a:extLst>
              <a:ext uri="{FF2B5EF4-FFF2-40B4-BE49-F238E27FC236}">
                <a16:creationId xmlns:a16="http://schemas.microsoft.com/office/drawing/2014/main" id="{8D26A1BA-664F-416C-8C07-60E2482B2753}"/>
              </a:ext>
            </a:extLst>
          </p:cNvPr>
          <p:cNvSpPr>
            <a:spLocks noGrp="1"/>
          </p:cNvSpPr>
          <p:nvPr>
            <p:ph type="subTitle" idx="1" hasCustomPrompt="1"/>
          </p:nvPr>
        </p:nvSpPr>
        <p:spPr>
          <a:xfrm>
            <a:off x="1480970" y="4075563"/>
            <a:ext cx="9144000" cy="657990"/>
          </a:xfrm>
          <a:prstGeom prst="rect">
            <a:avLst/>
          </a:prstGeom>
        </p:spPr>
        <p:txBody>
          <a:bodyPr>
            <a:normAutofit/>
          </a:bodyPr>
          <a:lstStyle>
            <a:lvl1pPr marL="0" indent="0" algn="ctr">
              <a:buNone/>
              <a:defRPr sz="3200">
                <a:solidFill>
                  <a:srgbClr val="87B9A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Edit document subtitle</a:t>
            </a:r>
          </a:p>
        </p:txBody>
      </p:sp>
    </p:spTree>
    <p:extLst>
      <p:ext uri="{BB962C8B-B14F-4D97-AF65-F5344CB8AC3E}">
        <p14:creationId xmlns:p14="http://schemas.microsoft.com/office/powerpoint/2010/main" val="173243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17125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1712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16743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5"/>
            <a:ext cx="6172200" cy="4752145"/>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51990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33134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22EF5F-8F5F-DA4B-AB87-77E477EC827D}"/>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27398471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bg>
      <p:bgPr>
        <a:solidFill>
          <a:srgbClr val="5596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730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3CBB-2EC0-43AB-8188-C2FD63A308E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8B18ECEF-4191-421C-991C-6552EC14CD86}"/>
              </a:ext>
            </a:extLst>
          </p:cNvPr>
          <p:cNvSpPr>
            <a:spLocks noGrp="1"/>
          </p:cNvSpPr>
          <p:nvPr>
            <p:ph idx="1"/>
          </p:nvPr>
        </p:nvSpPr>
        <p:spPr>
          <a:xfrm>
            <a:off x="838200" y="1825625"/>
            <a:ext cx="10436352" cy="3898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254750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440A-221A-4B72-B633-CCA7DB0E4C8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8C08DC4-F388-4057-BF24-E8A739D9C5DD}"/>
              </a:ext>
            </a:extLst>
          </p:cNvPr>
          <p:cNvSpPr>
            <a:spLocks noGrp="1"/>
          </p:cNvSpPr>
          <p:nvPr>
            <p:ph sz="half" idx="1"/>
          </p:nvPr>
        </p:nvSpPr>
        <p:spPr>
          <a:xfrm>
            <a:off x="838200" y="1825625"/>
            <a:ext cx="5181600" cy="39991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0D737120-EE6B-462F-B289-9ACA1F56C45F}"/>
              </a:ext>
            </a:extLst>
          </p:cNvPr>
          <p:cNvSpPr>
            <a:spLocks noGrp="1"/>
          </p:cNvSpPr>
          <p:nvPr>
            <p:ph sz="half" idx="2"/>
          </p:nvPr>
        </p:nvSpPr>
        <p:spPr>
          <a:xfrm>
            <a:off x="6172200" y="1825625"/>
            <a:ext cx="5181600" cy="39991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906604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baseline="0">
                <a:solidFill>
                  <a:srgbClr val="3583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125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baseline="0">
                <a:solidFill>
                  <a:srgbClr val="3583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12553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4128850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6"/>
            <a:ext cx="6172200" cy="4702764"/>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48332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50155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55675-1ABE-4D7B-BE6F-6FF228C5640B}"/>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2043092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6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C0C6-EC3A-4844-8585-FFC8C5F6F9E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
        <p:nvSpPr>
          <p:cNvPr id="3" name="Content Placeholder 2">
            <a:extLst>
              <a:ext uri="{FF2B5EF4-FFF2-40B4-BE49-F238E27FC236}">
                <a16:creationId xmlns:a16="http://schemas.microsoft.com/office/drawing/2014/main" id="{C5DAAF6F-CBA5-7542-BF7C-F89D77E150BF}"/>
              </a:ext>
            </a:extLst>
          </p:cNvPr>
          <p:cNvSpPr>
            <a:spLocks noGrp="1"/>
          </p:cNvSpPr>
          <p:nvPr>
            <p:ph idx="1"/>
          </p:nvPr>
        </p:nvSpPr>
        <p:spPr>
          <a:xfrm>
            <a:off x="733182" y="1885449"/>
            <a:ext cx="10725636" cy="38478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034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93910-93C6-694D-92F8-4356B7D76C2B}"/>
              </a:ext>
            </a:extLst>
          </p:cNvPr>
          <p:cNvSpPr>
            <a:spLocks noGrp="1"/>
          </p:cNvSpPr>
          <p:nvPr>
            <p:ph sz="half" idx="1"/>
          </p:nvPr>
        </p:nvSpPr>
        <p:spPr>
          <a:xfrm>
            <a:off x="838200" y="1825625"/>
            <a:ext cx="5181600" cy="387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EEB1BC-9104-0F4C-ACEA-474073B626FB}"/>
              </a:ext>
            </a:extLst>
          </p:cNvPr>
          <p:cNvSpPr>
            <a:spLocks noGrp="1"/>
          </p:cNvSpPr>
          <p:nvPr>
            <p:ph sz="half" idx="2"/>
          </p:nvPr>
        </p:nvSpPr>
        <p:spPr>
          <a:xfrm>
            <a:off x="6172200" y="1825625"/>
            <a:ext cx="5181600" cy="387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9F0366A5-C2C8-2343-A064-7A2003F86AC7}"/>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418642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0889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0889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3624249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6"/>
            <a:ext cx="6172200" cy="4739800"/>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51075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84215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22EF5F-8F5F-DA4B-AB87-77E477EC827D}"/>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23007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85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C0C6-EC3A-4844-8585-FFC8C5F6F9E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
        <p:nvSpPr>
          <p:cNvPr id="3" name="Content Placeholder 2">
            <a:extLst>
              <a:ext uri="{FF2B5EF4-FFF2-40B4-BE49-F238E27FC236}">
                <a16:creationId xmlns:a16="http://schemas.microsoft.com/office/drawing/2014/main" id="{C5DAAF6F-CBA5-7542-BF7C-F89D77E150BF}"/>
              </a:ext>
            </a:extLst>
          </p:cNvPr>
          <p:cNvSpPr>
            <a:spLocks noGrp="1"/>
          </p:cNvSpPr>
          <p:nvPr>
            <p:ph idx="1"/>
          </p:nvPr>
        </p:nvSpPr>
        <p:spPr>
          <a:xfrm>
            <a:off x="733182" y="1885448"/>
            <a:ext cx="10725636" cy="43481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7591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93910-93C6-694D-92F8-4356B7D76C2B}"/>
              </a:ext>
            </a:extLst>
          </p:cNvPr>
          <p:cNvSpPr>
            <a:spLocks noGrp="1"/>
          </p:cNvSpPr>
          <p:nvPr>
            <p:ph sz="half" idx="1"/>
          </p:nvPr>
        </p:nvSpPr>
        <p:spPr>
          <a:xfrm>
            <a:off x="838200" y="1825625"/>
            <a:ext cx="5181600" cy="4026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EEB1BC-9104-0F4C-ACEA-474073B626FB}"/>
              </a:ext>
            </a:extLst>
          </p:cNvPr>
          <p:cNvSpPr>
            <a:spLocks noGrp="1"/>
          </p:cNvSpPr>
          <p:nvPr>
            <p:ph sz="half" idx="2"/>
          </p:nvPr>
        </p:nvSpPr>
        <p:spPr>
          <a:xfrm>
            <a:off x="6172200" y="1825625"/>
            <a:ext cx="5181600" cy="4026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9F0366A5-C2C8-2343-A064-7A2003F86AC7}"/>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121294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1E7C2-7234-804B-A149-55C1EA829D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88587E70-3B72-BB48-8EEC-75EE94C19F5E}"/>
              </a:ext>
            </a:extLst>
          </p:cNvPr>
          <p:cNvSpPr>
            <a:spLocks noGrp="1"/>
          </p:cNvSpPr>
          <p:nvPr>
            <p:ph type="title"/>
          </p:nvPr>
        </p:nvSpPr>
        <p:spPr>
          <a:xfrm>
            <a:off x="838200" y="817581"/>
            <a:ext cx="10515600" cy="873107"/>
          </a:xfrm>
          <a:prstGeom prst="rect">
            <a:avLst/>
          </a:prstGeom>
        </p:spPr>
        <p:txBody>
          <a:bodyPr vert="horz" lIns="91440" tIns="45720" rIns="91440" bIns="45720" rtlCol="0" anchor="ctr">
            <a:normAutofit/>
          </a:bodyPr>
          <a:lstStyle/>
          <a:p>
            <a:r>
              <a:rPr lang="en-US"/>
              <a:t>Click to edit Master title style</a:t>
            </a:r>
          </a:p>
        </p:txBody>
      </p:sp>
      <p:pic>
        <p:nvPicPr>
          <p:cNvPr id="9" name="Picture 8" descr="Description: Description: C:\Users\Ruth\Dropbox\Centre for Social Impact\CSI logos and artwork\CSI-Final-Marque-Pattern-Teal-CMYK.png">
            <a:extLst>
              <a:ext uri="{FF2B5EF4-FFF2-40B4-BE49-F238E27FC236}">
                <a16:creationId xmlns:a16="http://schemas.microsoft.com/office/drawing/2014/main" id="{93C73C76-7F6E-6749-BF1E-228223A475B2}"/>
              </a:ext>
            </a:extLst>
          </p:cNvPr>
          <p:cNvPicPr/>
          <p:nvPr userDrawn="1"/>
        </p:nvPicPr>
        <p:blipFill rotWithShape="1">
          <a:blip r:embed="rId9">
            <a:alphaModFix amt="8000"/>
            <a:extLst>
              <a:ext uri="{28A0092B-C50C-407E-A947-70E740481C1C}">
                <a14:useLocalDpi xmlns:a14="http://schemas.microsoft.com/office/drawing/2010/main" val="0"/>
              </a:ext>
            </a:extLst>
          </a:blip>
          <a:srcRect r="38723"/>
          <a:stretch/>
        </p:blipFill>
        <p:spPr bwMode="auto">
          <a:xfrm>
            <a:off x="7559675" y="5927724"/>
            <a:ext cx="4632325" cy="930275"/>
          </a:xfrm>
          <a:prstGeom prst="rect">
            <a:avLst/>
          </a:prstGeom>
          <a:noFill/>
          <a:ln>
            <a:noFill/>
          </a:ln>
        </p:spPr>
      </p:pic>
      <p:pic>
        <p:nvPicPr>
          <p:cNvPr id="10" name="Picture 9" descr="Description: Description: C:\Users\Ruth\Dropbox\Centre for Social Impact\CSI logos and artwork\CSI-Final-Marque-Pattern-Teal-CMYK.png">
            <a:extLst>
              <a:ext uri="{FF2B5EF4-FFF2-40B4-BE49-F238E27FC236}">
                <a16:creationId xmlns:a16="http://schemas.microsoft.com/office/drawing/2014/main" id="{7FCBD8D0-835C-1042-96B2-18CB277C7282}"/>
              </a:ext>
            </a:extLst>
          </p:cNvPr>
          <p:cNvPicPr/>
          <p:nvPr userDrawn="1"/>
        </p:nvPicPr>
        <p:blipFill>
          <a:blip r:embed="rId9">
            <a:alphaModFix amt="8000"/>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sp>
        <p:nvSpPr>
          <p:cNvPr id="13" name="TextBox 12">
            <a:extLst>
              <a:ext uri="{FF2B5EF4-FFF2-40B4-BE49-F238E27FC236}">
                <a16:creationId xmlns:a16="http://schemas.microsoft.com/office/drawing/2014/main" id="{1A33F665-3E57-AD45-9186-880D391DEAA7}"/>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rgbClr val="5596B2"/>
                </a:solidFill>
              </a:rPr>
              <a:t>© Centre for Social Impact NZ 2021</a:t>
            </a:r>
          </a:p>
        </p:txBody>
      </p:sp>
      <p:sp>
        <p:nvSpPr>
          <p:cNvPr id="16" name="Rectangle 15">
            <a:extLst>
              <a:ext uri="{FF2B5EF4-FFF2-40B4-BE49-F238E27FC236}">
                <a16:creationId xmlns:a16="http://schemas.microsoft.com/office/drawing/2014/main" id="{2440B73B-F0B4-DE4C-8284-D7742B5849E8}"/>
              </a:ext>
            </a:extLst>
          </p:cNvPr>
          <p:cNvSpPr/>
          <p:nvPr userDrawn="1"/>
        </p:nvSpPr>
        <p:spPr>
          <a:xfrm flipV="1">
            <a:off x="722424" y="336324"/>
            <a:ext cx="10736394" cy="28800"/>
          </a:xfrm>
          <a:prstGeom prst="rect">
            <a:avLst/>
          </a:prstGeom>
          <a:gradFill flip="none" rotWithShape="1">
            <a:gsLst>
              <a:gs pos="0">
                <a:srgbClr val="D2DC36"/>
              </a:gs>
              <a:gs pos="22000">
                <a:srgbClr val="93C35C">
                  <a:lumMod val="95000"/>
                </a:srgbClr>
              </a:gs>
              <a:gs pos="41000">
                <a:srgbClr val="69BA80"/>
              </a:gs>
              <a:gs pos="80000">
                <a:srgbClr val="35839C"/>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Tree>
    <p:extLst>
      <p:ext uri="{BB962C8B-B14F-4D97-AF65-F5344CB8AC3E}">
        <p14:creationId xmlns:p14="http://schemas.microsoft.com/office/powerpoint/2010/main" val="3537366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6" r:id="rId5"/>
    <p:sldLayoutId id="2147483654" r:id="rId6"/>
    <p:sldLayoutId id="2147483655" r:id="rId7"/>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4000"/>
        </a:lnSpc>
        <a:spcBef>
          <a:spcPts val="600"/>
        </a:spcBef>
        <a:spcAft>
          <a:spcPts val="600"/>
        </a:spcAft>
        <a:buClr>
          <a:srgbClr val="87B9A1"/>
        </a:buClr>
        <a:buSzPct val="85000"/>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14000"/>
        </a:lnSpc>
        <a:spcBef>
          <a:spcPts val="600"/>
        </a:spcBef>
        <a:spcAft>
          <a:spcPts val="600"/>
        </a:spcAft>
        <a:buClr>
          <a:srgbClr val="93C35C"/>
        </a:buClr>
        <a:buSzPct val="75000"/>
        <a:buFont typeface="Courier New" panose="02070309020205020404" pitchFamily="49" charset="0"/>
        <a:buChar char="o"/>
        <a:defRPr sz="1800" kern="1200">
          <a:solidFill>
            <a:schemeClr val="tx1"/>
          </a:solidFill>
          <a:latin typeface="+mn-lt"/>
          <a:ea typeface="+mn-ea"/>
          <a:cs typeface="+mn-cs"/>
        </a:defRPr>
      </a:lvl3pPr>
      <a:lvl4pPr marL="16002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5596B2"/>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1E7C2-7234-804B-A149-55C1EA829D3B}"/>
              </a:ext>
            </a:extLst>
          </p:cNvPr>
          <p:cNvSpPr>
            <a:spLocks noGrp="1"/>
          </p:cNvSpPr>
          <p:nvPr>
            <p:ph type="body" idx="1"/>
          </p:nvPr>
        </p:nvSpPr>
        <p:spPr>
          <a:xfrm>
            <a:off x="838200" y="1825625"/>
            <a:ext cx="10515600" cy="38897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88587E70-3B72-BB48-8EEC-75EE94C19F5E}"/>
              </a:ext>
            </a:extLst>
          </p:cNvPr>
          <p:cNvSpPr>
            <a:spLocks noGrp="1"/>
          </p:cNvSpPr>
          <p:nvPr>
            <p:ph type="title"/>
          </p:nvPr>
        </p:nvSpPr>
        <p:spPr>
          <a:xfrm>
            <a:off x="838200" y="817581"/>
            <a:ext cx="10515600" cy="873107"/>
          </a:xfrm>
          <a:prstGeom prst="rect">
            <a:avLst/>
          </a:prstGeom>
        </p:spPr>
        <p:txBody>
          <a:bodyPr vert="horz" lIns="91440" tIns="45720" rIns="91440" bIns="45720" rtlCol="0" anchor="ctr">
            <a:normAutofit/>
          </a:bodyPr>
          <a:lstStyle/>
          <a:p>
            <a:r>
              <a:rPr lang="en-US"/>
              <a:t>Click to edit Master title style</a:t>
            </a:r>
          </a:p>
        </p:txBody>
      </p:sp>
      <p:sp>
        <p:nvSpPr>
          <p:cNvPr id="13" name="TextBox 12">
            <a:extLst>
              <a:ext uri="{FF2B5EF4-FFF2-40B4-BE49-F238E27FC236}">
                <a16:creationId xmlns:a16="http://schemas.microsoft.com/office/drawing/2014/main" id="{1A33F665-3E57-AD45-9186-880D391DEAA7}"/>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chemeClr val="bg1"/>
                </a:solidFill>
              </a:rPr>
              <a:t>© Centre for Social Impact NZ 2020</a:t>
            </a:r>
          </a:p>
        </p:txBody>
      </p:sp>
      <p:pic>
        <p:nvPicPr>
          <p:cNvPr id="12" name="Picture 11" descr="Description: Description: C:\Users\Ruth\Dropbox\Centre for Social Impact\CSI logos and artwork\CSI-Final-Marque-Pattern-Teal-CMYK.png">
            <a:extLst>
              <a:ext uri="{FF2B5EF4-FFF2-40B4-BE49-F238E27FC236}">
                <a16:creationId xmlns:a16="http://schemas.microsoft.com/office/drawing/2014/main" id="{E34C6615-559E-8847-A85C-96A37F1576B6}"/>
              </a:ext>
            </a:extLst>
          </p:cNvPr>
          <p:cNvPicPr/>
          <p:nvPr userDrawn="1"/>
        </p:nvPicPr>
        <p:blipFill rotWithShape="1">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r="38723"/>
          <a:stretch/>
        </p:blipFill>
        <p:spPr bwMode="auto">
          <a:xfrm>
            <a:off x="7559675" y="5921547"/>
            <a:ext cx="4632325" cy="930275"/>
          </a:xfrm>
          <a:prstGeom prst="rect">
            <a:avLst/>
          </a:prstGeom>
          <a:noFill/>
          <a:ln>
            <a:noFill/>
          </a:ln>
        </p:spPr>
      </p:pic>
      <p:pic>
        <p:nvPicPr>
          <p:cNvPr id="14" name="Picture 13" descr="Description: Description: C:\Users\Ruth\Dropbox\Centre for Social Impact\CSI logos and artwork\CSI-Final-Marque-Pattern-Teal-CMYK.png">
            <a:extLst>
              <a:ext uri="{FF2B5EF4-FFF2-40B4-BE49-F238E27FC236}">
                <a16:creationId xmlns:a16="http://schemas.microsoft.com/office/drawing/2014/main" id="{DFB31DC6-D2F7-4646-A648-B1AC691E6AB6}"/>
              </a:ext>
            </a:extLst>
          </p:cNvPr>
          <p:cNvPicPr/>
          <p:nvPr userDrawn="1"/>
        </p:nvPicPr>
        <p:blipFill>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spTree>
    <p:extLst>
      <p:ext uri="{BB962C8B-B14F-4D97-AF65-F5344CB8AC3E}">
        <p14:creationId xmlns:p14="http://schemas.microsoft.com/office/powerpoint/2010/main" val="14056052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87" r:id="rId4"/>
    <p:sldLayoutId id="2147483676" r:id="rId5"/>
    <p:sldLayoutId id="2147483677" r:id="rId6"/>
  </p:sldLayoutIdLst>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114000"/>
        </a:lnSpc>
        <a:spcBef>
          <a:spcPts val="600"/>
        </a:spcBef>
        <a:spcAft>
          <a:spcPts val="600"/>
        </a:spcAft>
        <a:buClr>
          <a:schemeClr val="bg1"/>
        </a:buClr>
        <a:buSzPct val="85000"/>
        <a:buFont typeface="Wingdings" pitchFamily="2" charset="2"/>
        <a:buChar char="§"/>
        <a:defRPr sz="2000" kern="1200">
          <a:solidFill>
            <a:schemeClr val="bg1"/>
          </a:solidFill>
          <a:latin typeface="+mn-lt"/>
          <a:ea typeface="+mn-ea"/>
          <a:cs typeface="+mn-cs"/>
        </a:defRPr>
      </a:lvl2pPr>
      <a:lvl3pPr marL="1143000" indent="-228600" algn="l" defTabSz="914400" rtl="0" eaLnBrk="1" latinLnBrk="0" hangingPunct="1">
        <a:lnSpc>
          <a:spcPct val="114000"/>
        </a:lnSpc>
        <a:spcBef>
          <a:spcPts val="600"/>
        </a:spcBef>
        <a:spcAft>
          <a:spcPts val="600"/>
        </a:spcAft>
        <a:buClr>
          <a:schemeClr val="bg1"/>
        </a:buClr>
        <a:buSzPct val="75000"/>
        <a:buFont typeface="Courier New" panose="02070309020205020404" pitchFamily="49" charset="0"/>
        <a:buChar char="o"/>
        <a:defRPr sz="1800" kern="1200">
          <a:solidFill>
            <a:schemeClr val="bg1"/>
          </a:solidFill>
          <a:latin typeface="+mn-lt"/>
          <a:ea typeface="+mn-ea"/>
          <a:cs typeface="+mn-cs"/>
        </a:defRPr>
      </a:lvl3pPr>
      <a:lvl4pPr marL="16002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87B9A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719F60-349D-4A69-8A91-35FFB004E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B50A927-6BD1-4781-972B-83318F11EAB9}"/>
              </a:ext>
            </a:extLst>
          </p:cNvPr>
          <p:cNvSpPr>
            <a:spLocks noGrp="1"/>
          </p:cNvSpPr>
          <p:nvPr>
            <p:ph type="body" idx="1"/>
          </p:nvPr>
        </p:nvSpPr>
        <p:spPr>
          <a:xfrm>
            <a:off x="838200" y="1825625"/>
            <a:ext cx="10436352" cy="377964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pic>
        <p:nvPicPr>
          <p:cNvPr id="10" name="Picture 9" descr="Description: Description: C:\Users\Ruth\Dropbox\Centre for Social Impact\CSI logos and artwork\CSI-Final-Marque-Pattern-Teal-CMYK.png">
            <a:extLst>
              <a:ext uri="{FF2B5EF4-FFF2-40B4-BE49-F238E27FC236}">
                <a16:creationId xmlns:a16="http://schemas.microsoft.com/office/drawing/2014/main" id="{908EB207-0C86-428E-8A72-D5E915F833C7}"/>
              </a:ext>
            </a:extLst>
          </p:cNvPr>
          <p:cNvPicPr/>
          <p:nvPr userDrawn="1"/>
        </p:nvPicPr>
        <p:blipFill>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pic>
        <p:nvPicPr>
          <p:cNvPr id="14" name="Picture 13" descr="Description: Description: C:\Users\Ruth\Dropbox\Centre for Social Impact\CSI logos and artwork\CSI-Final-Marque-Pattern-Teal-CMYK.png">
            <a:extLst>
              <a:ext uri="{FF2B5EF4-FFF2-40B4-BE49-F238E27FC236}">
                <a16:creationId xmlns:a16="http://schemas.microsoft.com/office/drawing/2014/main" id="{4716242B-6384-4834-9A0E-DB27509229C0}"/>
              </a:ext>
            </a:extLst>
          </p:cNvPr>
          <p:cNvPicPr/>
          <p:nvPr userDrawn="1"/>
        </p:nvPicPr>
        <p:blipFill rotWithShape="1">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r="38723"/>
          <a:stretch/>
        </p:blipFill>
        <p:spPr bwMode="auto">
          <a:xfrm>
            <a:off x="7557340" y="5927509"/>
            <a:ext cx="4632325" cy="930275"/>
          </a:xfrm>
          <a:prstGeom prst="rect">
            <a:avLst/>
          </a:prstGeom>
          <a:noFill/>
          <a:ln>
            <a:noFill/>
          </a:ln>
        </p:spPr>
      </p:pic>
      <p:sp>
        <p:nvSpPr>
          <p:cNvPr id="16" name="TextBox 15">
            <a:extLst>
              <a:ext uri="{FF2B5EF4-FFF2-40B4-BE49-F238E27FC236}">
                <a16:creationId xmlns:a16="http://schemas.microsoft.com/office/drawing/2014/main" id="{43FFE86D-EF14-4394-9D4F-7F5E6CD93210}"/>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chemeClr val="bg1"/>
                </a:solidFill>
              </a:rPr>
              <a:t>© Centre for Social Impact NZ 2020</a:t>
            </a:r>
          </a:p>
        </p:txBody>
      </p:sp>
    </p:spTree>
    <p:extLst>
      <p:ext uri="{BB962C8B-B14F-4D97-AF65-F5344CB8AC3E}">
        <p14:creationId xmlns:p14="http://schemas.microsoft.com/office/powerpoint/2010/main" val="715330425"/>
      </p:ext>
    </p:extLst>
  </p:cSld>
  <p:clrMap bg1="lt1" tx1="dk1" bg2="lt2" tx2="dk2" accent1="accent1" accent2="accent2" accent3="accent3" accent4="accent4" accent5="accent5" accent6="accent6" hlink="hlink" folHlink="folHlink"/>
  <p:sldLayoutIdLst>
    <p:sldLayoutId id="2147483680" r:id="rId1"/>
    <p:sldLayoutId id="2147483682" r:id="rId2"/>
    <p:sldLayoutId id="2147483686" r:id="rId3"/>
    <p:sldLayoutId id="2147483688" r:id="rId4"/>
    <p:sldLayoutId id="2147483684" r:id="rId5"/>
    <p:sldLayoutId id="2147483685" r:id="rId6"/>
  </p:sldLayoutIdLst>
  <p:txStyles>
    <p:titleStyle>
      <a:lvl1pPr algn="l" defTabSz="914400" rtl="0" eaLnBrk="1" latinLnBrk="0" hangingPunct="1">
        <a:lnSpc>
          <a:spcPct val="90000"/>
        </a:lnSpc>
        <a:spcBef>
          <a:spcPct val="0"/>
        </a:spcBef>
        <a:buNone/>
        <a:defRPr sz="44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bg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bg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ird.govt.nz/roles/charities" TargetMode="External"/><Relationship Id="rId3" Type="http://schemas.openxmlformats.org/officeDocument/2006/relationships/hyperlink" Target="https://www.iod.org.nz/nfp/" TargetMode="External"/><Relationship Id="rId7" Type="http://schemas.openxmlformats.org/officeDocument/2006/relationships/hyperlink" Target="https://www.ird.govt.nz/roles/non-profits" TargetMode="External"/><Relationship Id="rId2" Type="http://schemas.openxmlformats.org/officeDocument/2006/relationships/hyperlink" Target="https://community.net.nz/" TargetMode="External"/><Relationship Id="rId1" Type="http://schemas.openxmlformats.org/officeDocument/2006/relationships/slideLayout" Target="../slideLayouts/slideLayout2.xml"/><Relationship Id="rId6" Type="http://schemas.openxmlformats.org/officeDocument/2006/relationships/hyperlink" Target="https://www.parryfield.com/wp-content/uploads/2021/03/Charities-Legal-Handbook.pdf" TargetMode="External"/><Relationship Id="rId5" Type="http://schemas.openxmlformats.org/officeDocument/2006/relationships/hyperlink" Target="https://www.volunteeringnz.org.nz/resources/best-practice-toolkit/" TargetMode="External"/><Relationship Id="rId10" Type="http://schemas.openxmlformats.org/officeDocument/2006/relationships/hyperlink" Target="https://www.centreforsocialimpact.org.nz/te-puaha-o-te-ako/2021/march/kia-whiti-tonu-an-online-capability-building-programme-for-community-organisations" TargetMode="External"/><Relationship Id="rId4" Type="http://schemas.openxmlformats.org/officeDocument/2006/relationships/hyperlink" Target="https://charities.govt.nz/im-a-registered-charity/running-your-charity/" TargetMode="External"/><Relationship Id="rId9" Type="http://schemas.openxmlformats.org/officeDocument/2006/relationships/hyperlink" Target="https://www.parliament.nz/en/pb/bills-and-laws/bills-proposed-laws/document/BILL_109429/incorporated-societies-bil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entreforsocialimpact.org.nz/te-puaha-o-te-ako/2021/april/chairing-the-board-video-toolkit-launche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Um5GmVkvbzI" TargetMode="External"/><Relationship Id="rId2" Type="http://schemas.openxmlformats.org/officeDocument/2006/relationships/hyperlink" Target="https://community.net.nz/resources/community-resource-kit/strategic-planning/" TargetMode="External"/><Relationship Id="rId1" Type="http://schemas.openxmlformats.org/officeDocument/2006/relationships/slideLayout" Target="../slideLayouts/slideLayout2.xml"/><Relationship Id="rId5" Type="http://schemas.openxmlformats.org/officeDocument/2006/relationships/hyperlink" Target="https://www.centreforsocialimpact.org.nz/media/1718/kia-whiti-tonu-strategy-resources-rt.pdf" TargetMode="External"/><Relationship Id="rId4" Type="http://schemas.openxmlformats.org/officeDocument/2006/relationships/hyperlink" Target="https://www.centreforsocialimpact.org.nz/media/1720/kia-whiti-tonu-strategy-session-slides-30-nov-2020-final.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entreforsocialimpact.org.nz/media/1722/workbook-proposal-content-201202.pdf" TargetMode="External"/><Relationship Id="rId2" Type="http://schemas.openxmlformats.org/officeDocument/2006/relationships/hyperlink" Target="https://youtu.be/Ibn9sQhxlEs" TargetMode="External"/><Relationship Id="rId1" Type="http://schemas.openxmlformats.org/officeDocument/2006/relationships/slideLayout" Target="../slideLayouts/slideLayout2.xml"/><Relationship Id="rId4" Type="http://schemas.openxmlformats.org/officeDocument/2006/relationships/hyperlink" Target="https://www.centreforsocialimpact.org.nz/te-puaha-o-te-ako/2021/april/government-and-philanthropic-covid-19-respons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community.net.nz/resources/community-resource-kit/4-6-governance-governing-body-process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od.org.nz/resources-and-insights/guides-and-resources/cyber-risk-practice-guide/" TargetMode="External"/><Relationship Id="rId2" Type="http://schemas.openxmlformats.org/officeDocument/2006/relationships/hyperlink" Target="https://community.net.nz/resources/nz-navigator-trust/risk-management-toolk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BBCB95-E2B5-4225-A16C-6D223FEB1AB2}"/>
              </a:ext>
            </a:extLst>
          </p:cNvPr>
          <p:cNvSpPr>
            <a:spLocks noGrp="1"/>
          </p:cNvSpPr>
          <p:nvPr>
            <p:ph type="ctrTitle"/>
          </p:nvPr>
        </p:nvSpPr>
        <p:spPr>
          <a:xfrm>
            <a:off x="1524000" y="2518117"/>
            <a:ext cx="9144000" cy="3376245"/>
          </a:xfrm>
        </p:spPr>
        <p:txBody>
          <a:bodyPr>
            <a:normAutofit fontScale="90000"/>
          </a:bodyPr>
          <a:lstStyle/>
          <a:p>
            <a:pPr>
              <a:lnSpc>
                <a:spcPct val="100000"/>
              </a:lnSpc>
            </a:pP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2200" dirty="0"/>
            </a:br>
            <a:br>
              <a:rPr lang="en-US" sz="2200" b="1" kern="1200" dirty="0">
                <a:solidFill>
                  <a:srgbClr val="35839C"/>
                </a:solidFill>
                <a:effectLst/>
                <a:latin typeface="Arial" panose="020B0604020202020204" pitchFamily="34" charset="0"/>
                <a:ea typeface="Times New Roman" panose="02020603050405020304" pitchFamily="18" charset="0"/>
                <a:cs typeface="Times New Roman" panose="02020603050405020304" pitchFamily="18" charset="0"/>
              </a:rPr>
            </a:br>
            <a:br>
              <a:rPr lang="en-NZ" sz="1800" dirty="0">
                <a:effectLst/>
                <a:latin typeface="Calibri" panose="020F0502020204030204" pitchFamily="34" charset="0"/>
                <a:ea typeface="Calibri" panose="020F0502020204030204" pitchFamily="34" charset="0"/>
                <a:cs typeface="Times New Roman" panose="02020603050405020304" pitchFamily="18" charset="0"/>
              </a:rPr>
            </a:br>
            <a:br>
              <a:rPr lang="en-US" sz="2200" dirty="0"/>
            </a:br>
            <a:br>
              <a:rPr lang="en-US" sz="2200" i="1" dirty="0">
                <a:solidFill>
                  <a:srgbClr val="35839C"/>
                </a:solidFill>
              </a:rPr>
            </a:br>
            <a:br>
              <a:rPr lang="en-US" sz="2200" i="1" dirty="0">
                <a:solidFill>
                  <a:srgbClr val="35839C"/>
                </a:solidFill>
              </a:rPr>
            </a:br>
            <a:br>
              <a:rPr lang="en-US" sz="1100" dirty="0"/>
            </a:br>
            <a:endParaRPr lang="en-US" sz="1100" b="0" dirty="0"/>
          </a:p>
        </p:txBody>
      </p:sp>
      <p:sp>
        <p:nvSpPr>
          <p:cNvPr id="3" name="TextBox 2">
            <a:extLst>
              <a:ext uri="{FF2B5EF4-FFF2-40B4-BE49-F238E27FC236}">
                <a16:creationId xmlns:a16="http://schemas.microsoft.com/office/drawing/2014/main" id="{B35A98EC-F02C-4B49-8F55-AD6F97430C6D}"/>
              </a:ext>
            </a:extLst>
          </p:cNvPr>
          <p:cNvSpPr txBox="1"/>
          <p:nvPr/>
        </p:nvSpPr>
        <p:spPr>
          <a:xfrm>
            <a:off x="3555473" y="2702448"/>
            <a:ext cx="5081048" cy="1323439"/>
          </a:xfrm>
          <a:prstGeom prst="rect">
            <a:avLst/>
          </a:prstGeom>
          <a:noFill/>
        </p:spPr>
        <p:txBody>
          <a:bodyPr wrap="square" rtlCol="0">
            <a:spAutoFit/>
          </a:bodyPr>
          <a:lstStyle/>
          <a:p>
            <a:pPr algn="ctr"/>
            <a:r>
              <a:rPr lang="en-US" sz="4000" b="1" kern="1200" dirty="0">
                <a:solidFill>
                  <a:srgbClr val="35839C"/>
                </a:solidFill>
                <a:effectLst/>
                <a:latin typeface="Arial" panose="020B0604020202020204" pitchFamily="34" charset="0"/>
                <a:ea typeface="Times New Roman" panose="02020603050405020304" pitchFamily="18" charset="0"/>
                <a:cs typeface="Times New Roman" panose="02020603050405020304" pitchFamily="18" charset="0"/>
              </a:rPr>
              <a:t>Take-home Kete </a:t>
            </a:r>
          </a:p>
          <a:p>
            <a:pPr algn="ctr"/>
            <a:r>
              <a:rPr lang="en-US" sz="4000" b="1" kern="1200" dirty="0">
                <a:solidFill>
                  <a:srgbClr val="35839C"/>
                </a:solidFill>
                <a:effectLst/>
                <a:latin typeface="Arial" panose="020B0604020202020204" pitchFamily="34" charset="0"/>
                <a:ea typeface="Times New Roman" panose="02020603050405020304" pitchFamily="18" charset="0"/>
                <a:cs typeface="Times New Roman" panose="02020603050405020304" pitchFamily="18" charset="0"/>
              </a:rPr>
              <a:t>Governance</a:t>
            </a:r>
            <a:endParaRPr lang="en-NZ" sz="4000" dirty="0"/>
          </a:p>
        </p:txBody>
      </p:sp>
      <p:sp>
        <p:nvSpPr>
          <p:cNvPr id="5" name="TextBox 4">
            <a:extLst>
              <a:ext uri="{FF2B5EF4-FFF2-40B4-BE49-F238E27FC236}">
                <a16:creationId xmlns:a16="http://schemas.microsoft.com/office/drawing/2014/main" id="{6B4F7B2B-A814-4F3F-B9A8-9EC12DCE056F}"/>
              </a:ext>
            </a:extLst>
          </p:cNvPr>
          <p:cNvSpPr txBox="1"/>
          <p:nvPr/>
        </p:nvSpPr>
        <p:spPr>
          <a:xfrm>
            <a:off x="3377149" y="4139008"/>
            <a:ext cx="5437696" cy="738664"/>
          </a:xfrm>
          <a:prstGeom prst="rect">
            <a:avLst/>
          </a:prstGeom>
          <a:noFill/>
        </p:spPr>
        <p:txBody>
          <a:bodyPr wrap="square" rtlCol="0">
            <a:spAutoFit/>
          </a:bodyPr>
          <a:lstStyle/>
          <a:p>
            <a:pPr marL="0" indent="0" algn="ctr">
              <a:buNone/>
            </a:pPr>
            <a:r>
              <a:rPr lang="en-US" sz="2400" dirty="0">
                <a:solidFill>
                  <a:srgbClr val="87B9A1"/>
                </a:solidFill>
              </a:rPr>
              <a:t>What is keeping you awake at night?</a:t>
            </a:r>
          </a:p>
          <a:p>
            <a:pPr marL="0" indent="0" algn="ctr">
              <a:buNone/>
            </a:pPr>
            <a:endParaRPr lang="en-NZ" sz="1800" b="1" dirty="0">
              <a:solidFill>
                <a:srgbClr val="87B9A1"/>
              </a:solidFill>
            </a:endParaRPr>
          </a:p>
        </p:txBody>
      </p:sp>
      <p:sp>
        <p:nvSpPr>
          <p:cNvPr id="6" name="TextBox 5">
            <a:extLst>
              <a:ext uri="{FF2B5EF4-FFF2-40B4-BE49-F238E27FC236}">
                <a16:creationId xmlns:a16="http://schemas.microsoft.com/office/drawing/2014/main" id="{D5E90257-60EF-4152-8F34-8BD89C2AB157}"/>
              </a:ext>
            </a:extLst>
          </p:cNvPr>
          <p:cNvSpPr txBox="1"/>
          <p:nvPr/>
        </p:nvSpPr>
        <p:spPr>
          <a:xfrm>
            <a:off x="4717364" y="4764551"/>
            <a:ext cx="2757267" cy="1231106"/>
          </a:xfrm>
          <a:prstGeom prst="rect">
            <a:avLst/>
          </a:prstGeom>
          <a:noFill/>
        </p:spPr>
        <p:txBody>
          <a:bodyPr wrap="square" rtlCol="0">
            <a:spAutoFit/>
          </a:bodyPr>
          <a:lstStyle/>
          <a:p>
            <a:r>
              <a:rPr lang="en-US" sz="2800" b="1" dirty="0">
                <a:solidFill>
                  <a:srgbClr val="35839C"/>
                </a:solidFill>
              </a:rPr>
              <a:t>Kia Whiti </a:t>
            </a:r>
            <a:r>
              <a:rPr lang="en-US" sz="2800" b="1" dirty="0" err="1">
                <a:solidFill>
                  <a:srgbClr val="35839C"/>
                </a:solidFill>
              </a:rPr>
              <a:t>Tonu</a:t>
            </a:r>
            <a:endParaRPr lang="en-US" sz="2800" b="1" dirty="0">
              <a:solidFill>
                <a:srgbClr val="35839C"/>
              </a:solidFill>
            </a:endParaRPr>
          </a:p>
          <a:p>
            <a:pPr algn="ctr"/>
            <a:r>
              <a:rPr lang="en-US" i="1" dirty="0">
                <a:solidFill>
                  <a:srgbClr val="35839C"/>
                </a:solidFill>
              </a:rPr>
              <a:t>To Shine Brightly</a:t>
            </a:r>
            <a:endParaRPr lang="en-NZ" i="1" dirty="0">
              <a:solidFill>
                <a:srgbClr val="35839C"/>
              </a:solidFill>
            </a:endParaRPr>
          </a:p>
          <a:p>
            <a:endParaRPr lang="en-NZ" sz="2800" b="1" dirty="0">
              <a:solidFill>
                <a:srgbClr val="35839C"/>
              </a:solidFill>
            </a:endParaRPr>
          </a:p>
        </p:txBody>
      </p:sp>
    </p:spTree>
    <p:extLst>
      <p:ext uri="{BB962C8B-B14F-4D97-AF65-F5344CB8AC3E}">
        <p14:creationId xmlns:p14="http://schemas.microsoft.com/office/powerpoint/2010/main" val="395788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6EEC2-E731-4A94-A2AE-4A5F964A4CF8}"/>
              </a:ext>
            </a:extLst>
          </p:cNvPr>
          <p:cNvSpPr>
            <a:spLocks noGrp="1"/>
          </p:cNvSpPr>
          <p:nvPr>
            <p:ph type="title"/>
          </p:nvPr>
        </p:nvSpPr>
        <p:spPr/>
        <p:txBody>
          <a:bodyPr>
            <a:normAutofit fontScale="90000"/>
          </a:bodyPr>
          <a:lstStyle/>
          <a:p>
            <a:pPr algn="ctr"/>
            <a:r>
              <a:rPr lang="en-NZ" dirty="0">
                <a:solidFill>
                  <a:srgbClr val="35839C"/>
                </a:solidFill>
              </a:rPr>
              <a:t>Other resources: community governance</a:t>
            </a:r>
          </a:p>
        </p:txBody>
      </p:sp>
      <p:sp>
        <p:nvSpPr>
          <p:cNvPr id="3" name="Content Placeholder 2">
            <a:extLst>
              <a:ext uri="{FF2B5EF4-FFF2-40B4-BE49-F238E27FC236}">
                <a16:creationId xmlns:a16="http://schemas.microsoft.com/office/drawing/2014/main" id="{1EB0D8F3-9FCA-42F7-914E-339C08F4610B}"/>
              </a:ext>
            </a:extLst>
          </p:cNvPr>
          <p:cNvSpPr>
            <a:spLocks noGrp="1"/>
          </p:cNvSpPr>
          <p:nvPr>
            <p:ph idx="1"/>
          </p:nvPr>
        </p:nvSpPr>
        <p:spPr>
          <a:xfrm>
            <a:off x="733182" y="1744394"/>
            <a:ext cx="10725636" cy="4642338"/>
          </a:xfrm>
        </p:spPr>
        <p:txBody>
          <a:bodyPr>
            <a:normAutofit/>
          </a:bodyPr>
          <a:lstStyle/>
          <a:p>
            <a:r>
              <a:rPr lang="en-NZ" sz="1400" dirty="0">
                <a:solidFill>
                  <a:srgbClr val="35839C"/>
                </a:solidFill>
                <a:hlinkClick r:id="rId2">
                  <a:extLst>
                    <a:ext uri="{A12FA001-AC4F-418D-AE19-62706E023703}">
                      <ahyp:hlinkClr xmlns:ahyp="http://schemas.microsoft.com/office/drawing/2018/hyperlinkcolor" val="tx"/>
                    </a:ext>
                  </a:extLst>
                </a:hlinkClick>
              </a:rPr>
              <a:t>https://community.net.nz/</a:t>
            </a:r>
            <a:endParaRPr lang="en-NZ" sz="1400" dirty="0">
              <a:solidFill>
                <a:srgbClr val="35839C"/>
              </a:solidFill>
            </a:endParaRPr>
          </a:p>
          <a:p>
            <a:r>
              <a:rPr lang="en-NZ" sz="1400" dirty="0">
                <a:solidFill>
                  <a:srgbClr val="35839C"/>
                </a:solidFill>
                <a:hlinkClick r:id="rId3">
                  <a:extLst>
                    <a:ext uri="{A12FA001-AC4F-418D-AE19-62706E023703}">
                      <ahyp:hlinkClr xmlns:ahyp="http://schemas.microsoft.com/office/drawing/2018/hyperlinkcolor" val="tx"/>
                    </a:ext>
                  </a:extLst>
                </a:hlinkClick>
              </a:rPr>
              <a:t>https://www.iod.org.nz/nfp/#</a:t>
            </a:r>
            <a:endParaRPr lang="en-NZ" sz="1400" dirty="0">
              <a:solidFill>
                <a:srgbClr val="35839C"/>
              </a:solidFill>
            </a:endParaRPr>
          </a:p>
          <a:p>
            <a:r>
              <a:rPr lang="en-NZ" sz="1400" dirty="0">
                <a:solidFill>
                  <a:srgbClr val="35839C"/>
                </a:solidFill>
                <a:hlinkClick r:id="rId4">
                  <a:extLst>
                    <a:ext uri="{A12FA001-AC4F-418D-AE19-62706E023703}">
                      <ahyp:hlinkClr xmlns:ahyp="http://schemas.microsoft.com/office/drawing/2018/hyperlinkcolor" val="tx"/>
                    </a:ext>
                  </a:extLst>
                </a:hlinkClick>
              </a:rPr>
              <a:t>https://charities.govt.nz/im-a-registered-charity/running-your-charity/</a:t>
            </a:r>
            <a:endParaRPr lang="en-NZ" sz="1400" dirty="0">
              <a:solidFill>
                <a:srgbClr val="35839C"/>
              </a:solidFill>
            </a:endParaRPr>
          </a:p>
          <a:p>
            <a:r>
              <a:rPr lang="en-NZ" sz="1400" dirty="0">
                <a:solidFill>
                  <a:srgbClr val="35839C"/>
                </a:solidFill>
                <a:hlinkClick r:id="rId5">
                  <a:extLst>
                    <a:ext uri="{A12FA001-AC4F-418D-AE19-62706E023703}">
                      <ahyp:hlinkClr xmlns:ahyp="http://schemas.microsoft.com/office/drawing/2018/hyperlinkcolor" val="tx"/>
                    </a:ext>
                  </a:extLst>
                </a:hlinkClick>
              </a:rPr>
              <a:t>https://www.volunteeringnz.org.nz/resources/best-practice-toolkit/</a:t>
            </a:r>
            <a:endParaRPr lang="en-NZ" sz="1400" dirty="0">
              <a:solidFill>
                <a:srgbClr val="35839C"/>
              </a:solidFill>
            </a:endParaRPr>
          </a:p>
          <a:p>
            <a:r>
              <a:rPr lang="en-NZ" sz="1400" dirty="0">
                <a:solidFill>
                  <a:srgbClr val="35839C"/>
                </a:solidFill>
                <a:hlinkClick r:id="rId6">
                  <a:extLst>
                    <a:ext uri="{A12FA001-AC4F-418D-AE19-62706E023703}">
                      <ahyp:hlinkClr xmlns:ahyp="http://schemas.microsoft.com/office/drawing/2018/hyperlinkcolor" val="tx"/>
                    </a:ext>
                  </a:extLst>
                </a:hlinkClick>
              </a:rPr>
              <a:t>https://www.parryfield.com/wp-content/uploads/2021/03/Charities-Legal-Handbook.pdf</a:t>
            </a:r>
            <a:endParaRPr lang="en-NZ" sz="1400" dirty="0">
              <a:solidFill>
                <a:srgbClr val="35839C"/>
              </a:solidFill>
            </a:endParaRPr>
          </a:p>
          <a:p>
            <a:r>
              <a:rPr lang="en-NZ" sz="1400" dirty="0">
                <a:solidFill>
                  <a:srgbClr val="35839C"/>
                </a:solidFill>
                <a:hlinkClick r:id="rId7">
                  <a:extLst>
                    <a:ext uri="{A12FA001-AC4F-418D-AE19-62706E023703}">
                      <ahyp:hlinkClr xmlns:ahyp="http://schemas.microsoft.com/office/drawing/2018/hyperlinkcolor" val="tx"/>
                    </a:ext>
                  </a:extLst>
                </a:hlinkClick>
              </a:rPr>
              <a:t>https://www.ird.govt.nz/roles/non-profits</a:t>
            </a:r>
            <a:endParaRPr lang="en-NZ" sz="1400" dirty="0">
              <a:solidFill>
                <a:srgbClr val="35839C"/>
              </a:solidFill>
            </a:endParaRPr>
          </a:p>
          <a:p>
            <a:r>
              <a:rPr lang="en-NZ" sz="1400" dirty="0">
                <a:solidFill>
                  <a:srgbClr val="35839C"/>
                </a:solidFill>
                <a:hlinkClick r:id="rId8">
                  <a:extLst>
                    <a:ext uri="{A12FA001-AC4F-418D-AE19-62706E023703}">
                      <ahyp:hlinkClr xmlns:ahyp="http://schemas.microsoft.com/office/drawing/2018/hyperlinkcolor" val="tx"/>
                    </a:ext>
                  </a:extLst>
                </a:hlinkClick>
              </a:rPr>
              <a:t>https://www.ird.govt.nz/roles/charities</a:t>
            </a:r>
            <a:endParaRPr lang="en-NZ" sz="1400" dirty="0">
              <a:solidFill>
                <a:srgbClr val="35839C"/>
              </a:solidFill>
            </a:endParaRPr>
          </a:p>
          <a:p>
            <a:r>
              <a:rPr lang="en-NZ" sz="1400" dirty="0">
                <a:solidFill>
                  <a:srgbClr val="35839C"/>
                </a:solidFill>
                <a:hlinkClick r:id="rId9">
                  <a:extLst>
                    <a:ext uri="{A12FA001-AC4F-418D-AE19-62706E023703}">
                      <ahyp:hlinkClr xmlns:ahyp="http://schemas.microsoft.com/office/drawing/2018/hyperlinkcolor" val="tx"/>
                    </a:ext>
                  </a:extLst>
                </a:hlinkClick>
              </a:rPr>
              <a:t>https://www.parliament.nz/en/pb/bills-and-laws/bills-proposed-laws/document/BILL_109429/incorporated-societies-bill%20</a:t>
            </a:r>
            <a:endParaRPr lang="en-NZ" sz="1400" dirty="0">
              <a:solidFill>
                <a:srgbClr val="35839C"/>
              </a:solidFill>
            </a:endParaRPr>
          </a:p>
          <a:p>
            <a:r>
              <a:rPr lang="en-US" sz="1400" dirty="0">
                <a:solidFill>
                  <a:srgbClr val="35839C"/>
                </a:solidFill>
                <a:hlinkClick r:id="rId10">
                  <a:extLst>
                    <a:ext uri="{A12FA001-AC4F-418D-AE19-62706E023703}">
                      <ahyp:hlinkClr xmlns:ahyp="http://schemas.microsoft.com/office/drawing/2018/hyperlinkcolor" val="tx"/>
                    </a:ext>
                  </a:extLst>
                </a:hlinkClick>
              </a:rPr>
              <a:t>https://www.centreforsocialimpact.org.nz/te-puaha-o-te-ako/2021/march/kia-whiti-tonu-an-online-capability-building-programme-for-community-organisations</a:t>
            </a:r>
            <a:endParaRPr lang="en-US" sz="1400" dirty="0">
              <a:solidFill>
                <a:srgbClr val="35839C"/>
              </a:solidFill>
            </a:endParaRPr>
          </a:p>
          <a:p>
            <a:endParaRPr lang="en-NZ" sz="2400" dirty="0"/>
          </a:p>
          <a:p>
            <a:endParaRPr lang="en-NZ" sz="2400" dirty="0"/>
          </a:p>
          <a:p>
            <a:endParaRPr lang="en-NZ" sz="2400" dirty="0"/>
          </a:p>
          <a:p>
            <a:endParaRPr lang="en-NZ" dirty="0"/>
          </a:p>
          <a:p>
            <a:endParaRPr lang="en-NZ" dirty="0"/>
          </a:p>
          <a:p>
            <a:endParaRPr lang="en-NZ" dirty="0"/>
          </a:p>
        </p:txBody>
      </p:sp>
    </p:spTree>
    <p:extLst>
      <p:ext uri="{BB962C8B-B14F-4D97-AF65-F5344CB8AC3E}">
        <p14:creationId xmlns:p14="http://schemas.microsoft.com/office/powerpoint/2010/main" val="1950514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8AAAC-37C7-4538-81EE-E53325BEF551}"/>
              </a:ext>
            </a:extLst>
          </p:cNvPr>
          <p:cNvSpPr>
            <a:spLocks noGrp="1"/>
          </p:cNvSpPr>
          <p:nvPr>
            <p:ph type="title"/>
          </p:nvPr>
        </p:nvSpPr>
        <p:spPr/>
        <p:txBody>
          <a:bodyPr/>
          <a:lstStyle/>
          <a:p>
            <a:r>
              <a:rPr lang="en-US" dirty="0"/>
              <a:t>Poll results </a:t>
            </a:r>
            <a:endParaRPr lang="en-NZ" dirty="0"/>
          </a:p>
        </p:txBody>
      </p:sp>
      <p:sp>
        <p:nvSpPr>
          <p:cNvPr id="3" name="Content Placeholder 2">
            <a:extLst>
              <a:ext uri="{FF2B5EF4-FFF2-40B4-BE49-F238E27FC236}">
                <a16:creationId xmlns:a16="http://schemas.microsoft.com/office/drawing/2014/main" id="{D9765DA5-E75E-4F83-8D0B-95714AF19893}"/>
              </a:ext>
            </a:extLst>
          </p:cNvPr>
          <p:cNvSpPr>
            <a:spLocks noGrp="1"/>
          </p:cNvSpPr>
          <p:nvPr>
            <p:ph idx="1"/>
          </p:nvPr>
        </p:nvSpPr>
        <p:spPr>
          <a:xfrm>
            <a:off x="733182" y="1621499"/>
            <a:ext cx="10725636" cy="4694460"/>
          </a:xfrm>
        </p:spPr>
        <p:txBody>
          <a:bodyPr>
            <a:normAutofit fontScale="92500" lnSpcReduction="10000"/>
          </a:bodyPr>
          <a:lstStyle/>
          <a:p>
            <a:pPr marL="0" indent="0">
              <a:buNone/>
            </a:pPr>
            <a:r>
              <a:rPr lang="en-US" sz="1300" dirty="0"/>
              <a:t>During the webinar, a number of polls were completed by the attendees.</a:t>
            </a:r>
          </a:p>
          <a:p>
            <a:pPr marL="0" indent="0">
              <a:lnSpc>
                <a:spcPct val="120000"/>
              </a:lnSpc>
              <a:buNone/>
            </a:pPr>
            <a:r>
              <a:rPr lang="en-NZ" sz="1300" b="1" dirty="0">
                <a:solidFill>
                  <a:srgbClr val="87B9A1"/>
                </a:solidFill>
              </a:rPr>
              <a:t>Poll 1: </a:t>
            </a:r>
            <a:r>
              <a:rPr lang="en-GB" sz="1300" dirty="0">
                <a:solidFill>
                  <a:srgbClr val="3C3D3C"/>
                </a:solidFill>
                <a:cs typeface="Times New Roman" panose="02020603050405020304" pitchFamily="18" charset="0"/>
              </a:rPr>
              <a:t>T</a:t>
            </a:r>
            <a:r>
              <a:rPr lang="en-GB" sz="1300" dirty="0">
                <a:solidFill>
                  <a:srgbClr val="3C3D3C"/>
                </a:solidFill>
                <a:ea typeface="Arial" panose="020B0604020202020204" pitchFamily="34" charset="0"/>
                <a:cs typeface="Times New Roman" panose="02020603050405020304" pitchFamily="18" charset="0"/>
              </a:rPr>
              <a:t>o give us a sense of the types of organisations online today, what size is your organisation, using a financial measure. What is your total income/revenue per annum? </a:t>
            </a:r>
          </a:p>
          <a:p>
            <a:pPr lvl="1">
              <a:lnSpc>
                <a:spcPct val="120000"/>
              </a:lnSpc>
              <a:buClr>
                <a:srgbClr val="35839C"/>
              </a:buClr>
              <a:buFont typeface="Arial" panose="020B0604020202020204" pitchFamily="34" charset="0"/>
              <a:buChar char="•"/>
            </a:pPr>
            <a:r>
              <a:rPr lang="en-GB" sz="1300" dirty="0">
                <a:solidFill>
                  <a:srgbClr val="3C3D3C"/>
                </a:solidFill>
                <a:ea typeface="Arial" panose="020B0604020202020204" pitchFamily="34" charset="0"/>
                <a:cs typeface="Times New Roman" panose="02020603050405020304" pitchFamily="18" charset="0"/>
              </a:rPr>
              <a:t>less than $250,000 </a:t>
            </a:r>
          </a:p>
          <a:p>
            <a:pPr lvl="1">
              <a:lnSpc>
                <a:spcPct val="120000"/>
              </a:lnSpc>
              <a:buClr>
                <a:srgbClr val="35839C"/>
              </a:buClr>
              <a:buFont typeface="Arial" panose="020B0604020202020204" pitchFamily="34" charset="0"/>
              <a:buChar char="•"/>
            </a:pPr>
            <a:r>
              <a:rPr lang="en-GB" sz="1300" dirty="0">
                <a:solidFill>
                  <a:srgbClr val="3C3D3C"/>
                </a:solidFill>
                <a:ea typeface="Arial" panose="020B0604020202020204" pitchFamily="34" charset="0"/>
                <a:cs typeface="Times New Roman" panose="02020603050405020304" pitchFamily="18" charset="0"/>
              </a:rPr>
              <a:t>$250,000 up to $1m </a:t>
            </a:r>
          </a:p>
          <a:p>
            <a:pPr lvl="1">
              <a:lnSpc>
                <a:spcPct val="120000"/>
              </a:lnSpc>
              <a:buClr>
                <a:srgbClr val="35839C"/>
              </a:buClr>
              <a:buFont typeface="Arial" panose="020B0604020202020204" pitchFamily="34" charset="0"/>
              <a:buChar char="•"/>
            </a:pPr>
            <a:r>
              <a:rPr lang="en-GB" sz="1300" dirty="0">
                <a:solidFill>
                  <a:srgbClr val="3C3D3C"/>
                </a:solidFill>
                <a:ea typeface="Arial" panose="020B0604020202020204" pitchFamily="34" charset="0"/>
                <a:cs typeface="Times New Roman" panose="02020603050405020304" pitchFamily="18" charset="0"/>
              </a:rPr>
              <a:t>over $1m.</a:t>
            </a:r>
          </a:p>
          <a:p>
            <a:pPr marL="0" indent="0">
              <a:lnSpc>
                <a:spcPct val="120000"/>
              </a:lnSpc>
              <a:buNone/>
            </a:pPr>
            <a:r>
              <a:rPr lang="en-GB" sz="1300" b="1" dirty="0">
                <a:solidFill>
                  <a:srgbClr val="87B9A1"/>
                </a:solidFill>
                <a:ea typeface="Arial" panose="020B0604020202020204" pitchFamily="34" charset="0"/>
                <a:cs typeface="Times New Roman" panose="02020603050405020304" pitchFamily="18" charset="0"/>
              </a:rPr>
              <a:t>Poll results: </a:t>
            </a:r>
            <a:r>
              <a:rPr lang="en-GB" sz="1300" dirty="0">
                <a:ea typeface="Arial" panose="020B0604020202020204" pitchFamily="34" charset="0"/>
                <a:cs typeface="Times New Roman" panose="02020603050405020304" pitchFamily="18" charset="0"/>
              </a:rPr>
              <a:t>52 people took part in this poll. 46% selected </a:t>
            </a:r>
            <a:r>
              <a:rPr lang="en-GB" sz="1300" b="1" dirty="0">
                <a:solidFill>
                  <a:srgbClr val="3C3D3C"/>
                </a:solidFill>
                <a:ea typeface="Arial" panose="020B0604020202020204" pitchFamily="34" charset="0"/>
                <a:cs typeface="Times New Roman" panose="02020603050405020304" pitchFamily="18" charset="0"/>
              </a:rPr>
              <a:t>l</a:t>
            </a:r>
            <a:r>
              <a:rPr lang="en-GB" sz="1300" dirty="0">
                <a:solidFill>
                  <a:srgbClr val="3C3D3C"/>
                </a:solidFill>
                <a:ea typeface="Arial" panose="020B0604020202020204" pitchFamily="34" charset="0"/>
                <a:cs typeface="Times New Roman" panose="02020603050405020304" pitchFamily="18" charset="0"/>
              </a:rPr>
              <a:t>ess than $250,000, 23% selected $250,000 up to 1m, 31% selected over 1m.</a:t>
            </a:r>
          </a:p>
          <a:p>
            <a:pPr marL="0" indent="0">
              <a:lnSpc>
                <a:spcPct val="120000"/>
              </a:lnSpc>
              <a:buNone/>
            </a:pPr>
            <a:endParaRPr lang="en-GB" sz="1300" dirty="0">
              <a:solidFill>
                <a:srgbClr val="3C3D3C"/>
              </a:solidFill>
              <a:ea typeface="Arial" panose="020B0604020202020204" pitchFamily="34" charset="0"/>
              <a:cs typeface="Times New Roman" panose="02020603050405020304" pitchFamily="18" charset="0"/>
            </a:endParaRPr>
          </a:p>
          <a:p>
            <a:pPr marL="0" indent="0">
              <a:lnSpc>
                <a:spcPct val="100000"/>
              </a:lnSpc>
              <a:buNone/>
            </a:pPr>
            <a:r>
              <a:rPr lang="en-NZ" sz="1300" b="1" dirty="0">
                <a:solidFill>
                  <a:srgbClr val="87B9A1"/>
                </a:solidFill>
              </a:rPr>
              <a:t>Poll 2</a:t>
            </a:r>
          </a:p>
          <a:p>
            <a:pPr marL="0" indent="0">
              <a:lnSpc>
                <a:spcPct val="100000"/>
              </a:lnSpc>
              <a:buNone/>
            </a:pPr>
            <a:r>
              <a:rPr lang="en-NZ" sz="1300" dirty="0"/>
              <a:t>Relative to a year ago, how financially stable is your organisation today?</a:t>
            </a:r>
          </a:p>
          <a:p>
            <a:pPr lvl="1">
              <a:lnSpc>
                <a:spcPct val="100000"/>
              </a:lnSpc>
              <a:buClr>
                <a:srgbClr val="35839C"/>
              </a:buClr>
              <a:buFont typeface="Arial" panose="020B0604020202020204" pitchFamily="34" charset="0"/>
              <a:buChar char="•"/>
            </a:pPr>
            <a:r>
              <a:rPr lang="en-NZ" sz="1300" dirty="0"/>
              <a:t>more stable</a:t>
            </a:r>
          </a:p>
          <a:p>
            <a:pPr lvl="1">
              <a:lnSpc>
                <a:spcPct val="100000"/>
              </a:lnSpc>
              <a:buClr>
                <a:srgbClr val="35839C"/>
              </a:buClr>
              <a:buFont typeface="Arial" panose="020B0604020202020204" pitchFamily="34" charset="0"/>
              <a:buChar char="•"/>
            </a:pPr>
            <a:r>
              <a:rPr lang="en-NZ" sz="1300" dirty="0"/>
              <a:t>about the same</a:t>
            </a:r>
          </a:p>
          <a:p>
            <a:pPr lvl="1">
              <a:lnSpc>
                <a:spcPct val="100000"/>
              </a:lnSpc>
              <a:buClr>
                <a:srgbClr val="35839C"/>
              </a:buClr>
              <a:buFont typeface="Arial" panose="020B0604020202020204" pitchFamily="34" charset="0"/>
              <a:buChar char="•"/>
            </a:pPr>
            <a:r>
              <a:rPr lang="en-NZ" sz="1300" dirty="0"/>
              <a:t>less stable.</a:t>
            </a:r>
          </a:p>
          <a:p>
            <a:pPr marL="0" indent="0">
              <a:lnSpc>
                <a:spcPct val="100000"/>
              </a:lnSpc>
              <a:buClr>
                <a:srgbClr val="35839C"/>
              </a:buClr>
              <a:buNone/>
            </a:pPr>
            <a:r>
              <a:rPr lang="en-GB" sz="1300" b="1" dirty="0">
                <a:solidFill>
                  <a:srgbClr val="87B9A1"/>
                </a:solidFill>
                <a:ea typeface="Arial" panose="020B0604020202020204" pitchFamily="34" charset="0"/>
                <a:cs typeface="Times New Roman" panose="02020603050405020304" pitchFamily="18" charset="0"/>
              </a:rPr>
              <a:t>Poll results: </a:t>
            </a:r>
            <a:r>
              <a:rPr lang="en-GB" sz="1300" dirty="0">
                <a:ea typeface="Arial" panose="020B0604020202020204" pitchFamily="34" charset="0"/>
                <a:cs typeface="Times New Roman" panose="02020603050405020304" pitchFamily="18" charset="0"/>
              </a:rPr>
              <a:t>54 people took part in this poll. 37% selected more stable, 50% selected about the same, 13% selected less stable. </a:t>
            </a:r>
            <a:endParaRPr lang="en-NZ" sz="1300" dirty="0"/>
          </a:p>
          <a:p>
            <a:pPr marL="0" indent="0">
              <a:lnSpc>
                <a:spcPct val="120000"/>
              </a:lnSpc>
              <a:buNone/>
            </a:pPr>
            <a:endParaRPr lang="en-NZ" sz="1400" dirty="0">
              <a:solidFill>
                <a:srgbClr val="3C3D3C"/>
              </a:solidFill>
              <a:ea typeface="Arial" panose="020B0604020202020204" pitchFamily="34" charset="0"/>
              <a:cs typeface="Times New Roman" panose="02020603050405020304" pitchFamily="18" charset="0"/>
            </a:endParaRPr>
          </a:p>
          <a:p>
            <a:pPr marL="0" indent="0">
              <a:buNone/>
            </a:pPr>
            <a:endParaRPr lang="en-NZ" dirty="0"/>
          </a:p>
        </p:txBody>
      </p:sp>
    </p:spTree>
    <p:extLst>
      <p:ext uri="{BB962C8B-B14F-4D97-AF65-F5344CB8AC3E}">
        <p14:creationId xmlns:p14="http://schemas.microsoft.com/office/powerpoint/2010/main" val="1656816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4A1C-B330-4DAE-8AB9-78F8FB9DE6C0}"/>
              </a:ext>
            </a:extLst>
          </p:cNvPr>
          <p:cNvSpPr>
            <a:spLocks noGrp="1"/>
          </p:cNvSpPr>
          <p:nvPr>
            <p:ph type="title"/>
          </p:nvPr>
        </p:nvSpPr>
        <p:spPr/>
        <p:txBody>
          <a:bodyPr/>
          <a:lstStyle/>
          <a:p>
            <a:r>
              <a:rPr lang="en-US" dirty="0"/>
              <a:t>Poll results</a:t>
            </a:r>
            <a:endParaRPr lang="en-NZ" dirty="0"/>
          </a:p>
        </p:txBody>
      </p:sp>
      <p:sp>
        <p:nvSpPr>
          <p:cNvPr id="3" name="Content Placeholder 2">
            <a:extLst>
              <a:ext uri="{FF2B5EF4-FFF2-40B4-BE49-F238E27FC236}">
                <a16:creationId xmlns:a16="http://schemas.microsoft.com/office/drawing/2014/main" id="{B1B9A4D0-D17B-40D3-A906-ED06208E6FC9}"/>
              </a:ext>
            </a:extLst>
          </p:cNvPr>
          <p:cNvSpPr>
            <a:spLocks noGrp="1"/>
          </p:cNvSpPr>
          <p:nvPr>
            <p:ph idx="1"/>
          </p:nvPr>
        </p:nvSpPr>
        <p:spPr>
          <a:xfrm>
            <a:off x="733182" y="1885449"/>
            <a:ext cx="10725636" cy="4364522"/>
          </a:xfrm>
        </p:spPr>
        <p:txBody>
          <a:bodyPr>
            <a:normAutofit fontScale="25000" lnSpcReduction="20000"/>
          </a:bodyPr>
          <a:lstStyle/>
          <a:p>
            <a:pPr marL="0" indent="0">
              <a:lnSpc>
                <a:spcPct val="100000"/>
              </a:lnSpc>
              <a:buNone/>
            </a:pPr>
            <a:r>
              <a:rPr lang="en-NZ" sz="4800" b="1" dirty="0">
                <a:solidFill>
                  <a:srgbClr val="87B9A1"/>
                </a:solidFill>
              </a:rPr>
              <a:t>Poll 3</a:t>
            </a:r>
          </a:p>
          <a:p>
            <a:pPr marL="0" indent="0">
              <a:lnSpc>
                <a:spcPct val="100000"/>
              </a:lnSpc>
              <a:buNone/>
            </a:pPr>
            <a:r>
              <a:rPr lang="en-NZ" sz="4800" dirty="0"/>
              <a:t>Approximately what level of reserves do you hold today to sustain service provision?</a:t>
            </a:r>
          </a:p>
          <a:p>
            <a:pPr lvl="1">
              <a:lnSpc>
                <a:spcPct val="100000"/>
              </a:lnSpc>
              <a:buClr>
                <a:srgbClr val="35839C"/>
              </a:buClr>
              <a:buFont typeface="Arial" panose="020B0604020202020204" pitchFamily="34" charset="0"/>
              <a:buChar char="•"/>
            </a:pPr>
            <a:r>
              <a:rPr lang="en-NZ" sz="4800" dirty="0"/>
              <a:t>2 to 3 months</a:t>
            </a:r>
          </a:p>
          <a:p>
            <a:pPr lvl="1">
              <a:lnSpc>
                <a:spcPct val="100000"/>
              </a:lnSpc>
              <a:buClr>
                <a:srgbClr val="35839C"/>
              </a:buClr>
              <a:buFont typeface="Arial" panose="020B0604020202020204" pitchFamily="34" charset="0"/>
              <a:buChar char="•"/>
            </a:pPr>
            <a:r>
              <a:rPr lang="en-NZ" sz="4800" dirty="0"/>
              <a:t>4 to 5 months</a:t>
            </a:r>
          </a:p>
          <a:p>
            <a:pPr lvl="1">
              <a:lnSpc>
                <a:spcPct val="100000"/>
              </a:lnSpc>
              <a:buClr>
                <a:srgbClr val="35839C"/>
              </a:buClr>
              <a:buFont typeface="Arial" panose="020B0604020202020204" pitchFamily="34" charset="0"/>
              <a:buChar char="•"/>
            </a:pPr>
            <a:r>
              <a:rPr lang="en-NZ" sz="4800" dirty="0"/>
              <a:t>6 months or more.</a:t>
            </a:r>
          </a:p>
          <a:p>
            <a:pPr marL="0" indent="0">
              <a:lnSpc>
                <a:spcPct val="100000"/>
              </a:lnSpc>
              <a:buClr>
                <a:srgbClr val="35839C"/>
              </a:buClr>
              <a:buNone/>
            </a:pPr>
            <a:r>
              <a:rPr lang="en-GB" sz="4800" b="1" dirty="0">
                <a:solidFill>
                  <a:srgbClr val="87B9A1"/>
                </a:solidFill>
                <a:ea typeface="Arial" panose="020B0604020202020204" pitchFamily="34" charset="0"/>
                <a:cs typeface="Times New Roman" panose="02020603050405020304" pitchFamily="18" charset="0"/>
              </a:rPr>
              <a:t>Poll results: </a:t>
            </a:r>
            <a:r>
              <a:rPr lang="en-GB" sz="4800" dirty="0">
                <a:ea typeface="Arial" panose="020B0604020202020204" pitchFamily="34" charset="0"/>
                <a:cs typeface="Times New Roman" panose="02020603050405020304" pitchFamily="18" charset="0"/>
              </a:rPr>
              <a:t>55 people took part in this poll. 18% selected 2 to 3 months, 25% selected 4 to 5 months, 56% selected 6 months or more.</a:t>
            </a:r>
          </a:p>
          <a:p>
            <a:pPr marL="0" indent="0">
              <a:lnSpc>
                <a:spcPct val="100000"/>
              </a:lnSpc>
              <a:buClr>
                <a:srgbClr val="35839C"/>
              </a:buClr>
              <a:buNone/>
            </a:pPr>
            <a:endParaRPr lang="en-NZ" sz="4800" dirty="0"/>
          </a:p>
          <a:p>
            <a:pPr marL="0" indent="0">
              <a:buNone/>
            </a:pPr>
            <a:r>
              <a:rPr lang="en-NZ" sz="4800" b="1" dirty="0">
                <a:solidFill>
                  <a:srgbClr val="87B9A1"/>
                </a:solidFill>
              </a:rPr>
              <a:t>Poll 4: </a:t>
            </a:r>
            <a:r>
              <a:rPr lang="en-NZ" sz="4800" dirty="0"/>
              <a:t>How many board members are currently on your board?</a:t>
            </a:r>
          </a:p>
          <a:p>
            <a:r>
              <a:rPr lang="en-NZ" sz="4800" dirty="0"/>
              <a:t>less than 5</a:t>
            </a:r>
          </a:p>
          <a:p>
            <a:r>
              <a:rPr lang="en-NZ" sz="4800" dirty="0"/>
              <a:t>5, 6, 7, 8, 9, 10</a:t>
            </a:r>
          </a:p>
          <a:p>
            <a:r>
              <a:rPr lang="en-NZ" sz="4800" dirty="0"/>
              <a:t>more than 10.</a:t>
            </a:r>
          </a:p>
          <a:p>
            <a:pPr marL="0" indent="0">
              <a:buNone/>
            </a:pPr>
            <a:r>
              <a:rPr lang="en-GB" sz="4800" b="1" dirty="0">
                <a:solidFill>
                  <a:srgbClr val="87B9A1"/>
                </a:solidFill>
                <a:ea typeface="Arial" panose="020B0604020202020204" pitchFamily="34" charset="0"/>
                <a:cs typeface="Times New Roman" panose="02020603050405020304" pitchFamily="18" charset="0"/>
              </a:rPr>
              <a:t>Poll results: </a:t>
            </a:r>
            <a:r>
              <a:rPr lang="en-GB" sz="4800" dirty="0">
                <a:ea typeface="Arial" panose="020B0604020202020204" pitchFamily="34" charset="0"/>
                <a:cs typeface="Times New Roman" panose="02020603050405020304" pitchFamily="18" charset="0"/>
              </a:rPr>
              <a:t>53 people took part in this poll. 9% answered less than 5, 87% answered less than </a:t>
            </a:r>
            <a:r>
              <a:rPr lang="en-NZ" sz="4800" dirty="0"/>
              <a:t>5, 6, 7, 8, 9, 10, 4% answered more than 10.</a:t>
            </a:r>
          </a:p>
          <a:p>
            <a:endParaRPr lang="en-NZ" dirty="0"/>
          </a:p>
        </p:txBody>
      </p:sp>
    </p:spTree>
    <p:extLst>
      <p:ext uri="{BB962C8B-B14F-4D97-AF65-F5344CB8AC3E}">
        <p14:creationId xmlns:p14="http://schemas.microsoft.com/office/powerpoint/2010/main" val="2068537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82A4F-70ED-4FE8-8DC5-3BFE910626E1}"/>
              </a:ext>
            </a:extLst>
          </p:cNvPr>
          <p:cNvSpPr>
            <a:spLocks noGrp="1"/>
          </p:cNvSpPr>
          <p:nvPr>
            <p:ph type="title"/>
          </p:nvPr>
        </p:nvSpPr>
        <p:spPr/>
        <p:txBody>
          <a:bodyPr>
            <a:noAutofit/>
          </a:bodyPr>
          <a:lstStyle/>
          <a:p>
            <a:pPr algn="ctr"/>
            <a:r>
              <a:rPr lang="en-NZ" sz="3200" dirty="0">
                <a:solidFill>
                  <a:srgbClr val="35839C"/>
                </a:solidFill>
              </a:rPr>
              <a:t>What can you do to fulfil your governance responsibilities when there are no or few paid staff?</a:t>
            </a:r>
          </a:p>
        </p:txBody>
      </p:sp>
      <p:sp>
        <p:nvSpPr>
          <p:cNvPr id="3" name="Content Placeholder 2">
            <a:extLst>
              <a:ext uri="{FF2B5EF4-FFF2-40B4-BE49-F238E27FC236}">
                <a16:creationId xmlns:a16="http://schemas.microsoft.com/office/drawing/2014/main" id="{19860FD6-C303-4464-8A74-387A04E96E17}"/>
              </a:ext>
            </a:extLst>
          </p:cNvPr>
          <p:cNvSpPr>
            <a:spLocks noGrp="1"/>
          </p:cNvSpPr>
          <p:nvPr>
            <p:ph idx="1"/>
          </p:nvPr>
        </p:nvSpPr>
        <p:spPr/>
        <p:txBody>
          <a:bodyPr>
            <a:normAutofit fontScale="62500" lnSpcReduction="20000"/>
          </a:bodyPr>
          <a:lstStyle/>
          <a:p>
            <a:pPr lvl="0">
              <a:lnSpc>
                <a:spcPct val="107000"/>
              </a:lnSpc>
            </a:pPr>
            <a:r>
              <a:rPr lang="en-NZ" sz="2600" dirty="0">
                <a:effectLst/>
                <a:ea typeface="Times New Roman" panose="02020603050405020304" pitchFamily="18" charset="0"/>
                <a:cs typeface="Times New Roman" panose="02020603050405020304" pitchFamily="18" charset="0"/>
              </a:rPr>
              <a:t>Create a general board role description which shows the focus on governance. Be clear about expectations and commitments.</a:t>
            </a:r>
            <a:endParaRPr lang="en-NZ" sz="2600" dirty="0">
              <a:effectLst/>
              <a:ea typeface="Calibri" panose="020F0502020204030204" pitchFamily="34" charset="0"/>
              <a:cs typeface="Times New Roman" panose="02020603050405020304" pitchFamily="18" charset="0"/>
            </a:endParaRPr>
          </a:p>
          <a:p>
            <a:pPr lvl="0">
              <a:lnSpc>
                <a:spcPct val="107000"/>
              </a:lnSpc>
            </a:pPr>
            <a:r>
              <a:rPr lang="en-NZ" sz="2600" dirty="0">
                <a:effectLst/>
                <a:ea typeface="Times New Roman" panose="02020603050405020304" pitchFamily="18" charset="0"/>
                <a:cs typeface="Times New Roman" panose="02020603050405020304" pitchFamily="18" charset="0"/>
              </a:rPr>
              <a:t>Shape the board meeting agenda to have two clear sections, the first covering governance/strategic matters and the second to cover the more operational reports/discussions. </a:t>
            </a:r>
            <a:r>
              <a:rPr lang="en-NZ" sz="2600" dirty="0">
                <a:ea typeface="Times New Roman" panose="02020603050405020304" pitchFamily="18" charset="0"/>
                <a:cs typeface="Times New Roman" panose="02020603050405020304" pitchFamily="18" charset="0"/>
              </a:rPr>
              <a:t>Be conscious about which space you are spending time in. Be aware what “hat” you are wearing when discussing matters at a board meeting. </a:t>
            </a:r>
          </a:p>
          <a:p>
            <a:pPr lvl="0">
              <a:lnSpc>
                <a:spcPct val="107000"/>
              </a:lnSpc>
            </a:pPr>
            <a:r>
              <a:rPr lang="en-NZ" sz="2600" dirty="0">
                <a:ea typeface="Times New Roman" panose="02020603050405020304" pitchFamily="18" charset="0"/>
                <a:cs typeface="Times New Roman" panose="02020603050405020304" pitchFamily="18" charset="0"/>
              </a:rPr>
              <a:t>Use the minutes to evidence your governance discussions and activities.  </a:t>
            </a:r>
          </a:p>
          <a:p>
            <a:pPr lvl="0">
              <a:lnSpc>
                <a:spcPct val="107000"/>
              </a:lnSpc>
            </a:pPr>
            <a:r>
              <a:rPr lang="en-NZ" sz="2600" dirty="0">
                <a:effectLst/>
                <a:ea typeface="Times New Roman" panose="02020603050405020304" pitchFamily="18" charset="0"/>
                <a:cs typeface="Times New Roman" panose="02020603050405020304" pitchFamily="18" charset="0"/>
              </a:rPr>
              <a:t>Consider using sub-committees/working groups for the operational work. Each group can have a simple terms of reference, with a volunteer leading the group responsible for the work to be completed and keeping the board updated via simple reports. The working group members don’t need to be on the board. </a:t>
            </a:r>
            <a:r>
              <a:rPr lang="en-NZ" sz="2600" dirty="0">
                <a:ea typeface="Times New Roman" panose="02020603050405020304" pitchFamily="18" charset="0"/>
                <a:cs typeface="Times New Roman" panose="02020603050405020304" pitchFamily="18" charset="0"/>
              </a:rPr>
              <a:t>The volunteer leading the group may be a board member.</a:t>
            </a:r>
            <a:endParaRPr lang="en-NZ" sz="2600" dirty="0">
              <a:effectLst/>
              <a:ea typeface="Calibri" panose="020F0502020204030204" pitchFamily="34" charset="0"/>
              <a:cs typeface="Times New Roman" panose="02020603050405020304" pitchFamily="18" charset="0"/>
            </a:endParaRPr>
          </a:p>
          <a:p>
            <a:pPr lvl="0">
              <a:lnSpc>
                <a:spcPct val="107000"/>
              </a:lnSpc>
            </a:pPr>
            <a:r>
              <a:rPr lang="en-NZ" sz="2600" dirty="0">
                <a:effectLst/>
                <a:ea typeface="Times New Roman" panose="02020603050405020304" pitchFamily="18" charset="0"/>
                <a:cs typeface="Times New Roman" panose="02020603050405020304" pitchFamily="18" charset="0"/>
              </a:rPr>
              <a:t>Explore how to use/organise volunteers who undertake operational work in a way that does not mean they all have to be on the board.</a:t>
            </a:r>
          </a:p>
          <a:p>
            <a:r>
              <a:rPr lang="en-NZ" sz="2600" dirty="0">
                <a:ea typeface="Calibri" panose="020F0502020204030204" pitchFamily="34" charset="0"/>
                <a:cs typeface="Calibri" panose="020F0502020204030204" pitchFamily="34" charset="0"/>
              </a:rPr>
              <a:t>Over time as you grow, reflect on the size and composition of the board.</a:t>
            </a:r>
            <a:endParaRPr lang="en-NZ" sz="2600" dirty="0">
              <a:effectLst/>
              <a:ea typeface="Times New Roman" panose="02020603050405020304" pitchFamily="18" charset="0"/>
              <a:cs typeface="Times New Roman" panose="02020603050405020304" pitchFamily="18" charset="0"/>
            </a:endParaRPr>
          </a:p>
          <a:p>
            <a:endParaRPr lang="en-NZ" dirty="0"/>
          </a:p>
        </p:txBody>
      </p:sp>
    </p:spTree>
    <p:extLst>
      <p:ext uri="{BB962C8B-B14F-4D97-AF65-F5344CB8AC3E}">
        <p14:creationId xmlns:p14="http://schemas.microsoft.com/office/powerpoint/2010/main" val="91872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7FFC-6036-4BEC-839E-C489A91DFA87}"/>
              </a:ext>
            </a:extLst>
          </p:cNvPr>
          <p:cNvSpPr>
            <a:spLocks noGrp="1"/>
          </p:cNvSpPr>
          <p:nvPr>
            <p:ph type="title"/>
          </p:nvPr>
        </p:nvSpPr>
        <p:spPr/>
        <p:txBody>
          <a:bodyPr>
            <a:normAutofit/>
          </a:bodyPr>
          <a:lstStyle/>
          <a:p>
            <a:pPr algn="ctr"/>
            <a:r>
              <a:rPr lang="en-NZ" dirty="0">
                <a:solidFill>
                  <a:srgbClr val="35839C"/>
                </a:solidFill>
              </a:rPr>
              <a:t>Governance and management</a:t>
            </a:r>
          </a:p>
        </p:txBody>
      </p:sp>
      <p:sp>
        <p:nvSpPr>
          <p:cNvPr id="3" name="Content Placeholder 2">
            <a:extLst>
              <a:ext uri="{FF2B5EF4-FFF2-40B4-BE49-F238E27FC236}">
                <a16:creationId xmlns:a16="http://schemas.microsoft.com/office/drawing/2014/main" id="{BFD0A265-18A6-49D2-A67A-65BF322A7621}"/>
              </a:ext>
            </a:extLst>
          </p:cNvPr>
          <p:cNvSpPr>
            <a:spLocks noGrp="1"/>
          </p:cNvSpPr>
          <p:nvPr>
            <p:ph idx="1"/>
          </p:nvPr>
        </p:nvSpPr>
        <p:spPr>
          <a:xfrm>
            <a:off x="733182" y="1545153"/>
            <a:ext cx="10725636" cy="4607426"/>
          </a:xfrm>
        </p:spPr>
        <p:txBody>
          <a:bodyPr>
            <a:normAutofit fontScale="70000" lnSpcReduction="20000"/>
          </a:bodyPr>
          <a:lstStyle/>
          <a:p>
            <a:pPr marL="0" lvl="0" indent="0">
              <a:lnSpc>
                <a:spcPct val="113000"/>
              </a:lnSpc>
              <a:buNone/>
              <a:tabLst>
                <a:tab pos="457200" algn="l"/>
              </a:tabLst>
            </a:pPr>
            <a:r>
              <a:rPr lang="en-GB" sz="2300" kern="1200" dirty="0">
                <a:effectLst/>
                <a:ea typeface="Times New Roman" panose="02020603050405020304" pitchFamily="18" charset="0"/>
              </a:rPr>
              <a:t>Guiding questions for the board:</a:t>
            </a:r>
          </a:p>
          <a:p>
            <a:pPr lvl="0">
              <a:lnSpc>
                <a:spcPct val="113000"/>
              </a:lnSpc>
              <a:tabLst>
                <a:tab pos="457200" algn="l"/>
              </a:tabLst>
            </a:pPr>
            <a:r>
              <a:rPr lang="en-GB" sz="2300" kern="1200" dirty="0">
                <a:effectLst/>
                <a:ea typeface="Times New Roman" panose="02020603050405020304" pitchFamily="18" charset="0"/>
              </a:rPr>
              <a:t>Has the board had a discussion about where your organisation sits on the governance management continuum? What makes sense for where the organisation is in its development? Where does it want to move to over time?</a:t>
            </a:r>
          </a:p>
          <a:p>
            <a:pPr lvl="0">
              <a:lnSpc>
                <a:spcPct val="113000"/>
              </a:lnSpc>
              <a:tabLst>
                <a:tab pos="457200" algn="l"/>
              </a:tabLst>
            </a:pPr>
            <a:r>
              <a:rPr lang="en-GB" sz="2300" kern="1200" dirty="0">
                <a:effectLst/>
                <a:ea typeface="Times New Roman" panose="02020603050405020304" pitchFamily="18" charset="0"/>
              </a:rPr>
              <a:t>What policies and practices do you have in place to support an effective relationship between the board and management?</a:t>
            </a:r>
            <a:endParaRPr lang="en-NZ" sz="2300" dirty="0">
              <a:effectLst/>
              <a:ea typeface="Times New Roman" panose="02020603050405020304" pitchFamily="18" charset="0"/>
            </a:endParaRPr>
          </a:p>
          <a:p>
            <a:pPr>
              <a:lnSpc>
                <a:spcPct val="113000"/>
              </a:lnSpc>
              <a:tabLst>
                <a:tab pos="457200" algn="l"/>
              </a:tabLst>
            </a:pPr>
            <a:r>
              <a:rPr lang="en-GB" sz="2300" kern="1200" dirty="0">
                <a:effectLst/>
                <a:ea typeface="Times New Roman" panose="02020603050405020304" pitchFamily="18" charset="0"/>
              </a:rPr>
              <a:t>What are the “rules of engagement” between the Chair, board members and management (who, for what, when), and how are these reinforced? Actively manage the relationships (formally and informally </a:t>
            </a:r>
          </a:p>
          <a:p>
            <a:pPr lvl="0">
              <a:lnSpc>
                <a:spcPct val="113000"/>
              </a:lnSpc>
              <a:tabLst>
                <a:tab pos="457200" algn="l"/>
              </a:tabLst>
            </a:pPr>
            <a:r>
              <a:rPr lang="en-GB" sz="2300" kern="1200" dirty="0">
                <a:effectLst/>
                <a:ea typeface="Times New Roman" panose="02020603050405020304" pitchFamily="18" charset="0"/>
              </a:rPr>
              <a:t>How does your board induction process support an effective relationship between the board and management?</a:t>
            </a:r>
            <a:endParaRPr lang="en-NZ" sz="2300" dirty="0">
              <a:effectLst/>
              <a:ea typeface="Times New Roman" panose="02020603050405020304" pitchFamily="18" charset="0"/>
            </a:endParaRPr>
          </a:p>
          <a:p>
            <a:pPr lvl="0">
              <a:lnSpc>
                <a:spcPct val="113000"/>
              </a:lnSpc>
              <a:tabLst>
                <a:tab pos="457200" algn="l"/>
              </a:tabLst>
            </a:pPr>
            <a:r>
              <a:rPr lang="en-GB" sz="2300" kern="1200" dirty="0">
                <a:effectLst/>
                <a:ea typeface="Times New Roman" panose="02020603050405020304" pitchFamily="18" charset="0"/>
              </a:rPr>
              <a:t>How is the relationship with management actively managed, and by whom?</a:t>
            </a:r>
          </a:p>
          <a:p>
            <a:pPr lvl="0">
              <a:lnSpc>
                <a:spcPct val="113000"/>
              </a:lnSpc>
              <a:tabLst>
                <a:tab pos="457200" algn="l"/>
              </a:tabLst>
            </a:pPr>
            <a:r>
              <a:rPr lang="en-GB" sz="2300" dirty="0">
                <a:ea typeface="Times New Roman" panose="02020603050405020304" pitchFamily="18" charset="0"/>
              </a:rPr>
              <a:t>Has the board clearly communicated expectations of management? Are these consistently understood across the board and management?</a:t>
            </a:r>
            <a:endParaRPr lang="en-NZ" sz="2300" dirty="0">
              <a:effectLst/>
              <a:ea typeface="Times New Roman" panose="02020603050405020304" pitchFamily="18" charset="0"/>
            </a:endParaRPr>
          </a:p>
          <a:p>
            <a:pPr lvl="0">
              <a:lnSpc>
                <a:spcPct val="113000"/>
              </a:lnSpc>
              <a:tabLst>
                <a:tab pos="457200" algn="l"/>
              </a:tabLst>
            </a:pPr>
            <a:r>
              <a:rPr lang="en-GB" sz="2300" kern="1200" dirty="0">
                <a:effectLst/>
                <a:ea typeface="Times New Roman" panose="02020603050405020304" pitchFamily="18" charset="0"/>
              </a:rPr>
              <a:t>How is the performance of management expected to contribute to the strategic priorities and how is this reflected in the management performance measures?</a:t>
            </a:r>
            <a:endParaRPr lang="en-NZ" sz="2300" dirty="0">
              <a:effectLst/>
              <a:ea typeface="Times New Roman" panose="02020603050405020304" pitchFamily="18" charset="0"/>
            </a:endParaRPr>
          </a:p>
          <a:p>
            <a:endParaRPr lang="en-NZ" dirty="0"/>
          </a:p>
        </p:txBody>
      </p:sp>
    </p:spTree>
    <p:extLst>
      <p:ext uri="{BB962C8B-B14F-4D97-AF65-F5344CB8AC3E}">
        <p14:creationId xmlns:p14="http://schemas.microsoft.com/office/powerpoint/2010/main" val="365958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AED69-D67D-4588-880E-C9A43FA1A40F}"/>
              </a:ext>
            </a:extLst>
          </p:cNvPr>
          <p:cNvSpPr>
            <a:spLocks noGrp="1"/>
          </p:cNvSpPr>
          <p:nvPr>
            <p:ph type="title"/>
          </p:nvPr>
        </p:nvSpPr>
        <p:spPr/>
        <p:txBody>
          <a:bodyPr/>
          <a:lstStyle/>
          <a:p>
            <a:pPr algn="ctr"/>
            <a:r>
              <a:rPr lang="en-NZ" dirty="0">
                <a:solidFill>
                  <a:srgbClr val="35839C"/>
                </a:solidFill>
              </a:rPr>
              <a:t>Governance and management</a:t>
            </a:r>
          </a:p>
        </p:txBody>
      </p:sp>
      <p:sp>
        <p:nvSpPr>
          <p:cNvPr id="3" name="Content Placeholder 2">
            <a:extLst>
              <a:ext uri="{FF2B5EF4-FFF2-40B4-BE49-F238E27FC236}">
                <a16:creationId xmlns:a16="http://schemas.microsoft.com/office/drawing/2014/main" id="{0EAF2676-408A-4761-A2BC-14365C414837}"/>
              </a:ext>
            </a:extLst>
          </p:cNvPr>
          <p:cNvSpPr>
            <a:spLocks noGrp="1"/>
          </p:cNvSpPr>
          <p:nvPr>
            <p:ph idx="1"/>
          </p:nvPr>
        </p:nvSpPr>
        <p:spPr/>
        <p:txBody>
          <a:bodyPr/>
          <a:lstStyle/>
          <a:p>
            <a:pPr marL="0" indent="0">
              <a:buNone/>
            </a:pPr>
            <a:r>
              <a:rPr lang="en-NZ" dirty="0"/>
              <a:t>Guiding questions for individual board members:</a:t>
            </a:r>
          </a:p>
          <a:p>
            <a:pPr lvl="0">
              <a:lnSpc>
                <a:spcPct val="115000"/>
              </a:lnSpc>
              <a:tabLst>
                <a:tab pos="457200" algn="l"/>
              </a:tabLst>
            </a:pPr>
            <a:r>
              <a:rPr lang="en-GB" sz="2000" kern="1200" dirty="0">
                <a:effectLst/>
                <a:ea typeface="Arial" panose="020B0604020202020204" pitchFamily="34" charset="0"/>
              </a:rPr>
              <a:t>As an individual board member, how do you contribute to maintaining an effective relationship between the board and management?</a:t>
            </a:r>
            <a:endParaRPr lang="en-NZ" sz="2000" dirty="0">
              <a:effectLst/>
              <a:ea typeface="Times New Roman" panose="02020603050405020304" pitchFamily="18" charset="0"/>
            </a:endParaRPr>
          </a:p>
          <a:p>
            <a:pPr lvl="0">
              <a:lnSpc>
                <a:spcPct val="115000"/>
              </a:lnSpc>
              <a:tabLst>
                <a:tab pos="457200" algn="l"/>
              </a:tabLst>
            </a:pPr>
            <a:r>
              <a:rPr lang="en-GB" sz="2000" kern="1200" dirty="0">
                <a:effectLst/>
                <a:ea typeface="Arial" panose="020B0604020202020204" pitchFamily="34" charset="0"/>
              </a:rPr>
              <a:t>Do you clearly understand the delegations of authority to management?</a:t>
            </a:r>
            <a:endParaRPr lang="en-NZ" sz="2000" dirty="0">
              <a:effectLst/>
              <a:ea typeface="Times New Roman" panose="02020603050405020304" pitchFamily="18" charset="0"/>
            </a:endParaRPr>
          </a:p>
          <a:p>
            <a:pPr lvl="0">
              <a:lnSpc>
                <a:spcPct val="115000"/>
              </a:lnSpc>
              <a:tabLst>
                <a:tab pos="457200" algn="l"/>
              </a:tabLst>
            </a:pPr>
            <a:r>
              <a:rPr lang="en-GB" sz="2000" kern="1200" dirty="0">
                <a:effectLst/>
                <a:ea typeface="Arial" panose="020B0604020202020204" pitchFamily="34" charset="0"/>
              </a:rPr>
              <a:t>What information do you use to measure the performance of management?</a:t>
            </a:r>
            <a:endParaRPr lang="en-NZ" sz="2000" dirty="0">
              <a:effectLst/>
              <a:ea typeface="Times New Roman" panose="02020603050405020304" pitchFamily="18" charset="0"/>
            </a:endParaRPr>
          </a:p>
          <a:p>
            <a:endParaRPr lang="en-NZ" dirty="0"/>
          </a:p>
          <a:p>
            <a:pPr marL="0" indent="0">
              <a:buNone/>
            </a:pPr>
            <a:endParaRPr lang="en-NZ" dirty="0"/>
          </a:p>
        </p:txBody>
      </p:sp>
    </p:spTree>
    <p:extLst>
      <p:ext uri="{BB962C8B-B14F-4D97-AF65-F5344CB8AC3E}">
        <p14:creationId xmlns:p14="http://schemas.microsoft.com/office/powerpoint/2010/main" val="372786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5853B-4BC0-493E-85B1-7142AC85AE3C}"/>
              </a:ext>
            </a:extLst>
          </p:cNvPr>
          <p:cNvSpPr>
            <a:spLocks noGrp="1"/>
          </p:cNvSpPr>
          <p:nvPr>
            <p:ph type="title"/>
          </p:nvPr>
        </p:nvSpPr>
        <p:spPr/>
        <p:txBody>
          <a:bodyPr/>
          <a:lstStyle/>
          <a:p>
            <a:pPr algn="ctr"/>
            <a:r>
              <a:rPr lang="en-NZ" dirty="0">
                <a:solidFill>
                  <a:srgbClr val="35839C"/>
                </a:solidFill>
              </a:rPr>
              <a:t>Strategies for effective chairing</a:t>
            </a:r>
          </a:p>
        </p:txBody>
      </p:sp>
      <p:sp>
        <p:nvSpPr>
          <p:cNvPr id="3" name="Content Placeholder 2">
            <a:extLst>
              <a:ext uri="{FF2B5EF4-FFF2-40B4-BE49-F238E27FC236}">
                <a16:creationId xmlns:a16="http://schemas.microsoft.com/office/drawing/2014/main" id="{147ED8F9-048A-4D5E-AED7-BB2A66DF15C2}"/>
              </a:ext>
            </a:extLst>
          </p:cNvPr>
          <p:cNvSpPr>
            <a:spLocks noGrp="1"/>
          </p:cNvSpPr>
          <p:nvPr>
            <p:ph idx="1"/>
          </p:nvPr>
        </p:nvSpPr>
        <p:spPr/>
        <p:txBody>
          <a:bodyPr/>
          <a:lstStyle/>
          <a:p>
            <a:r>
              <a:rPr lang="en-NZ" sz="2000" dirty="0"/>
              <a:t>Chairing the Board video kit (4 videos)</a:t>
            </a:r>
          </a:p>
          <a:p>
            <a:pPr marL="0" indent="0">
              <a:buNone/>
            </a:pPr>
            <a:r>
              <a:rPr lang="en-NZ" sz="2000" dirty="0">
                <a:solidFill>
                  <a:srgbClr val="35839C"/>
                </a:solidFill>
                <a:hlinkClick r:id="rId2">
                  <a:extLst>
                    <a:ext uri="{A12FA001-AC4F-418D-AE19-62706E023703}">
                      <ahyp:hlinkClr xmlns:ahyp="http://schemas.microsoft.com/office/drawing/2018/hyperlinkcolor" val="tx"/>
                    </a:ext>
                  </a:extLst>
                </a:hlinkClick>
              </a:rPr>
              <a:t>https://www.centreforsocialimpact.org.nz/te-puaha-o-te-ako/2021/april/chairing-the-board-video-toolkit-launched</a:t>
            </a:r>
            <a:endParaRPr lang="en-NZ" sz="2000" dirty="0">
              <a:solidFill>
                <a:srgbClr val="35839C"/>
              </a:solidFill>
            </a:endParaRPr>
          </a:p>
          <a:p>
            <a:endParaRPr lang="en-NZ" dirty="0"/>
          </a:p>
        </p:txBody>
      </p:sp>
    </p:spTree>
    <p:extLst>
      <p:ext uri="{BB962C8B-B14F-4D97-AF65-F5344CB8AC3E}">
        <p14:creationId xmlns:p14="http://schemas.microsoft.com/office/powerpoint/2010/main" val="276946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3631-90A3-4C06-AD50-104C7B7F21BC}"/>
              </a:ext>
            </a:extLst>
          </p:cNvPr>
          <p:cNvSpPr>
            <a:spLocks noGrp="1"/>
          </p:cNvSpPr>
          <p:nvPr>
            <p:ph type="title"/>
          </p:nvPr>
        </p:nvSpPr>
        <p:spPr/>
        <p:txBody>
          <a:bodyPr/>
          <a:lstStyle/>
          <a:p>
            <a:pPr algn="ctr"/>
            <a:r>
              <a:rPr lang="en-NZ" dirty="0">
                <a:solidFill>
                  <a:srgbClr val="35839C"/>
                </a:solidFill>
              </a:rPr>
              <a:t>Strategic planning</a:t>
            </a:r>
          </a:p>
        </p:txBody>
      </p:sp>
      <p:sp>
        <p:nvSpPr>
          <p:cNvPr id="3" name="Content Placeholder 2">
            <a:extLst>
              <a:ext uri="{FF2B5EF4-FFF2-40B4-BE49-F238E27FC236}">
                <a16:creationId xmlns:a16="http://schemas.microsoft.com/office/drawing/2014/main" id="{5FE4FBA5-06FE-4370-AD62-9F74066107D9}"/>
              </a:ext>
            </a:extLst>
          </p:cNvPr>
          <p:cNvSpPr>
            <a:spLocks noGrp="1"/>
          </p:cNvSpPr>
          <p:nvPr>
            <p:ph idx="1"/>
          </p:nvPr>
        </p:nvSpPr>
        <p:spPr/>
        <p:txBody>
          <a:bodyPr/>
          <a:lstStyle/>
          <a:p>
            <a:r>
              <a:rPr lang="en-NZ" sz="2000" u="sng" dirty="0">
                <a:solidFill>
                  <a:srgbClr val="35839C"/>
                </a:solidFill>
                <a:effectLs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https://community.net.nz/resources/community-resource-kit/strategic-planning/</a:t>
            </a:r>
            <a:endParaRPr lang="en-NZ" sz="2000" u="sng" dirty="0">
              <a:solidFill>
                <a:srgbClr val="35839C"/>
              </a:solidFill>
              <a:effectLst/>
              <a:ea typeface="Calibri" panose="020F0502020204030204" pitchFamily="34" charset="0"/>
              <a:cs typeface="Calibri" panose="020F0502020204030204" pitchFamily="34" charset="0"/>
            </a:endParaRPr>
          </a:p>
          <a:p>
            <a:r>
              <a:rPr lang="en-US" sz="2000" dirty="0"/>
              <a:t>Strategy in a fast-changing world, learning from COVID: </a:t>
            </a:r>
            <a:r>
              <a:rPr lang="en-US" sz="2000" i="1" dirty="0">
                <a:hlinkClick r:id="rId3"/>
              </a:rPr>
              <a:t>video recording</a:t>
            </a:r>
            <a:r>
              <a:rPr lang="en-US" sz="2000" i="1" dirty="0"/>
              <a:t>, </a:t>
            </a:r>
            <a:r>
              <a:rPr lang="en-US" sz="2000" i="1" dirty="0">
                <a:hlinkClick r:id="rId4" tooltip="Kia Whiti Tonu - Strategy Session Slides 30 Nov 2020 FINAL.pdf (1)"/>
              </a:rPr>
              <a:t>presentation </a:t>
            </a:r>
            <a:r>
              <a:rPr lang="en-US" sz="2000" i="1" dirty="0"/>
              <a:t>and </a:t>
            </a:r>
            <a:r>
              <a:rPr lang="en-US" sz="2000" i="1" dirty="0">
                <a:hlinkClick r:id="rId5" tooltip="Kia Whiti Tonu  Strategy Resources RT.pdf"/>
              </a:rPr>
              <a:t>take-home </a:t>
            </a:r>
            <a:r>
              <a:rPr lang="en-US" sz="2000" i="1" dirty="0" err="1">
                <a:hlinkClick r:id="rId5" tooltip="Kia Whiti Tonu  Strategy Resources RT.pdf"/>
              </a:rPr>
              <a:t>kete</a:t>
            </a:r>
            <a:endParaRPr lang="en-NZ" sz="2000" dirty="0">
              <a:solidFill>
                <a:srgbClr val="35839C"/>
              </a:solidFill>
              <a:effectLst/>
              <a:ea typeface="Calibri" panose="020F050202020403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69118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3D715-3A49-43D3-BD02-F59F385512F3}"/>
              </a:ext>
            </a:extLst>
          </p:cNvPr>
          <p:cNvSpPr>
            <a:spLocks noGrp="1"/>
          </p:cNvSpPr>
          <p:nvPr>
            <p:ph type="title"/>
          </p:nvPr>
        </p:nvSpPr>
        <p:spPr/>
        <p:txBody>
          <a:bodyPr/>
          <a:lstStyle/>
          <a:p>
            <a:pPr algn="ctr"/>
            <a:r>
              <a:rPr lang="en-NZ" dirty="0">
                <a:solidFill>
                  <a:srgbClr val="35839C"/>
                </a:solidFill>
              </a:rPr>
              <a:t>Funding</a:t>
            </a:r>
          </a:p>
        </p:txBody>
      </p:sp>
      <p:sp>
        <p:nvSpPr>
          <p:cNvPr id="3" name="Content Placeholder 2">
            <a:extLst>
              <a:ext uri="{FF2B5EF4-FFF2-40B4-BE49-F238E27FC236}">
                <a16:creationId xmlns:a16="http://schemas.microsoft.com/office/drawing/2014/main" id="{C2AC7044-BFC0-4204-A2D2-A66C77D81220}"/>
              </a:ext>
            </a:extLst>
          </p:cNvPr>
          <p:cNvSpPr>
            <a:spLocks noGrp="1"/>
          </p:cNvSpPr>
          <p:nvPr>
            <p:ph idx="1"/>
          </p:nvPr>
        </p:nvSpPr>
        <p:spPr/>
        <p:txBody>
          <a:bodyPr/>
          <a:lstStyle/>
          <a:p>
            <a:pPr>
              <a:lnSpc>
                <a:spcPct val="100000"/>
              </a:lnSpc>
              <a:spcBef>
                <a:spcPts val="0"/>
              </a:spcBef>
              <a:spcAft>
                <a:spcPts val="0"/>
              </a:spcAft>
            </a:pPr>
            <a:r>
              <a:rPr lang="en-US" sz="2000" dirty="0"/>
              <a:t>Grant writing - Kick A** Content – Developing Winning </a:t>
            </a:r>
            <a:r>
              <a:rPr lang="en-US" sz="2000"/>
              <a:t>Proposals: </a:t>
            </a:r>
            <a:r>
              <a:rPr lang="en-US" sz="2000" i="1">
                <a:solidFill>
                  <a:srgbClr val="35839C"/>
                </a:solidFill>
                <a:hlinkClick r:id="rId2">
                  <a:extLst>
                    <a:ext uri="{A12FA001-AC4F-418D-AE19-62706E023703}">
                      <ahyp:hlinkClr xmlns:ahyp="http://schemas.microsoft.com/office/drawing/2018/hyperlinkcolor" val="tx"/>
                    </a:ext>
                  </a:extLst>
                </a:hlinkClick>
              </a:rPr>
              <a:t>video </a:t>
            </a:r>
            <a:r>
              <a:rPr lang="en-US" sz="2000" i="1" dirty="0">
                <a:solidFill>
                  <a:srgbClr val="35839C"/>
                </a:solidFill>
                <a:hlinkClick r:id="rId2">
                  <a:extLst>
                    <a:ext uri="{A12FA001-AC4F-418D-AE19-62706E023703}">
                      <ahyp:hlinkClr xmlns:ahyp="http://schemas.microsoft.com/office/drawing/2018/hyperlinkcolor" val="tx"/>
                    </a:ext>
                  </a:extLst>
                </a:hlinkClick>
              </a:rPr>
              <a:t>recording</a:t>
            </a:r>
            <a:r>
              <a:rPr lang="en-US" sz="2000" i="1" dirty="0">
                <a:solidFill>
                  <a:srgbClr val="35839C"/>
                </a:solidFill>
              </a:rPr>
              <a:t> </a:t>
            </a:r>
            <a:r>
              <a:rPr lang="en-US" sz="2000" i="1" dirty="0"/>
              <a:t>and </a:t>
            </a:r>
            <a:r>
              <a:rPr lang="en-US" sz="2000" i="1" dirty="0">
                <a:solidFill>
                  <a:srgbClr val="35839C"/>
                </a:solidFill>
                <a:hlinkClick r:id="rId3" tooltip="Workbook- Proposal Content 201202.pdf">
                  <a:extLst>
                    <a:ext uri="{A12FA001-AC4F-418D-AE19-62706E023703}">
                      <ahyp:hlinkClr xmlns:ahyp="http://schemas.microsoft.com/office/drawing/2018/hyperlinkcolor" val="tx"/>
                    </a:ext>
                  </a:extLst>
                </a:hlinkClick>
              </a:rPr>
              <a:t>take-home </a:t>
            </a:r>
            <a:r>
              <a:rPr lang="en-US" sz="2000" i="1" dirty="0" err="1">
                <a:solidFill>
                  <a:srgbClr val="35839C"/>
                </a:solidFill>
                <a:hlinkClick r:id="rId3" tooltip="Workbook- Proposal Content 201202.pdf">
                  <a:extLst>
                    <a:ext uri="{A12FA001-AC4F-418D-AE19-62706E023703}">
                      <ahyp:hlinkClr xmlns:ahyp="http://schemas.microsoft.com/office/drawing/2018/hyperlinkcolor" val="tx"/>
                    </a:ext>
                  </a:extLst>
                </a:hlinkClick>
              </a:rPr>
              <a:t>kete</a:t>
            </a:r>
            <a:r>
              <a:rPr lang="en-US" sz="2000" i="1" dirty="0">
                <a:solidFill>
                  <a:srgbClr val="35839C"/>
                </a:solidFill>
              </a:rPr>
              <a:t> </a:t>
            </a:r>
          </a:p>
          <a:p>
            <a:r>
              <a:rPr lang="en-US" sz="2000" dirty="0"/>
              <a:t>Government &amp; Philanthropic COVID-19 response: </a:t>
            </a:r>
            <a:r>
              <a:rPr lang="en-US" sz="2000" dirty="0">
                <a:solidFill>
                  <a:srgbClr val="35839C"/>
                </a:solidFill>
                <a:hlinkClick r:id="rId4">
                  <a:extLst>
                    <a:ext uri="{A12FA001-AC4F-418D-AE19-62706E023703}">
                      <ahyp:hlinkClr xmlns:ahyp="http://schemas.microsoft.com/office/drawing/2018/hyperlinkcolor" val="tx"/>
                    </a:ext>
                  </a:extLst>
                </a:hlinkClick>
              </a:rPr>
              <a:t>covid 19 funding overview April 2021</a:t>
            </a:r>
            <a:endParaRPr lang="en-NZ" sz="2000" dirty="0">
              <a:solidFill>
                <a:srgbClr val="35839C"/>
              </a:solidFill>
            </a:endParaRPr>
          </a:p>
          <a:p>
            <a:endParaRPr lang="en-NZ" dirty="0"/>
          </a:p>
        </p:txBody>
      </p:sp>
    </p:spTree>
    <p:extLst>
      <p:ext uri="{BB962C8B-B14F-4D97-AF65-F5344CB8AC3E}">
        <p14:creationId xmlns:p14="http://schemas.microsoft.com/office/powerpoint/2010/main" val="426986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68FF1-CF12-44FA-9107-D7D182DC0ADF}"/>
              </a:ext>
            </a:extLst>
          </p:cNvPr>
          <p:cNvSpPr>
            <a:spLocks noGrp="1"/>
          </p:cNvSpPr>
          <p:nvPr>
            <p:ph type="title"/>
          </p:nvPr>
        </p:nvSpPr>
        <p:spPr/>
        <p:txBody>
          <a:bodyPr>
            <a:normAutofit fontScale="90000"/>
          </a:bodyPr>
          <a:lstStyle/>
          <a:p>
            <a:pPr algn="ctr"/>
            <a:r>
              <a:rPr lang="en-NZ" dirty="0">
                <a:solidFill>
                  <a:srgbClr val="35839C"/>
                </a:solidFill>
              </a:rPr>
              <a:t>Board membership and succession planning</a:t>
            </a:r>
          </a:p>
        </p:txBody>
      </p:sp>
      <p:sp>
        <p:nvSpPr>
          <p:cNvPr id="3" name="Content Placeholder 2">
            <a:extLst>
              <a:ext uri="{FF2B5EF4-FFF2-40B4-BE49-F238E27FC236}">
                <a16:creationId xmlns:a16="http://schemas.microsoft.com/office/drawing/2014/main" id="{55E76C07-1E54-4B4B-8A0C-C43D8A678322}"/>
              </a:ext>
            </a:extLst>
          </p:cNvPr>
          <p:cNvSpPr>
            <a:spLocks noGrp="1"/>
          </p:cNvSpPr>
          <p:nvPr>
            <p:ph idx="1"/>
          </p:nvPr>
        </p:nvSpPr>
        <p:spPr>
          <a:xfrm>
            <a:off x="733182" y="1885449"/>
            <a:ext cx="10725636" cy="4374674"/>
          </a:xfrm>
        </p:spPr>
        <p:txBody>
          <a:bodyPr>
            <a:normAutofit/>
          </a:bodyPr>
          <a:lstStyle/>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a:effectLst/>
                <a:ea typeface="Calibri" panose="020F0502020204030204" pitchFamily="34" charset="0"/>
                <a:cs typeface="Times New Roman" panose="02020603050405020304" pitchFamily="18" charset="0"/>
              </a:rPr>
              <a:t>Develop a board composition matrix for your </a:t>
            </a:r>
            <a:r>
              <a:rPr lang="en-NZ" sz="1800" dirty="0">
                <a:ea typeface="Calibri" panose="020F0502020204030204" pitchFamily="34" charset="0"/>
                <a:cs typeface="Times New Roman" panose="02020603050405020304" pitchFamily="18" charset="0"/>
              </a:rPr>
              <a:t>board:</a:t>
            </a:r>
            <a:endParaRPr lang="en-NZ" dirty="0"/>
          </a:p>
          <a:p>
            <a:pPr>
              <a:lnSpc>
                <a:spcPct val="110000"/>
              </a:lnSpc>
              <a:spcBef>
                <a:spcPts val="0"/>
              </a:spcBef>
            </a:pPr>
            <a:r>
              <a:rPr lang="en-NZ" sz="1800" dirty="0">
                <a:effectLst/>
                <a:ea typeface="Calibri" panose="020F0502020204030204" pitchFamily="34" charset="0"/>
                <a:cs typeface="Calibri" panose="020F0502020204030204" pitchFamily="34" charset="0"/>
              </a:rPr>
              <a:t>Board to agree the “desired </a:t>
            </a:r>
            <a:r>
              <a:rPr lang="en-NZ" sz="1800" dirty="0">
                <a:ea typeface="Calibri" panose="020F0502020204030204" pitchFamily="34" charset="0"/>
                <a:cs typeface="Calibri" panose="020F0502020204030204" pitchFamily="34" charset="0"/>
              </a:rPr>
              <a:t>c</a:t>
            </a:r>
            <a:r>
              <a:rPr lang="en-NZ" sz="1800" dirty="0">
                <a:effectLst/>
                <a:ea typeface="Calibri" panose="020F0502020204030204" pitchFamily="34" charset="0"/>
                <a:cs typeface="Calibri" panose="020F0502020204030204" pitchFamily="34" charset="0"/>
              </a:rPr>
              <a:t>haracteristics” </a:t>
            </a:r>
            <a:r>
              <a:rPr lang="en-NZ" sz="1800" dirty="0" err="1">
                <a:effectLst/>
                <a:ea typeface="Calibri" panose="020F0502020204030204" pitchFamily="34" charset="0"/>
                <a:cs typeface="Calibri" panose="020F0502020204030204" pitchFamily="34" charset="0"/>
              </a:rPr>
              <a:t>ie</a:t>
            </a:r>
            <a:r>
              <a:rPr lang="en-NZ" sz="1800" dirty="0">
                <a:effectLst/>
                <a:ea typeface="Calibri" panose="020F0502020204030204" pitchFamily="34" charset="0"/>
                <a:cs typeface="Calibri" panose="020F0502020204030204" pitchFamily="34" charset="0"/>
              </a:rPr>
              <a:t> skills, experiences etc that are required around the board table.</a:t>
            </a:r>
            <a:endParaRPr lang="en-NZ" sz="1800" dirty="0">
              <a:effectLst/>
              <a:ea typeface="Calibri" panose="020F0502020204030204" pitchFamily="34" charset="0"/>
              <a:cs typeface="Times New Roman" panose="02020603050405020304" pitchFamily="18" charset="0"/>
            </a:endParaRPr>
          </a:p>
          <a:p>
            <a:pPr>
              <a:lnSpc>
                <a:spcPct val="110000"/>
              </a:lnSpc>
              <a:spcBef>
                <a:spcPts val="0"/>
              </a:spcBef>
            </a:pPr>
            <a:r>
              <a:rPr lang="en-US" sz="1800" dirty="0">
                <a:effectLst/>
                <a:ea typeface="Times" panose="02020603050405020304" pitchFamily="18" charset="0"/>
                <a:cs typeface="Calibri" panose="020F0502020204030204" pitchFamily="34" charset="0"/>
              </a:rPr>
              <a:t>The aim is to have many of the experiences around the board table with each board member bringing a range of experience/expertise.</a:t>
            </a:r>
          </a:p>
          <a:p>
            <a:pPr>
              <a:lnSpc>
                <a:spcPct val="110000"/>
              </a:lnSpc>
              <a:spcBef>
                <a:spcPts val="0"/>
              </a:spcBef>
            </a:pPr>
            <a:r>
              <a:rPr lang="en-NZ" sz="1800" dirty="0">
                <a:effectLst/>
                <a:ea typeface="Times" panose="02020603050405020304" pitchFamily="18" charset="0"/>
                <a:cs typeface="Calibri" panose="020F0502020204030204" pitchFamily="34" charset="0"/>
              </a:rPr>
              <a:t>Board </a:t>
            </a:r>
            <a:r>
              <a:rPr lang="en-US" sz="1800" dirty="0">
                <a:effectLst/>
                <a:ea typeface="Times" panose="02020603050405020304" pitchFamily="18" charset="0"/>
                <a:cs typeface="Calibri" panose="020F0502020204030204" pitchFamily="34" charset="0"/>
              </a:rPr>
              <a:t>decide which of the areas should be a priority for say the next 3-5 years.</a:t>
            </a:r>
            <a:endParaRPr lang="en-NZ" sz="1800" dirty="0">
              <a:effectLst/>
              <a:ea typeface="Calibri" panose="020F0502020204030204" pitchFamily="34" charset="0"/>
              <a:cs typeface="Times New Roman" panose="02020603050405020304" pitchFamily="18" charset="0"/>
            </a:endParaRPr>
          </a:p>
          <a:p>
            <a:pPr>
              <a:lnSpc>
                <a:spcPct val="110000"/>
              </a:lnSpc>
              <a:spcBef>
                <a:spcPts val="0"/>
              </a:spcBef>
            </a:pPr>
            <a:r>
              <a:rPr lang="en-NZ" sz="1800" dirty="0">
                <a:effectLst/>
                <a:ea typeface="Calibri" panose="020F0502020204030204" pitchFamily="34" charset="0"/>
                <a:cs typeface="Calibri" panose="020F0502020204030204" pitchFamily="34" charset="0"/>
              </a:rPr>
              <a:t>Stocktake of skills etc currently around the board table.</a:t>
            </a:r>
            <a:endParaRPr lang="en-NZ" sz="1800" dirty="0">
              <a:effectLst/>
              <a:ea typeface="Calibri" panose="020F0502020204030204" pitchFamily="34" charset="0"/>
              <a:cs typeface="Times New Roman" panose="02020603050405020304" pitchFamily="18" charset="0"/>
            </a:endParaRPr>
          </a:p>
          <a:p>
            <a:pPr>
              <a:lnSpc>
                <a:spcPct val="110000"/>
              </a:lnSpc>
              <a:spcBef>
                <a:spcPts val="0"/>
              </a:spcBef>
            </a:pPr>
            <a:r>
              <a:rPr lang="en-NZ" sz="1800" dirty="0">
                <a:effectLst/>
                <a:ea typeface="Calibri" panose="020F0502020204030204" pitchFamily="34" charset="0"/>
                <a:cs typeface="Calibri" panose="020F0502020204030204" pitchFamily="34" charset="0"/>
              </a:rPr>
              <a:t>Identify the gaps to be recruited for. Take into account potential board member departures in the next 12 months. </a:t>
            </a:r>
          </a:p>
          <a:p>
            <a:pPr>
              <a:lnSpc>
                <a:spcPct val="110000"/>
              </a:lnSpc>
              <a:spcBef>
                <a:spcPts val="0"/>
              </a:spcBef>
            </a:pPr>
            <a:r>
              <a:rPr lang="en-NZ" sz="1800" dirty="0">
                <a:effectLst/>
                <a:ea typeface="Calibri" panose="020F0502020204030204" pitchFamily="34" charset="0"/>
                <a:cs typeface="Calibri" panose="020F0502020204030204" pitchFamily="34" charset="0"/>
              </a:rPr>
              <a:t>Board to agree what skills/experiences are to be recruited for.</a:t>
            </a:r>
          </a:p>
          <a:p>
            <a:pPr marL="0" indent="0">
              <a:lnSpc>
                <a:spcPct val="110000"/>
              </a:lnSpc>
              <a:spcBef>
                <a:spcPts val="0"/>
              </a:spcBef>
              <a:buNone/>
            </a:pPr>
            <a:r>
              <a:rPr lang="en-NZ" sz="1800" dirty="0">
                <a:solidFill>
                  <a:srgbClr val="35839C"/>
                </a:solidFill>
                <a:effectLs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https://community.net.nz/resources/community-resource-kit/4-6-governance-governing-body-processes/</a:t>
            </a:r>
            <a:endParaRPr lang="en-NZ" sz="1800" dirty="0">
              <a:solidFill>
                <a:srgbClr val="35839C"/>
              </a:solidFill>
              <a:effectLst/>
              <a:ea typeface="Calibri" panose="020F0502020204030204" pitchFamily="34" charset="0"/>
              <a:cs typeface="Calibri" panose="020F0502020204030204" pitchFamily="34" charset="0"/>
            </a:endParaRPr>
          </a:p>
          <a:p>
            <a:pPr marL="0" indent="0">
              <a:lnSpc>
                <a:spcPct val="110000"/>
              </a:lnSpc>
              <a:spcBef>
                <a:spcPts val="0"/>
              </a:spcBef>
              <a:buNone/>
            </a:pPr>
            <a:endParaRPr lang="en-NZ" sz="18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buNone/>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NZ" dirty="0"/>
          </a:p>
        </p:txBody>
      </p:sp>
    </p:spTree>
    <p:extLst>
      <p:ext uri="{BB962C8B-B14F-4D97-AF65-F5344CB8AC3E}">
        <p14:creationId xmlns:p14="http://schemas.microsoft.com/office/powerpoint/2010/main" val="324196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53A74-CDC2-46AA-809B-D5A500EC1E1F}"/>
              </a:ext>
            </a:extLst>
          </p:cNvPr>
          <p:cNvSpPr>
            <a:spLocks noGrp="1"/>
          </p:cNvSpPr>
          <p:nvPr>
            <p:ph type="title"/>
          </p:nvPr>
        </p:nvSpPr>
        <p:spPr/>
        <p:txBody>
          <a:bodyPr/>
          <a:lstStyle/>
          <a:p>
            <a:pPr algn="ctr"/>
            <a:r>
              <a:rPr lang="en-NZ" dirty="0">
                <a:solidFill>
                  <a:srgbClr val="35839C"/>
                </a:solidFill>
              </a:rPr>
              <a:t>Risk management</a:t>
            </a:r>
          </a:p>
        </p:txBody>
      </p:sp>
      <p:sp>
        <p:nvSpPr>
          <p:cNvPr id="3" name="Content Placeholder 2">
            <a:extLst>
              <a:ext uri="{FF2B5EF4-FFF2-40B4-BE49-F238E27FC236}">
                <a16:creationId xmlns:a16="http://schemas.microsoft.com/office/drawing/2014/main" id="{2BD2AE4F-534C-47E7-9525-9131A71F34AE}"/>
              </a:ext>
            </a:extLst>
          </p:cNvPr>
          <p:cNvSpPr>
            <a:spLocks noGrp="1"/>
          </p:cNvSpPr>
          <p:nvPr>
            <p:ph idx="1"/>
          </p:nvPr>
        </p:nvSpPr>
        <p:spPr/>
        <p:txBody>
          <a:bodyPr>
            <a:normAutofit/>
          </a:bodyPr>
          <a:lstStyle/>
          <a:p>
            <a:pPr marL="0" indent="0">
              <a:buNone/>
            </a:pPr>
            <a:r>
              <a:rPr lang="en-NZ" sz="2000" dirty="0"/>
              <a:t>Toolkit</a:t>
            </a:r>
          </a:p>
          <a:p>
            <a:r>
              <a:rPr lang="en-NZ" sz="2000" dirty="0">
                <a:solidFill>
                  <a:srgbClr val="35839C"/>
                </a:solidFill>
                <a:hlinkClick r:id="rId2">
                  <a:extLst>
                    <a:ext uri="{A12FA001-AC4F-418D-AE19-62706E023703}">
                      <ahyp:hlinkClr xmlns:ahyp="http://schemas.microsoft.com/office/drawing/2018/hyperlinkcolor" val="tx"/>
                    </a:ext>
                  </a:extLst>
                </a:hlinkClick>
              </a:rPr>
              <a:t>https://community.net.nz/resources/nz-navigator-trust/risk-management-toolkit/</a:t>
            </a:r>
            <a:endParaRPr lang="en-NZ" sz="2000" dirty="0">
              <a:solidFill>
                <a:srgbClr val="35839C"/>
              </a:solidFill>
            </a:endParaRPr>
          </a:p>
          <a:p>
            <a:r>
              <a:rPr lang="en-NZ" sz="2000" dirty="0"/>
              <a:t>Whilst designed for arts organisations it is applicable to any community organisation</a:t>
            </a:r>
          </a:p>
          <a:p>
            <a:pPr marL="0" indent="0">
              <a:buNone/>
            </a:pPr>
            <a:r>
              <a:rPr lang="en-NZ" sz="2000" dirty="0"/>
              <a:t>   Cyber security (top of the mind at the moment!)</a:t>
            </a:r>
          </a:p>
          <a:p>
            <a:r>
              <a:rPr lang="en-NZ" sz="2000" dirty="0">
                <a:solidFill>
                  <a:srgbClr val="35839C"/>
                </a:solidFill>
                <a:hlinkClick r:id="rId3">
                  <a:extLst>
                    <a:ext uri="{A12FA001-AC4F-418D-AE19-62706E023703}">
                      <ahyp:hlinkClr xmlns:ahyp="http://schemas.microsoft.com/office/drawing/2018/hyperlinkcolor" val="tx"/>
                    </a:ext>
                  </a:extLst>
                </a:hlinkClick>
              </a:rPr>
              <a:t>https://www.iod.org.nz/resources-and-insights/guides-and-resources/cyber-risk-practice-guide/#</a:t>
            </a:r>
            <a:endParaRPr lang="en-NZ" sz="2000" dirty="0">
              <a:solidFill>
                <a:srgbClr val="35839C"/>
              </a:solidFill>
            </a:endParaRPr>
          </a:p>
          <a:p>
            <a:endParaRPr lang="en-NZ" dirty="0"/>
          </a:p>
        </p:txBody>
      </p:sp>
    </p:spTree>
    <p:extLst>
      <p:ext uri="{BB962C8B-B14F-4D97-AF65-F5344CB8AC3E}">
        <p14:creationId xmlns:p14="http://schemas.microsoft.com/office/powerpoint/2010/main" val="587185916"/>
      </p:ext>
    </p:extLst>
  </p:cSld>
  <p:clrMapOvr>
    <a:masterClrMapping/>
  </p:clrMapOvr>
</p:sld>
</file>

<file path=ppt/theme/theme1.xml><?xml version="1.0" encoding="utf-8"?>
<a:theme xmlns:a="http://schemas.openxmlformats.org/drawingml/2006/main" name="Office Theme">
  <a:themeElements>
    <a:clrScheme name="Custom 1">
      <a:dk1>
        <a:srgbClr val="3C3D3C"/>
      </a:dk1>
      <a:lt1>
        <a:srgbClr val="FFFFFF"/>
      </a:lt1>
      <a:dk2>
        <a:srgbClr val="35829C"/>
      </a:dk2>
      <a:lt2>
        <a:srgbClr val="FEFFFE"/>
      </a:lt2>
      <a:accent1>
        <a:srgbClr val="2D7086"/>
      </a:accent1>
      <a:accent2>
        <a:srgbClr val="2EA3BF"/>
      </a:accent2>
      <a:accent3>
        <a:srgbClr val="69BA80"/>
      </a:accent3>
      <a:accent4>
        <a:srgbClr val="D2DB36"/>
      </a:accent4>
      <a:accent5>
        <a:srgbClr val="F8BB41"/>
      </a:accent5>
      <a:accent6>
        <a:srgbClr val="F25B29"/>
      </a:accent6>
      <a:hlink>
        <a:srgbClr val="35829C"/>
      </a:hlink>
      <a:folHlink>
        <a:srgbClr val="3582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2018" id="{B890F435-9422-0C42-AAAE-0F751C4A9AD8}" vid="{7A8966DD-6220-D948-8320-7E09A8FBF110}"/>
    </a:ext>
  </a:extLst>
</a:theme>
</file>

<file path=ppt/theme/theme2.xml><?xml version="1.0" encoding="utf-8"?>
<a:theme xmlns:a="http://schemas.openxmlformats.org/drawingml/2006/main" name="1_Office Theme">
  <a:themeElements>
    <a:clrScheme name="CSI Colour theme 2018">
      <a:dk1>
        <a:srgbClr val="3C3D3C"/>
      </a:dk1>
      <a:lt1>
        <a:srgbClr val="FFFFFF"/>
      </a:lt1>
      <a:dk2>
        <a:srgbClr val="35829C"/>
      </a:dk2>
      <a:lt2>
        <a:srgbClr val="FEFFFE"/>
      </a:lt2>
      <a:accent1>
        <a:srgbClr val="2D7086"/>
      </a:accent1>
      <a:accent2>
        <a:srgbClr val="2EA3BF"/>
      </a:accent2>
      <a:accent3>
        <a:srgbClr val="69BA80"/>
      </a:accent3>
      <a:accent4>
        <a:srgbClr val="D2DB36"/>
      </a:accent4>
      <a:accent5>
        <a:srgbClr val="F8BB41"/>
      </a:accent5>
      <a:accent6>
        <a:srgbClr val="F25B29"/>
      </a:accent6>
      <a:hlink>
        <a:srgbClr val="35829C"/>
      </a:hlink>
      <a:folHlink>
        <a:srgbClr val="3582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2018" id="{B890F435-9422-0C42-AAAE-0F751C4A9AD8}" vid="{577B234D-4F42-684A-B6C6-978B976B0D19}"/>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FAF426DE5356A42A484CB3A3F19E5C7" ma:contentTypeVersion="12" ma:contentTypeDescription="Create a new document." ma:contentTypeScope="" ma:versionID="50df6a42a40ff8428f58a066f57dc9ca">
  <xsd:schema xmlns:xsd="http://www.w3.org/2001/XMLSchema" xmlns:xs="http://www.w3.org/2001/XMLSchema" xmlns:p="http://schemas.microsoft.com/office/2006/metadata/properties" xmlns:ns2="48e26c47-8370-4f02-a472-8253f3661ea5" xmlns:ns3="79b879b7-82d0-439a-8cd8-010c65e5c8b2" targetNamespace="http://schemas.microsoft.com/office/2006/metadata/properties" ma:root="true" ma:fieldsID="6cc461eb4b23192af618ba83ce268257" ns2:_="" ns3:_="">
    <xsd:import namespace="48e26c47-8370-4f02-a472-8253f3661ea5"/>
    <xsd:import namespace="79b879b7-82d0-439a-8cd8-010c65e5c8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e26c47-8370-4f02-a472-8253f366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b879b7-82d0-439a-8cd8-010c65e5c8b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E61230-E668-4261-9AA5-D59454CA4119}">
  <ds:schemaRefs>
    <ds:schemaRef ds:uri="http://schemas.microsoft.com/sharepoint/v3/contenttype/forms"/>
  </ds:schemaRefs>
</ds:datastoreItem>
</file>

<file path=customXml/itemProps2.xml><?xml version="1.0" encoding="utf-8"?>
<ds:datastoreItem xmlns:ds="http://schemas.openxmlformats.org/officeDocument/2006/customXml" ds:itemID="{2E206E78-930A-49D9-8470-98E928679929}">
  <ds:schemaRefs>
    <ds:schemaRef ds:uri="48e26c47-8370-4f02-a472-8253f3661ea5"/>
    <ds:schemaRef ds:uri="79b879b7-82d0-439a-8cd8-010c65e5c8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5845AFB-B1DC-4353-8833-5B0BAFAD0B0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197</TotalTime>
  <Words>1205</Words>
  <Application>Microsoft Office PowerPoint</Application>
  <PresentationFormat>Widescreen</PresentationFormat>
  <Paragraphs>93</Paragraphs>
  <Slides>12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Courier New</vt:lpstr>
      <vt:lpstr>Wingdings</vt:lpstr>
      <vt:lpstr>Office Theme</vt:lpstr>
      <vt:lpstr>1_Office Theme</vt:lpstr>
      <vt:lpstr>Custom Design</vt:lpstr>
      <vt:lpstr>                        </vt:lpstr>
      <vt:lpstr>What can you do to fulfil your governance responsibilities when there are no or few paid staff?</vt:lpstr>
      <vt:lpstr>Governance and management</vt:lpstr>
      <vt:lpstr>Governance and management</vt:lpstr>
      <vt:lpstr>Strategies for effective chairing</vt:lpstr>
      <vt:lpstr>Strategic planning</vt:lpstr>
      <vt:lpstr>Funding</vt:lpstr>
      <vt:lpstr>Board membership and succession planning</vt:lpstr>
      <vt:lpstr>Risk management</vt:lpstr>
      <vt:lpstr>Other resources: community governance</vt:lpstr>
      <vt:lpstr>Poll results </vt:lpstr>
      <vt:lpstr>Poll 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&amp; Communications</dc:title>
  <dc:creator>Suzanne McNicol</dc:creator>
  <cp:lastModifiedBy>Aimee Bird</cp:lastModifiedBy>
  <cp:revision>15</cp:revision>
  <dcterms:created xsi:type="dcterms:W3CDTF">2020-11-10T23:04:11Z</dcterms:created>
  <dcterms:modified xsi:type="dcterms:W3CDTF">2022-02-22T02:37:38Z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0x0101009FAF426DE5356A42A484CB3A3F19E5C7</vt:lpwstr>
  </property>
</Properties>
</file>